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11" r:id="rId2"/>
    <p:sldMasterId id="2147483715" r:id="rId3"/>
    <p:sldMasterId id="2147483717" r:id="rId4"/>
    <p:sldMasterId id="2147483719" r:id="rId5"/>
  </p:sldMasterIdLst>
  <p:notesMasterIdLst>
    <p:notesMasterId r:id="rId30"/>
  </p:notesMasterIdLst>
  <p:handoutMasterIdLst>
    <p:handoutMasterId r:id="rId31"/>
  </p:handoutMasterIdLst>
  <p:sldIdLst>
    <p:sldId id="272" r:id="rId6"/>
    <p:sldId id="279" r:id="rId7"/>
    <p:sldId id="275" r:id="rId8"/>
    <p:sldId id="256" r:id="rId9"/>
    <p:sldId id="257" r:id="rId10"/>
    <p:sldId id="260" r:id="rId11"/>
    <p:sldId id="270" r:id="rId12"/>
    <p:sldId id="258" r:id="rId13"/>
    <p:sldId id="259" r:id="rId14"/>
    <p:sldId id="261" r:id="rId15"/>
    <p:sldId id="263" r:id="rId16"/>
    <p:sldId id="274" r:id="rId17"/>
    <p:sldId id="262" r:id="rId18"/>
    <p:sldId id="265" r:id="rId19"/>
    <p:sldId id="264" r:id="rId20"/>
    <p:sldId id="267" r:id="rId21"/>
    <p:sldId id="269" r:id="rId22"/>
    <p:sldId id="273" r:id="rId23"/>
    <p:sldId id="277" r:id="rId24"/>
    <p:sldId id="276" r:id="rId25"/>
    <p:sldId id="268" r:id="rId26"/>
    <p:sldId id="278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3300"/>
    <a:srgbClr val="FFFF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178" autoAdjust="0"/>
  </p:normalViewPr>
  <p:slideViewPr>
    <p:cSldViewPr>
      <p:cViewPr>
        <p:scale>
          <a:sx n="50" d="100"/>
          <a:sy n="50" d="100"/>
        </p:scale>
        <p:origin x="-148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728697-7B3B-4A3D-81CA-FB6990497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7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4B0A6A-4D7E-4C74-8168-16808EABF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3F379-EA5B-44CC-ADF0-A5C0CB79EC4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33D9B-DFF8-4CEB-985C-F711245D3860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35245-7BF1-4FB1-87A1-7E1C1E2D961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C12C-76E7-4E98-ADD9-E75089E74E2A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D57F7-3FB6-46FF-995B-D8BDDDC8197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251D5-E75C-45CF-8FAF-DE78FB71BE4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1695B-81E8-4A7E-836F-6F470D73DB1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F8F61-FC8A-4E1C-B9D6-113B1F393DE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949C9-0CD0-45E9-924A-923FD55A887E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CF8DA-9A60-4A65-961D-70964BE22C50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0E33A-D654-406C-9E5F-D9221A4A956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E2870-3C66-43A2-92AA-14C055B0E4C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23AFE-F4BF-4162-8210-37DB03052B96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DE1FDD-B43E-405B-A1F5-DCDF097E4094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10665-067E-4F2E-89FC-CB7B26E2CCC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088F9-5350-48B1-93E4-822680D586E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979F4-3E94-4300-9F04-C9D2AA9F5892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B0D8B-2051-4F96-8CF0-6DEA06954891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86DF2-4729-4D1C-AB40-333E9895FF7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8D94A-9287-4D4E-A2E6-DFDEC91BB080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6C6B8-F46C-4635-A208-FF24059EE514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F3A8E-E459-4A7F-ADF2-C5D031CDD8D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0BD9-A379-45E1-A054-636FBEEF3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A309-585B-4E5D-B08A-E46223AC5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B6BC-6A9D-4B61-818C-10074E513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7" y="2869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8" y="1865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0" y="1536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5" y="1357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9" y="1002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22"/>
              <a:ext cx="3325" cy="2952"/>
              <a:chOff x="16" y="1322"/>
              <a:chExt cx="3325" cy="2952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2" y="1322"/>
                <a:ext cx="261" cy="298"/>
                <a:chOff x="3042" y="1265"/>
                <a:chExt cx="367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2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2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5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1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6707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707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F6B948EB-9314-4559-9BD4-8DF90979D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C2C77-36D0-4C33-B1E6-80DFBE9FB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93A3-3B1A-4B93-99C2-1C6CD2A66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DBFCB-4641-4783-AF1C-EF1D219F9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6EAA0-BA98-4924-B8BE-EFF093621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435A-3260-41DD-BD15-C91FF5157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30B5-82CE-4AE7-80E2-631D1D179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8D261-2340-478E-8D32-A3D37905B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45EC9-54E7-4426-9BE8-8D9DD66C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2E82-1B7D-4F2E-B7AC-42C771CBE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7CD6-0F40-4D9C-87B7-848CF6ADE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33835-8F5F-44D5-B1BE-F53B21A50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30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30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23A0-73C9-4FDC-A803-CB23CAEB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0206-97CF-4882-96D5-8C0DDDB27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6ADF-7E2D-452B-AB00-07A0B47E1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DCC0-AA75-4410-86D3-DB77A4EB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4B54-70B1-4A22-85EA-93B0D3C73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3B19-4A14-49E4-B46F-4789479A0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63FE-AB2A-4FDE-9042-C7E1656C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AB0-E122-42AF-89F6-4F2869882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C1AC-542E-4386-B1DC-4C6CDC2DB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5208-2FAE-42F0-92D0-B2CC99751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F585-02C4-4806-A183-BB303DEA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C9AF-A2C1-4BEF-8442-95BFE5C41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61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61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AC5B9-6E3E-4EF3-BDF3-29151B44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ED70E-2C72-4B93-B58D-573CAE4E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20B86-AC9C-43D5-B84B-2EBD43624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C12D5-5A37-4084-9A54-83AADBC89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538E-5B02-4823-986A-87A189CCC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50D9-1BA6-4EC7-9FFC-6CDC77F8B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8E4A-70D6-4B9D-8585-180DAA7B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05567-7F51-4921-B24B-7E8AC7091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0A643-C56D-4C75-8308-617D5FC4A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7D66-A0DE-41E8-8265-892D04BD9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446B-88A5-47D8-9E99-78F128CF7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682C-6AB4-4137-B053-8239E41BA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9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519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B00FE-6DCE-4A00-919C-2DA4FB71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DC29-E9C2-461D-89DA-252EE78D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65D-4414-4CDA-B5EB-961549FF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095D1-5F75-4DE8-AB7F-8799E6492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CAE30-0E85-40A9-8DC0-E7688B331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5FA64-82D6-4A1A-AB4A-D7343A1EF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64E2-2733-42CE-A437-70D0631E7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7F596-03B6-486F-AE31-0CC62902F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A048-DE91-4D50-8E92-B80BF05F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230AF-0339-4771-864E-EA126B8F2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2B5C-4C99-4D0E-A78D-4AD1E9AB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1F10-4E23-4A93-8A14-F5BF0395C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E39E0-2958-4BF7-A2F0-3276D03E0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9201-88A1-4FC1-BA4F-0822075D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8C82-9CA4-4E98-BD2E-9EBC8D7FE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4E75-4209-48A0-AF03-303101E53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9E62FA4-8390-4E6F-92D7-F9B67CE2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2070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6592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085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6592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592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592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2089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6593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2091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6593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2093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6593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3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3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3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3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4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5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6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7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2130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6597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69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5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7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8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00" y="1536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8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7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8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46598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9" y="1002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46598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8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8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8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8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8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599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0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601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71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660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60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074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660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660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205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6603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603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60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60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60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6" y="2697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60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46604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604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604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604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604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46604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604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604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976C39C-3C94-40F2-8F13-0A29D8861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604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605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720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20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20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20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2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651E245-1456-458A-9F73-F6615181F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20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20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751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51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51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51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51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51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51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89B18E-7395-471F-A6AC-7931D5735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8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8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8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8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CCF9F7-177D-481F-97AE-C7ACEEEBA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8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060575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/>
              <a:t>Презентация </a:t>
            </a:r>
            <a:br>
              <a:rPr lang="ru-RU" sz="4800" dirty="0" smtClean="0"/>
            </a:br>
            <a:r>
              <a:rPr lang="ru-RU" sz="4800" dirty="0" smtClean="0"/>
              <a:t>кабинета биологии</a:t>
            </a:r>
            <a:br>
              <a:rPr lang="ru-RU" sz="4800" dirty="0" smtClean="0"/>
            </a:br>
            <a:r>
              <a:rPr lang="ru-RU" sz="3200" dirty="0" smtClean="0"/>
              <a:t>МБОУ </a:t>
            </a:r>
            <a:r>
              <a:rPr lang="ru-RU" sz="3200" dirty="0" err="1" smtClean="0"/>
              <a:t>Родинской</a:t>
            </a:r>
            <a:r>
              <a:rPr lang="ru-RU" sz="3200" dirty="0" smtClean="0"/>
              <a:t> средней школы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65625"/>
            <a:ext cx="678180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2484438" y="5389563"/>
            <a:ext cx="46164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биологии: Недякина И. 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4" name="Picture 4" descr="Изображение 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9113" y="6056313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hlink"/>
                </a:solidFill>
              </a:rPr>
              <a:t>Для проведения уроков зоологии имеются чучела и                      скелеты некоторых животных</a:t>
            </a:r>
            <a:r>
              <a:rPr lang="ru-RU" sz="2000" b="1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508" name="Picture 4" descr="Изображение 0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589588"/>
            <a:ext cx="9466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hlink"/>
                </a:solidFill>
              </a:rPr>
              <a:t>При изучении темы «Координация и регуляция» в 6 кл. муляжи головного мозга</a:t>
            </a:r>
          </a:p>
          <a:p>
            <a:r>
              <a:rPr lang="ru-RU" sz="2000">
                <a:solidFill>
                  <a:schemeClr val="hlink"/>
                </a:solidFill>
              </a:rPr>
              <a:t>различных животных помогают наглядно увидеть, что отделы мозга и его размеры </a:t>
            </a:r>
          </a:p>
          <a:p>
            <a:r>
              <a:rPr lang="ru-RU" sz="2000">
                <a:solidFill>
                  <a:schemeClr val="hlink"/>
                </a:solidFill>
              </a:rPr>
              <a:t>развиты  по- разному, в зависимости от уровня организации и образа жизни животного.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2" name="Picture 4" descr="IMG_02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3825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7469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В кабинете есть фабричные влажные препараты: «Развитие курицы», «Внутреннее строение лягушки» и некоторые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3556" name="Picture 4" descr="Изображение 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-123825" y="6467475"/>
            <a:ext cx="937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Модели и муляжи внутренних органов помогают в изучении анатомии человека</a:t>
            </a:r>
            <a:r>
              <a:rPr lang="ru-RU" sz="200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4580" name="Picture 4" descr="Изображение 0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87350"/>
            <a:ext cx="6950075" cy="76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948488" y="620713"/>
            <a:ext cx="95059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CC33"/>
                </a:solidFill>
              </a:rPr>
              <a:t>Макеты дают </a:t>
            </a:r>
          </a:p>
          <a:p>
            <a:r>
              <a:rPr lang="ru-RU" sz="2400" b="1">
                <a:solidFill>
                  <a:srgbClr val="33CC33"/>
                </a:solidFill>
              </a:rPr>
              <a:t>представление </a:t>
            </a:r>
          </a:p>
          <a:p>
            <a:r>
              <a:rPr lang="ru-RU" sz="2400" b="1">
                <a:solidFill>
                  <a:srgbClr val="33CC33"/>
                </a:solidFill>
              </a:rPr>
              <a:t>о внутреннем </a:t>
            </a:r>
          </a:p>
          <a:p>
            <a:r>
              <a:rPr lang="ru-RU" sz="2400" b="1">
                <a:solidFill>
                  <a:srgbClr val="33CC33"/>
                </a:solidFill>
              </a:rPr>
              <a:t>строении, </a:t>
            </a:r>
          </a:p>
          <a:p>
            <a:r>
              <a:rPr lang="ru-RU" sz="2400" b="1">
                <a:solidFill>
                  <a:srgbClr val="33CC33"/>
                </a:solidFill>
              </a:rPr>
              <a:t>о расположении </a:t>
            </a:r>
          </a:p>
          <a:p>
            <a:r>
              <a:rPr lang="ru-RU" sz="2400" b="1">
                <a:solidFill>
                  <a:srgbClr val="33CC33"/>
                </a:solidFill>
              </a:rPr>
              <a:t>мышц в</a:t>
            </a:r>
          </a:p>
          <a:p>
            <a:r>
              <a:rPr lang="ru-RU" sz="2400" b="1">
                <a:solidFill>
                  <a:srgbClr val="33CC33"/>
                </a:solidFill>
              </a:rPr>
              <a:t> организме </a:t>
            </a:r>
          </a:p>
          <a:p>
            <a:r>
              <a:rPr lang="ru-RU" sz="2400" b="1">
                <a:solidFill>
                  <a:srgbClr val="33CC33"/>
                </a:solidFill>
              </a:rPr>
              <a:t>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	</a:t>
            </a:r>
          </a:p>
        </p:txBody>
      </p:sp>
      <p:pic>
        <p:nvPicPr>
          <p:cNvPr id="25604" name="Picture 4" descr="Изображение 0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3825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827088" y="5661025"/>
            <a:ext cx="7466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Модели цветков растений, динамические модели развития мха,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папоротника, муляжи грибов, овощей, фруктов 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необходимы на уроках ботаники.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4" descr="Изображение 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3830638"/>
            <a:ext cx="463550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Изображение 027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908050"/>
            <a:ext cx="5334000" cy="2819400"/>
          </a:xfrm>
          <a:noFill/>
        </p:spPr>
      </p:pic>
      <p:pic>
        <p:nvPicPr>
          <p:cNvPr id="26629" name="Picture 6" descr="IMG_02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933825"/>
            <a:ext cx="27781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0" y="404813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FFFFFF"/>
                </a:solidFill>
              </a:rPr>
              <a:t>В разное время учителями биологии работали Зюзина Нина Алексеевна (1961- 1995гг.), </a:t>
            </a:r>
          </a:p>
          <a:p>
            <a:pPr algn="r"/>
            <a:r>
              <a:rPr lang="ru-RU" b="1">
                <a:solidFill>
                  <a:srgbClr val="FFFFFF"/>
                </a:solidFill>
              </a:rPr>
              <a:t>Медведкина Алла Ефимовна (1971- 1981, 1992- 2000гг.), ими </a:t>
            </a:r>
          </a:p>
          <a:p>
            <a:pPr algn="r"/>
            <a:r>
              <a:rPr lang="ru-RU" b="1">
                <a:solidFill>
                  <a:srgbClr val="FFFFFF"/>
                </a:solidFill>
              </a:rPr>
              <a:t>накоплено большое количество </a:t>
            </a:r>
          </a:p>
          <a:p>
            <a:pPr algn="r"/>
            <a:r>
              <a:rPr lang="ru-RU" b="1">
                <a:solidFill>
                  <a:srgbClr val="FFFFFF"/>
                </a:solidFill>
              </a:rPr>
              <a:t>книг по биологии, которые и сейчас </a:t>
            </a:r>
          </a:p>
          <a:p>
            <a:pPr algn="r"/>
            <a:r>
              <a:rPr lang="ru-RU" b="1">
                <a:solidFill>
                  <a:srgbClr val="FFFFFF"/>
                </a:solidFill>
              </a:rPr>
              <a:t>учащиеся используют  для </a:t>
            </a:r>
          </a:p>
          <a:p>
            <a:pPr algn="r"/>
            <a:r>
              <a:rPr lang="ru-RU" b="1">
                <a:solidFill>
                  <a:srgbClr val="FFFFFF"/>
                </a:solidFill>
              </a:rPr>
              <a:t>подготовки докладов.</a:t>
            </a:r>
            <a:r>
              <a:rPr lang="ru-RU"/>
              <a:t> 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-38100" y="6021388"/>
            <a:ext cx="8858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Очень «выручают» на уроках учебные пособия по биологии для 6- 11 кл., в них есть </a:t>
            </a:r>
          </a:p>
          <a:p>
            <a:pPr algn="ctr"/>
            <a:r>
              <a:rPr lang="ru-RU" b="1"/>
              <a:t>и лабораторные работы, и разнообразные тесты, и кроссворды, и задачи , и многое другое.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7652" name="Picture 4" descr="Изображение 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5949950"/>
            <a:ext cx="8777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В кабинете имеются в достаточном количестве таблицы: иллюстративные, графические, цифровые, текстовые и комбинированные.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6" name="Picture 4" descr="IMG_02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3825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39750" y="6035675"/>
            <a:ext cx="820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Идет подготовка к классному часу </a:t>
            </a:r>
          </a:p>
          <a:p>
            <a:pPr algn="ctr"/>
            <a:r>
              <a:rPr lang="ru-RU" sz="2400" b="1">
                <a:solidFill>
                  <a:srgbClr val="FFFFFF"/>
                </a:solidFill>
              </a:rPr>
              <a:t>«Здравствуй, картошка».</a:t>
            </a:r>
            <a:r>
              <a:rPr lang="ru-RU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9700" name="Picture 4" descr="IMG_02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35125" y="6467475"/>
            <a:ext cx="564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FFFF"/>
                </a:solidFill>
              </a:rPr>
              <a:t>Материал к КВНу «Курить- здоровью вредить»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ru-RU" smtClean="0"/>
              <a:t>   Кабинет биологии в нашей школе совмещен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smtClean="0"/>
              <a:t>   с кабинетом химии, он состоит из класса- лаборатории, где проводятся занятия с учащимися, и лаборантской комнаты, где хранятся наглядные пособия и лабораторное оборудование. Соблюдение в биологическом кабинете всех санитарно- гигиенических норм  обеспечивает нормальный учебный процесс и повышает работоспособность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4" name="Picture 4" descr="IMG_02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3825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6035675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FF"/>
                </a:solidFill>
              </a:rPr>
              <a:t>Оформление для классного часа «СПИД- проблема века»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1748" name="Picture 4" descr="Изображение 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148263" y="5949950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239713" y="6216650"/>
            <a:ext cx="8855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</a:rPr>
              <a:t>В течение учебного года проводятся конкурсы:: рефератов, рисунков, фотографий. </a:t>
            </a:r>
          </a:p>
          <a:p>
            <a:pPr algn="ctr"/>
            <a:r>
              <a:rPr lang="ru-RU" b="1">
                <a:solidFill>
                  <a:srgbClr val="CC3300"/>
                </a:solidFill>
              </a:rPr>
              <a:t>В этом  году впервые провели конкурс «Чудо- картошка»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2772" name="Picture 4" descr="IMG_02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954088" y="190500"/>
            <a:ext cx="7345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Готовится фотовыставка «Эти забавные животные»</a:t>
            </a:r>
          </a:p>
        </p:txBody>
      </p:sp>
      <p:pic>
        <p:nvPicPr>
          <p:cNvPr id="32774" name="Picture 4" descr="IMG_02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6" name="Picture 4" descr="IMG_027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3825" y="0"/>
            <a:ext cx="9267825" cy="71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Учащиеся всегда с удовольствием работают с микроскопами</a:t>
            </a:r>
            <a:r>
              <a:rPr lang="ru-RU" sz="2400"/>
              <a:t>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3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47625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smtClean="0">
                <a:solidFill>
                  <a:srgbClr val="CC3300"/>
                </a:solidFill>
              </a:rPr>
              <a:t>   Содержание школьных программ отражает последние достижения биологической науки, отчего значительно повысился научный уровень курса биологии. Организация учебного процесса и успешное обучение биологии во многом зависят от наличия материальной базы. Хорошее оснащение кабинета- один из путей повышения эффективности проведения уроков биологии.</a:t>
            </a:r>
            <a:endParaRPr lang="en-US" sz="360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316" name="Picture 4" descr="IMG_02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051050" y="6092825"/>
            <a:ext cx="5457825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кабинете биологии всегда чисто, уютно, тепло.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340" name="Picture 4" descr="Изображение 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82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987675" y="0"/>
            <a:ext cx="355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8163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кабинете много цветов.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4" name="Picture 4" descr="Изображение 0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4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4" descr="Изображение 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-2409825"/>
            <a:ext cx="6950075" cy="926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2" name="Picture 4" descr="Изображение 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6" name="Picture 4" descr="Изображение 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3825" y="-92075"/>
            <a:ext cx="9267825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0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В кабинете есть необходимая документация: инструкции по технике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безопасности при работе в кабинете биологии, на учебно- опытном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участке, должностные обязанности учителя биологии, план 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эвакуации при пожаре.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60" name="Picture 4" descr="Изображение 0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-484188"/>
            <a:ext cx="6950075" cy="734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042988" y="196850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Осиные гнезда принесли учащиеся, их заинтересовал вопрос :</a:t>
            </a:r>
          </a:p>
          <a:p>
            <a:pPr algn="ctr"/>
            <a:r>
              <a:rPr lang="ru-RU" sz="2000">
                <a:solidFill>
                  <a:schemeClr val="bg1"/>
                </a:solidFill>
              </a:rPr>
              <a:t>«Как и из чего делают свои гнезда осы?»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fault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228</TotalTime>
  <Words>474</Words>
  <Application>Microsoft Office PowerPoint</Application>
  <PresentationFormat>Экран (4:3)</PresentationFormat>
  <Paragraphs>73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default</vt:lpstr>
      <vt:lpstr>Тарелка</vt:lpstr>
      <vt:lpstr>Трава</vt:lpstr>
      <vt:lpstr>Клен</vt:lpstr>
      <vt:lpstr>Сотрудничество</vt:lpstr>
      <vt:lpstr>Презентация  кабинета биологии МБОУ Родинской средней школы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17</cp:revision>
  <cp:lastPrinted>1601-01-01T00:00:00Z</cp:lastPrinted>
  <dcterms:created xsi:type="dcterms:W3CDTF">2002-12-31T18:01:37Z</dcterms:created>
  <dcterms:modified xsi:type="dcterms:W3CDTF">2013-08-25T10:55:23Z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