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3" r:id="rId7"/>
    <p:sldId id="261" r:id="rId8"/>
    <p:sldId id="276" r:id="rId9"/>
    <p:sldId id="277" r:id="rId10"/>
    <p:sldId id="278" r:id="rId11"/>
    <p:sldId id="279" r:id="rId12"/>
    <p:sldId id="281" r:id="rId13"/>
    <p:sldId id="284" r:id="rId14"/>
    <p:sldId id="287" r:id="rId15"/>
    <p:sldId id="283" r:id="rId16"/>
    <p:sldId id="28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B0466E-CAE0-42AD-B0A4-5B4DD777E893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D9505CC-FFF1-4F81-8FDB-AA17F631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330862" y="429869"/>
            <a:ext cx="5648623" cy="2686641"/>
          </a:xfrm>
        </p:spPr>
        <p:txBody>
          <a:bodyPr/>
          <a:lstStyle/>
          <a:p>
            <a:r>
              <a:rPr lang="ru-RU" sz="2400" dirty="0" smtClean="0">
                <a:solidFill>
                  <a:srgbClr val="990000"/>
                </a:solidFill>
              </a:rPr>
              <a:t>Формирование отношения к семье как к основе российского общества</a:t>
            </a:r>
            <a:br>
              <a:rPr lang="ru-RU" sz="2400" dirty="0" smtClean="0">
                <a:solidFill>
                  <a:srgbClr val="990000"/>
                </a:solidFill>
              </a:rPr>
            </a:br>
            <a:r>
              <a:rPr lang="ru-RU" sz="2400" dirty="0" smtClean="0">
                <a:solidFill>
                  <a:srgbClr val="990000"/>
                </a:solidFill>
              </a:rPr>
              <a:t>Формирование уважительного отношения к родителям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851919" y="3344272"/>
            <a:ext cx="5292080" cy="303705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2600" b="1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cap="none" spc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Епимахова О.В. </a:t>
            </a:r>
          </a:p>
          <a:p>
            <a:pPr algn="r"/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по УВР </a:t>
            </a:r>
          </a:p>
          <a:p>
            <a:pPr algn="r"/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МБОУ г. Иркутска СОШ № </a:t>
            </a:r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66</a:t>
            </a:r>
          </a:p>
          <a:p>
            <a:pPr algn="r"/>
            <a:endParaRPr lang="ru-RU" sz="3500" b="1" i="1" cap="none" spc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i="1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Маркина Римма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Фарисовна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МОУ ИРМО «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Усть-Кудинская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СОШ», заместитель директора по УВР</a:t>
            </a:r>
          </a:p>
          <a:p>
            <a:endParaRPr lang="ru-RU" sz="2600" cap="none" spc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cap="none" spc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808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indent="450850" algn="ctr">
              <a:defRPr/>
            </a:pPr>
            <a:r>
              <a:rPr lang="ru-RU" sz="32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ЗАМЫСЕЛ ПРОЕКТА </a:t>
            </a:r>
            <a:br>
              <a:rPr lang="ru-RU" sz="32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990000"/>
                </a:solidFill>
              </a:rPr>
              <a:t>«Встреча поколений»:</a:t>
            </a:r>
            <a:endParaRPr lang="ru-RU" sz="3200" b="1" dirty="0">
              <a:solidFill>
                <a:srgbClr val="99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 fontScale="55000" lnSpcReduction="20000"/>
          </a:bodyPr>
          <a:lstStyle/>
          <a:p>
            <a:pPr indent="450850" algn="ctr">
              <a:defRPr/>
            </a:pPr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Проведение соревнований между командой детей и командой их родителей по направлениям:</a:t>
            </a:r>
          </a:p>
          <a:p>
            <a:pPr indent="450850" algn="ctr">
              <a:defRPr/>
            </a:pPr>
            <a:endParaRPr lang="ru-RU" sz="4000" dirty="0" smtClean="0">
              <a:latin typeface="Bookman Old Style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Интеллектуальное (викторина).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Спортивное (эстафета по типу «Весёлые старты»).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Кулинарное (поделки из овощей, фруктов)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Творческое (показ творческих талантов)</a:t>
            </a:r>
          </a:p>
          <a:p>
            <a:r>
              <a:rPr lang="ru-RU" sz="4000" dirty="0" smtClean="0"/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indent="450850" algn="ctr"/>
            <a:r>
              <a:rPr lang="ru-RU" sz="24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РАБОТЫ, ВЫПОЛНЯЕМЫЕ В РАМКАХ ПРОЕКТА</a:t>
            </a:r>
            <a:r>
              <a:rPr lang="ru-RU" sz="2400" b="1" i="1" dirty="0" smtClean="0">
                <a:solidFill>
                  <a:srgbClr val="990000"/>
                </a:solidFill>
              </a:rPr>
              <a:t> </a:t>
            </a:r>
            <a:br>
              <a:rPr lang="ru-RU" sz="2400" b="1" i="1" dirty="0" smtClean="0">
                <a:solidFill>
                  <a:srgbClr val="990000"/>
                </a:solidFill>
              </a:rPr>
            </a:br>
            <a:r>
              <a:rPr lang="ru-RU" sz="2400" b="1" i="1" dirty="0" smtClean="0">
                <a:solidFill>
                  <a:srgbClr val="990000"/>
                </a:solidFill>
              </a:rPr>
              <a:t>«Встреча поколений</a:t>
            </a:r>
            <a:r>
              <a:rPr lang="ru-RU" sz="3200" b="1" i="1" dirty="0" smtClean="0">
                <a:solidFill>
                  <a:srgbClr val="990000"/>
                </a:solidFill>
              </a:rPr>
              <a:t>»</a:t>
            </a:r>
            <a:endParaRPr lang="ru-RU" sz="3200" b="1" i="1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 fontScale="25000" lnSpcReduction="20000"/>
          </a:bodyPr>
          <a:lstStyle/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1.Создание оргкомитета для реализации проекта.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2.Распределение ответственных по направлениям.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3. «Мозговой штурм»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4.Подготовка сценария.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5.Формирование команд.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6.Подготовка оборудования, помещения, реквизита.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7.Утверждение состава жюри.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8.Приглашение гостей (объявление, билеты…)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9.Проведение праздника.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10.Подведение итогов, награждение.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11.Рефлексия.</a:t>
            </a:r>
          </a:p>
          <a:p>
            <a:pPr indent="450850"/>
            <a:r>
              <a:rPr lang="ru-RU" sz="6200" dirty="0" smtClean="0">
                <a:latin typeface="Bookman Old Style" pitchFamily="18" charset="0"/>
                <a:cs typeface="Times New Roman" pitchFamily="18" charset="0"/>
              </a:rPr>
              <a:t>12.Фотоотчет.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600200" y="90914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План-график </a:t>
            </a:r>
            <a:b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</a:b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реализации единичного проекта</a:t>
            </a:r>
            <a:endParaRPr lang="ru-RU" sz="2400" dirty="0">
              <a:solidFill>
                <a:srgbClr val="99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980728"/>
          <a:ext cx="8501063" cy="5798750"/>
        </p:xfrm>
        <a:graphic>
          <a:graphicData uri="http://schemas.openxmlformats.org/drawingml/2006/table">
            <a:tbl>
              <a:tblPr/>
              <a:tblGrid>
                <a:gridCol w="552450"/>
                <a:gridCol w="2162175"/>
                <a:gridCol w="1214438"/>
                <a:gridCol w="1214437"/>
                <a:gridCol w="1939925"/>
                <a:gridCol w="1417638"/>
              </a:tblGrid>
              <a:tr h="771627"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проекта и решаемые задачи (единичные работы)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</a:p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начала</a:t>
                      </a:r>
                    </a:p>
                  </a:txBody>
                  <a:tcPr marL="65314" marR="65314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окончания</a:t>
                      </a:r>
                    </a:p>
                  </a:txBody>
                  <a:tcPr marL="65314" marR="65314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782"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 осуществления изменений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орг. Комитета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ответственных по направлениям 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Мозговой штурм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сценария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команд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помещения и оборудования, грамот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19.11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Ответственные: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сценарий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направлениям(4 человека)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подготовку помещений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призы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8521"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</a:p>
                  </a:txBody>
                  <a:tcPr marL="65314" marR="65314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осуществления изменений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«Встречи поколений»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рефлексии(круглый стол, фотоотчет, размещение на сайте школы)….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20.11.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22.11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ПРЕСС-ЦЕНТР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команды единомышленников, позитив…</a:t>
                      </a: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новыми формами деятельности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Проект </a:t>
            </a:r>
            <a:b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«семейный мастер класс»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 fontScale="92500" lnSpcReduction="20000"/>
          </a:bodyPr>
          <a:lstStyle/>
          <a:p>
            <a:pPr indent="450850" algn="ctr"/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демонстрация и передача положительного опыта семейных увлечений, обучение умениям, объединяющих семью и создающих атмосферу любви и сотрудничества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0" y="152400"/>
            <a:ext cx="8915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r"/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ЗАМЫСЕЛ ПРОЕКТА </a:t>
            </a:r>
          </a:p>
          <a:p>
            <a:pPr indent="450850" algn="r"/>
            <a:r>
              <a:rPr lang="ru-RU" sz="2000" b="1" i="1" dirty="0">
                <a:solidFill>
                  <a:srgbClr val="C00000"/>
                </a:solidFill>
              </a:rPr>
              <a:t>«Семейный мастер-класс»</a:t>
            </a:r>
            <a:endParaRPr lang="ru-RU" sz="2000" b="1" dirty="0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2000" b="1" dirty="0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endParaRPr lang="ru-RU" sz="2000" b="1" dirty="0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3315" name="Прямоугольник 10"/>
          <p:cNvSpPr>
            <a:spLocks noChangeArrowheads="1"/>
          </p:cNvSpPr>
          <p:nvPr/>
        </p:nvSpPr>
        <p:spPr bwMode="auto">
          <a:xfrm>
            <a:off x="0" y="990600"/>
            <a:ext cx="9144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В течение года по субботам в школе будут организованы тематические мастер-классы для детей и родителей.</a:t>
            </a:r>
          </a:p>
          <a:p>
            <a:pPr indent="450850" algn="ctr"/>
            <a:endParaRPr lang="ru-RU" sz="800" b="1" dirty="0"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r>
              <a:rPr lang="ru-RU" sz="2400" b="1" dirty="0">
                <a:latin typeface="Bookman Old Style" pitchFamily="18" charset="0"/>
                <a:cs typeface="Times New Roman" pitchFamily="18" charset="0"/>
              </a:rPr>
              <a:t>На этих встречах семья (отдельные члены семьи) представляет интересный опыт организации своего досуга, хобби, увлечения, традиций.</a:t>
            </a:r>
          </a:p>
          <a:p>
            <a:pPr indent="450850" algn="ctr"/>
            <a:endParaRPr lang="ru-RU" sz="3000" b="1" dirty="0"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3000" b="1" dirty="0">
              <a:latin typeface="Bookman Old Style" pitchFamily="18" charset="0"/>
              <a:cs typeface="Times New Roman" pitchFamily="18" charset="0"/>
            </a:endParaRPr>
          </a:p>
          <a:p>
            <a:pPr indent="450850" algn="ctr"/>
            <a:endParaRPr lang="ru-RU" sz="3000" b="1" dirty="0">
              <a:latin typeface="Bookman Old Style" pitchFamily="18" charset="0"/>
              <a:cs typeface="Times New Roman" pitchFamily="18" charset="0"/>
            </a:endParaRPr>
          </a:p>
          <a:p>
            <a:pPr indent="450850" algn="just"/>
            <a:endParaRPr lang="ru-RU" sz="2000" b="1" dirty="0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-152400" y="3581400"/>
            <a:ext cx="411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Мастер-классы: </a:t>
            </a: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«Рукоделие»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«Рыбалка»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«Кулинария»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«Сад своими руками» 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и др.</a:t>
            </a:r>
          </a:p>
        </p:txBody>
      </p:sp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4648200" y="3581400"/>
            <a:ext cx="4267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Результаты: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Творческая выставка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Фотовыставка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Дегустация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Дизайн-проект</a:t>
            </a:r>
          </a:p>
          <a:p>
            <a:pPr indent="450850" algn="ctr">
              <a:lnSpc>
                <a:spcPct val="150000"/>
              </a:lnSpc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Альпийские горки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ru-RU" sz="3200" dirty="0" smtClean="0">
                <a:solidFill>
                  <a:srgbClr val="990000"/>
                </a:solidFill>
              </a:rPr>
              <a:t>Перечень единичных проектов</a:t>
            </a:r>
          </a:p>
        </p:txBody>
      </p:sp>
      <p:graphicFrame>
        <p:nvGraphicFramePr>
          <p:cNvPr id="8" name="Объект 6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229600" cy="558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87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Элементы системы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Название проектов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3" marB="45723"/>
                </a:tc>
              </a:tr>
              <a:tr h="13343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Изменения, вносимые в содержание образования </a:t>
                      </a:r>
                      <a:endParaRPr lang="ru-RU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«Письмо родителям»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«Моя семья в истории моего города, моей страны»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«Любимое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</a:rPr>
                        <a:t> блюдо моей семьи»</a:t>
                      </a:r>
                    </a:p>
                  </a:txBody>
                  <a:tcPr marT="45723" marB="45723"/>
                </a:tc>
              </a:tr>
              <a:tr h="10905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Изменения, вносимые в технологии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</a:rPr>
                        <a:t> образования</a:t>
                      </a:r>
                      <a:endParaRPr lang="ru-RU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</a:rPr>
                        <a:t>«Школьный двор»</a:t>
                      </a:r>
                      <a:endParaRPr lang="ru-RU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«Читающая семья»</a:t>
                      </a:r>
                      <a:endParaRPr lang="ru-RU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3" marB="45723"/>
                </a:tc>
              </a:tr>
              <a:tr h="2565993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rgbClr val="000000"/>
                          </a:solidFill>
                        </a:rPr>
                        <a:t>Внеучебная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 деятельность</a:t>
                      </a:r>
                      <a:endParaRPr lang="ru-RU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«Клуб- контакт»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«Семейный мастер класс»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«Встреча поколений»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«Мой папа служил в армии»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«Учитель- профессия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</a:rPr>
                        <a:t> настоящих мужчин»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</a:rPr>
                        <a:t>«Мама- главная профессия на земле»</a:t>
                      </a:r>
                      <a:endParaRPr lang="ru-RU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выводы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96752"/>
            <a:ext cx="7520940" cy="4248472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    </a:t>
            </a:r>
            <a:r>
              <a:rPr lang="ru-RU" sz="4100" dirty="0" smtClean="0"/>
              <a:t>Таким образом, с первых дней жизни ребенка начинает формироваться образ семьи. Условия, уклад жизни в семье, где воспитывается ребенок, дают “фундамент” на развитие ожиданий своей собственной будущей семьи. Необходимо дать детям пример правильного поведения, хороших отношений между родителями. 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АНАЛИТИЧЕСКОЕ ОБОСНОВАНИЕ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12548"/>
          </a:xfrm>
        </p:spPr>
        <p:txBody>
          <a:bodyPr>
            <a:normAutofit fontScale="55000" lnSpcReduction="20000"/>
          </a:bodyPr>
          <a:lstStyle/>
          <a:p>
            <a:pPr marL="457200" indent="-457200"/>
            <a:endParaRPr lang="ru-RU" sz="2800" dirty="0" smtClean="0"/>
          </a:p>
          <a:p>
            <a:pPr indent="450850" algn="ctr"/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В семье закладываются  основы формирования личности. До сих пор в воспитательной системе школы не было целевой установки на формирование отношения к семье как основе российского общества. Отдельные мероприятия, проводимые в школах, отсутствие системы  в работе с семьёй не приводило к конечному результату. Ребёнок должен целенаправленно развиваться в плане осознания семейных ценностей. Должен иметь возможность выбора вида деятельности и уровня достижений результатов этой деятельности.</a:t>
            </a:r>
          </a:p>
          <a:p>
            <a:pPr indent="450850" algn="just"/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Поэтому возникла необходимость организации совместной деятельности учителей, обучающихся и их родителей, направленной на формирование у школьника осознанного выстраивания   отношений в семье.    </a:t>
            </a:r>
          </a:p>
          <a:p>
            <a:pPr>
              <a:buFont typeface="Wingdings" pitchFamily="2" charset="2"/>
              <a:buChar char="v"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6485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DBB4B4-7B24-4593-B3DD-E21EE0A4D24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6427" name="Group 43"/>
          <p:cNvGraphicFramePr>
            <a:graphicFrameLocks noGrp="1"/>
          </p:cNvGraphicFramePr>
          <p:nvPr/>
        </p:nvGraphicFramePr>
        <p:xfrm>
          <a:off x="0" y="228600"/>
          <a:ext cx="9144000" cy="8440738"/>
        </p:xfrm>
        <a:graphic>
          <a:graphicData uri="http://schemas.openxmlformats.org/drawingml/2006/table">
            <a:tbl>
              <a:tblPr/>
              <a:tblGrid>
                <a:gridCol w="1828800"/>
                <a:gridCol w="990600"/>
                <a:gridCol w="990600"/>
                <a:gridCol w="1295400"/>
                <a:gridCol w="4038600"/>
              </a:tblGrid>
              <a:tr h="198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ставились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Требуют коррекции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Ставились и выполнялись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Ставились, но не выполнялись, Что препятствует их достижению в существующей системе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Отношение к семье как основа Российского общества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Почтительное, заботливое отношение к родителям, сестрам, братьям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Нет системного подхода к семейному воспитанию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Нет работы со всеми участниками образовательного процесса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Нет в учебном плане курса семейного воспитания, методического обеспечения таких курсов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Знакомство с культурно- историческими традициями семьи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Ставились как часть патриотического воспитания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103249" y="-144859"/>
            <a:ext cx="5648623" cy="2837321"/>
          </a:xfrm>
        </p:spPr>
        <p:txBody>
          <a:bodyPr/>
          <a:lstStyle/>
          <a:p>
            <a:r>
              <a:rPr lang="ru-RU" sz="6000" dirty="0" smtClean="0">
                <a:solidFill>
                  <a:srgbClr val="990000"/>
                </a:solidFill>
              </a:rPr>
              <a:t>«Я – </a:t>
            </a:r>
            <a:br>
              <a:rPr lang="ru-RU" sz="6000" dirty="0" smtClean="0">
                <a:solidFill>
                  <a:srgbClr val="990000"/>
                </a:solidFill>
              </a:rPr>
            </a:br>
            <a:r>
              <a:rPr lang="ru-RU" sz="6000" dirty="0" smtClean="0">
                <a:solidFill>
                  <a:srgbClr val="990000"/>
                </a:solidFill>
              </a:rPr>
              <a:t>СЕМЬЯ –РОССИЯ»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851919" y="3344272"/>
            <a:ext cx="5292080" cy="30370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600" b="1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cap="none" spc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ДЕВИЗ:</a:t>
            </a:r>
            <a:r>
              <a:rPr lang="ru-RU" sz="2400" dirty="0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solidFill>
                  <a:srgbClr val="990000"/>
                </a:solidFill>
              </a:rPr>
              <a:t>«Собраться вместе – это начало,</a:t>
            </a:r>
          </a:p>
          <a:p>
            <a:r>
              <a:rPr lang="ru-RU" sz="2400" b="1" dirty="0">
                <a:solidFill>
                  <a:srgbClr val="990000"/>
                </a:solidFill>
              </a:rPr>
              <a:t>Оставаться вместе – это прогресс,</a:t>
            </a:r>
          </a:p>
          <a:p>
            <a:r>
              <a:rPr lang="ru-RU" sz="2400" b="1" dirty="0">
                <a:solidFill>
                  <a:srgbClr val="990000"/>
                </a:solidFill>
              </a:rPr>
              <a:t>Работать вместе – это успех!»</a:t>
            </a:r>
            <a:endParaRPr lang="ru-RU" sz="2600" b="1" cap="none" spc="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99000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808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103249" y="-144859"/>
            <a:ext cx="5648623" cy="2837321"/>
          </a:xfrm>
        </p:spPr>
        <p:txBody>
          <a:bodyPr/>
          <a:lstStyle/>
          <a:p>
            <a:r>
              <a:rPr lang="ru-RU" sz="6000" dirty="0" err="1" smtClean="0">
                <a:solidFill>
                  <a:srgbClr val="990000"/>
                </a:solidFill>
              </a:rPr>
              <a:t>Портфолио</a:t>
            </a:r>
            <a:r>
              <a:rPr lang="ru-RU" sz="6000" dirty="0" smtClean="0">
                <a:solidFill>
                  <a:srgbClr val="990000"/>
                </a:solidFill>
              </a:rPr>
              <a:t> проектов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851919" y="3344272"/>
            <a:ext cx="5292080" cy="303705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600" b="1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cap="none" spc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cap="none" spc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Данный </a:t>
            </a:r>
            <a:r>
              <a:rPr lang="ru-RU" sz="3600" b="1" dirty="0">
                <a:solidFill>
                  <a:srgbClr val="002060"/>
                </a:solidFill>
              </a:rPr>
              <a:t>проект представляет </a:t>
            </a:r>
            <a:r>
              <a:rPr lang="ru-RU" sz="3600" b="1" dirty="0" smtClean="0">
                <a:solidFill>
                  <a:srgbClr val="002060"/>
                </a:solidFill>
              </a:rPr>
              <a:t>два </a:t>
            </a:r>
            <a:r>
              <a:rPr lang="ru-RU" sz="3600" b="1" dirty="0">
                <a:solidFill>
                  <a:srgbClr val="002060"/>
                </a:solidFill>
              </a:rPr>
              <a:t>единичных проекта: </a:t>
            </a:r>
            <a:r>
              <a:rPr lang="ru-RU" sz="3600" b="1" dirty="0" smtClean="0">
                <a:solidFill>
                  <a:srgbClr val="990000"/>
                </a:solidFill>
              </a:rPr>
              <a:t> «</a:t>
            </a:r>
            <a:r>
              <a:rPr lang="ru-RU" sz="3600" b="1" dirty="0">
                <a:solidFill>
                  <a:srgbClr val="990000"/>
                </a:solidFill>
              </a:rPr>
              <a:t>Семейный мастер-класс</a:t>
            </a:r>
            <a:r>
              <a:rPr lang="ru-RU" sz="3600" b="1" dirty="0" smtClean="0">
                <a:solidFill>
                  <a:srgbClr val="990000"/>
                </a:solidFill>
              </a:rPr>
              <a:t>»,«</a:t>
            </a:r>
            <a:r>
              <a:rPr lang="ru-RU" sz="3600" b="1" dirty="0">
                <a:solidFill>
                  <a:srgbClr val="990000"/>
                </a:solidFill>
              </a:rPr>
              <a:t>Встреча поколений».</a:t>
            </a:r>
            <a:endParaRPr lang="ru-RU" b="1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08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/>
          <a:lstStyle/>
          <a:p>
            <a:pPr indent="450850" algn="ctr"/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ЦЕЛЬ  ПРОЕКТА</a:t>
            </a:r>
            <a:endParaRPr lang="ru-RU" sz="4000" b="1" dirty="0">
              <a:solidFill>
                <a:srgbClr val="25406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84054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dirty="0" smtClean="0"/>
              <a:t> </a:t>
            </a:r>
          </a:p>
          <a:p>
            <a:pPr indent="450850" algn="ctr"/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Организация совместной деятельности родителей и детей.</a:t>
            </a:r>
          </a:p>
          <a:p>
            <a:pPr indent="450850" algn="ctr"/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Получение нового опыта взаимодействия, выстраивание позитивных взаимоотношений в ходе деятельности.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941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Педагогический опыт показывает, что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ru-RU" sz="2400" dirty="0" smtClean="0"/>
              <a:t>Совместная деятельность проходит успешно при соблюдении следующих условий: дела имеют конкретные, понятные детям и родителям цели; дети участвуют вместе с родителями в подготовке и анализе проведённого мероприятия; коллективное дело чётко организовано, заранее обсуждается цепочка: цель – средства – результат;  участвуют в деле все.</a:t>
            </a:r>
            <a:r>
              <a:rPr lang="ru-RU" sz="2800" dirty="0" smtClean="0"/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Проект </a:t>
            </a:r>
            <a:b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«встреча поколений»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/>
          </a:bodyPr>
          <a:lstStyle/>
          <a:p>
            <a:r>
              <a:rPr lang="ru-RU" sz="3500" u="sng" dirty="0" smtClean="0"/>
              <a:t>Изменение, на осуществление которого направлен проект:</a:t>
            </a:r>
          </a:p>
          <a:p>
            <a:r>
              <a:rPr lang="ru-RU" sz="3500" dirty="0" smtClean="0"/>
              <a:t>*Осознание ребенком ценностей семьи</a:t>
            </a:r>
          </a:p>
          <a:p>
            <a:r>
              <a:rPr lang="ru-RU" sz="3500" dirty="0" smtClean="0"/>
              <a:t>*Формирование потребности заботиться о членах своей семьи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ЦЕЛИ ПРОЕКТА</a:t>
            </a:r>
            <a:br>
              <a:rPr lang="ru-RU" sz="32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990000"/>
                </a:solidFill>
              </a:rPr>
              <a:t>«Встреча поколений»:</a:t>
            </a:r>
            <a:endParaRPr lang="ru-RU" sz="3200" b="1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960440"/>
          </a:xfrm>
        </p:spPr>
        <p:txBody>
          <a:bodyPr>
            <a:normAutofit fontScale="77500" lnSpcReduction="20000"/>
          </a:bodyPr>
          <a:lstStyle/>
          <a:p>
            <a:pPr indent="450850" algn="ctr"/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Организация совместной деятельности родителей и детей.</a:t>
            </a:r>
          </a:p>
          <a:p>
            <a:pPr indent="450850" algn="ctr"/>
            <a:r>
              <a:rPr lang="ru-RU" sz="4000" dirty="0" smtClean="0">
                <a:latin typeface="Bookman Old Style" pitchFamily="18" charset="0"/>
                <a:cs typeface="Times New Roman" pitchFamily="18" charset="0"/>
              </a:rPr>
              <a:t>Получение нового опыта взаимодействия, выстраивание позитивных взаимоотношений в ходе деятельности.</a:t>
            </a:r>
          </a:p>
          <a:p>
            <a:r>
              <a:rPr lang="ru-RU" sz="4000" dirty="0" smtClean="0"/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03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317</TotalTime>
  <Words>835</Words>
  <Application>Microsoft Office PowerPoint</Application>
  <PresentationFormat>Экран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Формирование отношения к семье как к основе российского общества Формирование уважительного отношения к родителям</vt:lpstr>
      <vt:lpstr>АНАЛИТИЧЕСКОЕ ОБОСНОВАНИЕ</vt:lpstr>
      <vt:lpstr>Слайд 3</vt:lpstr>
      <vt:lpstr>«Я –  СЕМЬЯ –РОССИЯ»</vt:lpstr>
      <vt:lpstr>Портфолио проектов</vt:lpstr>
      <vt:lpstr>ЦЕЛЬ  ПРОЕКТА</vt:lpstr>
      <vt:lpstr>Педагогический опыт показывает, что</vt:lpstr>
      <vt:lpstr>Проект  «встреча поколений»</vt:lpstr>
      <vt:lpstr>ЦЕЛИ ПРОЕКТА  «Встреча поколений»:</vt:lpstr>
      <vt:lpstr>ЗАМЫСЕЛ ПРОЕКТА  «Встреча поколений»:</vt:lpstr>
      <vt:lpstr>РАБОТЫ, ВЫПОЛНЯЕМЫЕ В РАМКАХ ПРОЕКТА  «Встреча поколений»</vt:lpstr>
      <vt:lpstr>Слайд 12</vt:lpstr>
      <vt:lpstr>Проект  «семейный мастер класс»</vt:lpstr>
      <vt:lpstr>Слайд 14</vt:lpstr>
      <vt:lpstr>Перечень единичных проектов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ШКОЛЬНОЙ СИСТЕМЫ ОЦЕНКИ КАЧЕСТВА ОБРАЗОВАНИЯ</dc:title>
  <dc:creator>C013U</dc:creator>
  <cp:lastModifiedBy>Windows User</cp:lastModifiedBy>
  <cp:revision>41</cp:revision>
  <dcterms:created xsi:type="dcterms:W3CDTF">2012-09-26T00:04:45Z</dcterms:created>
  <dcterms:modified xsi:type="dcterms:W3CDTF">2015-01-11T12:20:57Z</dcterms:modified>
</cp:coreProperties>
</file>