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Татьяна" initials="Т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2BC95-AF74-4D82-8C23-919E3066B0A1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CFEED-0783-4904-A889-E33634A7C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9A09E-69A9-4C11-A03C-29473C5BFC4D}" type="datetimeFigureOut">
              <a:rPr lang="ru-RU" smtClean="0"/>
              <a:pPr/>
              <a:t>22.08.2013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12557-3882-4B34-9A21-96B51B3624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2557-3882-4B34-9A21-96B51B36249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E188DC-8EF4-48B4-B525-4B2B361B93C9}" type="datetime1">
              <a:rPr lang="ru-RU" smtClean="0"/>
              <a:pPr/>
              <a:t>22.08.2013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DFC09F-4185-4EA1-A55C-81A40FF417E3}" type="datetime1">
              <a:rPr lang="ru-RU" smtClean="0"/>
              <a:pPr/>
              <a:t>22.08.2013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F074E-6565-4603-AC5D-4AA5DF1F8379}" type="datetime1">
              <a:rPr lang="ru-RU" smtClean="0"/>
              <a:pPr/>
              <a:t>22.08.2013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DD26B-F166-4DD3-B34E-D4A6D541D6A6}" type="datetime1">
              <a:rPr lang="ru-RU" smtClean="0"/>
              <a:pPr/>
              <a:t>22.08.2013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490AD-5CB6-4664-AC6F-19DFBBDAEEC0}" type="datetime1">
              <a:rPr lang="ru-RU" smtClean="0"/>
              <a:pPr/>
              <a:t>22.08.2013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7FD95-A004-4624-9E07-CFF4550C6DFD}" type="datetime1">
              <a:rPr lang="ru-RU" smtClean="0"/>
              <a:pPr/>
              <a:t>22.08.2013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9AB9EF-B1CB-478E-B1ED-F37355623F31}" type="datetime1">
              <a:rPr lang="ru-RU" smtClean="0"/>
              <a:pPr/>
              <a:t>22.08.2013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8D73D0-7044-45EC-A266-FC6BA1E05D34}" type="datetime1">
              <a:rPr lang="ru-RU" smtClean="0"/>
              <a:pPr/>
              <a:t>22.08.2013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99066-29F3-4514-AB0B-E271097C9EAF}" type="datetime1">
              <a:rPr lang="ru-RU" smtClean="0"/>
              <a:pPr/>
              <a:t>22.08.2013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99CD2-91BA-4D0D-A7DA-73F9D717AC8C}" type="datetime1">
              <a:rPr lang="ru-RU" smtClean="0"/>
              <a:pPr/>
              <a:t>22.08.2013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ED58D-275B-460E-9088-AAF0F1B7A6B1}" type="datetime1">
              <a:rPr lang="ru-RU" smtClean="0"/>
              <a:pPr/>
              <a:t>22.08.2013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8E345DF-FE25-4900-BC79-92F62F096F28}" type="datetime1">
              <a:rPr lang="ru-RU" smtClean="0"/>
              <a:pPr/>
              <a:t>22.08.2013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285860"/>
            <a:ext cx="7772400" cy="4429156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 </a:t>
            </a:r>
            <a:r>
              <a:rPr lang="ru-RU" sz="5400" b="1" dirty="0" smtClean="0"/>
              <a:t>Технология </a:t>
            </a:r>
            <a:r>
              <a:rPr lang="ru-RU" sz="5400" b="1" dirty="0" smtClean="0"/>
              <a:t>создания рабочей программы по </a:t>
            </a:r>
            <a:r>
              <a:rPr lang="en-US" sz="5400" b="1" dirty="0" smtClean="0"/>
              <a:t>       </a:t>
            </a:r>
            <a:r>
              <a:rPr lang="ru-RU" sz="5400" b="1" dirty="0" smtClean="0"/>
              <a:t>предмету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en-US" sz="4800" b="1" dirty="0" smtClean="0"/>
              <a:t>               </a:t>
            </a:r>
            <a:r>
              <a:rPr lang="ru-RU" sz="2400" b="1" dirty="0" smtClean="0"/>
              <a:t>201</a:t>
            </a:r>
            <a:r>
              <a:rPr lang="en-US" sz="1600" b="1" dirty="0" smtClean="0"/>
              <a:t>3</a:t>
            </a:r>
            <a:r>
              <a:rPr lang="ru-RU" sz="2400" b="1" dirty="0" smtClean="0"/>
              <a:t>г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       </a:t>
            </a:r>
            <a:r>
              <a:rPr lang="en-US" sz="3200" b="1" dirty="0" smtClean="0"/>
              <a:t>II</a:t>
            </a:r>
            <a:r>
              <a:rPr lang="en-US" sz="3200" b="1" dirty="0" smtClean="0"/>
              <a:t>.</a:t>
            </a:r>
            <a:r>
              <a:rPr lang="ru-RU" sz="3200" b="1" dirty="0" smtClean="0"/>
              <a:t> Рабочей программы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sz="2700" i="1" dirty="0" smtClean="0"/>
              <a:t>Учебно-</a:t>
            </a:r>
            <a:r>
              <a:rPr lang="ru-RU" sz="2400" i="1" dirty="0" smtClean="0"/>
              <a:t>тематическое </a:t>
            </a:r>
            <a:r>
              <a:rPr lang="ru-RU" sz="2400" i="1" dirty="0" smtClean="0"/>
              <a:t>планирование</a:t>
            </a:r>
            <a:endParaRPr lang="ru-RU" sz="24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2143116"/>
          <a:ext cx="8143900" cy="22157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942"/>
                <a:gridCol w="3000396"/>
                <a:gridCol w="1200184"/>
                <a:gridCol w="3300378"/>
              </a:tblGrid>
              <a:tr h="84417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№</a:t>
                      </a:r>
                      <a:r>
                        <a:rPr lang="ru-RU" sz="1400" b="1" dirty="0" err="1" smtClean="0"/>
                        <a:t>п</a:t>
                      </a:r>
                      <a:r>
                        <a:rPr lang="ru-RU" sz="1400" b="1" dirty="0" smtClean="0"/>
                        <a:t>/</a:t>
                      </a:r>
                      <a:r>
                        <a:rPr lang="ru-RU" sz="1400" b="1" dirty="0" err="1" smtClean="0"/>
                        <a:t>п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Разделы </a:t>
                      </a:r>
                      <a:r>
                        <a:rPr lang="ru-RU" b="1" dirty="0" smtClean="0"/>
                        <a:t>курса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Кол-во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smtClean="0"/>
                        <a:t>часов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Практические работы</a:t>
                      </a:r>
                    </a:p>
                    <a:p>
                      <a:endParaRPr lang="ru-RU" b="1" dirty="0"/>
                    </a:p>
                  </a:txBody>
                  <a:tcPr/>
                </a:tc>
              </a:tr>
              <a:tr h="33766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66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9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         </a:t>
            </a:r>
            <a:r>
              <a:rPr lang="en-US" sz="3200" b="1" dirty="0" smtClean="0"/>
              <a:t>III</a:t>
            </a:r>
            <a:r>
              <a:rPr lang="en-US" sz="3200" b="1" dirty="0" smtClean="0"/>
              <a:t>.</a:t>
            </a:r>
            <a:r>
              <a:rPr lang="ru-RU" sz="3200" b="1" dirty="0" smtClean="0"/>
              <a:t> Рабочей программы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sz="2400" i="1" dirty="0" smtClean="0"/>
              <a:t>Календарно-тематическое </a:t>
            </a:r>
            <a:r>
              <a:rPr lang="ru-RU" sz="2400" i="1" dirty="0" smtClean="0"/>
              <a:t>планирование</a:t>
            </a:r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u="sng" dirty="0" smtClean="0">
                <a:solidFill>
                  <a:srgbClr val="FF0000"/>
                </a:solidFill>
              </a:rPr>
              <a:t>Примечание</a:t>
            </a:r>
            <a:r>
              <a:rPr lang="ru-RU" sz="1600" dirty="0" smtClean="0">
                <a:solidFill>
                  <a:srgbClr val="FF0000"/>
                </a:solidFill>
              </a:rPr>
              <a:t> –составляется согласно локальному акту школы  по форме и содержанию рабочей </a:t>
            </a:r>
            <a:r>
              <a:rPr lang="ru-RU" sz="1600" dirty="0" smtClean="0">
                <a:solidFill>
                  <a:srgbClr val="FF0000"/>
                </a:solidFill>
              </a:rPr>
              <a:t>программы учителя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по предмету</a:t>
            </a:r>
            <a:endParaRPr lang="ru-RU" sz="1600" dirty="0" smtClean="0">
              <a:solidFill>
                <a:srgbClr val="FF0000"/>
              </a:solidFill>
            </a:endParaRPr>
          </a:p>
          <a:p>
            <a:endParaRPr lang="ru-RU" sz="16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14414" y="2643182"/>
          <a:ext cx="7429552" cy="2357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4969"/>
                <a:gridCol w="3117621"/>
                <a:gridCol w="1476768"/>
                <a:gridCol w="738384"/>
                <a:gridCol w="1011810"/>
              </a:tblGrid>
              <a:tr h="77247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№</a:t>
                      </a:r>
                      <a:r>
                        <a:rPr lang="ru-RU" sz="1200" b="1" dirty="0" err="1" smtClean="0"/>
                        <a:t>п</a:t>
                      </a:r>
                      <a:r>
                        <a:rPr lang="ru-RU" sz="1200" b="1" dirty="0" smtClean="0"/>
                        <a:t>/</a:t>
                      </a:r>
                      <a:r>
                        <a:rPr lang="ru-RU" sz="1200" b="1" dirty="0" err="1" smtClean="0"/>
                        <a:t>п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Тема</a:t>
                      </a:r>
                      <a:r>
                        <a:rPr lang="ru-RU" sz="1200" b="1" baseline="0" dirty="0" smtClean="0"/>
                        <a:t> урока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Практическая</a:t>
                      </a:r>
                      <a:r>
                        <a:rPr lang="ru-RU" sz="1200" b="1" baseline="0" dirty="0" smtClean="0"/>
                        <a:t> работа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Дата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Коррекция</a:t>
                      </a:r>
                      <a:endParaRPr lang="ru-RU" sz="1200" b="1" dirty="0"/>
                    </a:p>
                  </a:txBody>
                  <a:tcPr/>
                </a:tc>
              </a:tr>
              <a:tr h="396245"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396245"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396245"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396245"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  </a:t>
            </a:r>
            <a:r>
              <a:rPr lang="en-US" sz="3200" b="1" dirty="0" smtClean="0"/>
              <a:t>IV.</a:t>
            </a:r>
            <a:r>
              <a:rPr lang="ru-RU" sz="3200" b="1" dirty="0" smtClean="0"/>
              <a:t>Требования к уровню </a:t>
            </a:r>
            <a:r>
              <a:rPr lang="ru-RU" sz="3200" b="1" dirty="0" smtClean="0"/>
              <a:t>подготовки</a:t>
            </a:r>
            <a:br>
              <a:rPr lang="ru-RU" sz="3200" b="1" dirty="0" smtClean="0"/>
            </a:br>
            <a:r>
              <a:rPr lang="ru-RU" sz="3200" b="1" dirty="0" smtClean="0"/>
              <a:t> </a:t>
            </a:r>
            <a:r>
              <a:rPr lang="ru-RU" sz="3200" b="1" dirty="0" smtClean="0"/>
              <a:t>5</a:t>
            </a:r>
            <a:r>
              <a:rPr lang="ru-RU" sz="3200" b="1" dirty="0" smtClean="0"/>
              <a:t> класса по </a:t>
            </a:r>
            <a:r>
              <a:rPr lang="ru-RU" sz="3200" b="1" dirty="0" smtClean="0"/>
              <a:t>биологии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Учащиеся должны знать:</a:t>
            </a:r>
          </a:p>
          <a:p>
            <a:r>
              <a:rPr lang="ru-RU" sz="2400" b="1" dirty="0" smtClean="0"/>
              <a:t>-</a:t>
            </a:r>
          </a:p>
          <a:p>
            <a:r>
              <a:rPr lang="ru-RU" sz="2400" b="1" dirty="0" smtClean="0"/>
              <a:t>-</a:t>
            </a:r>
          </a:p>
          <a:p>
            <a:r>
              <a:rPr lang="ru-RU" sz="2400" b="1" dirty="0" smtClean="0"/>
              <a:t>-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Учащиеся должны уметь</a:t>
            </a:r>
            <a:r>
              <a:rPr lang="ru-RU" sz="2400" dirty="0" smtClean="0"/>
              <a:t>:</a:t>
            </a:r>
          </a:p>
          <a:p>
            <a:r>
              <a:rPr lang="ru-RU" sz="2400" b="1" dirty="0" smtClean="0"/>
              <a:t>-</a:t>
            </a:r>
          </a:p>
          <a:p>
            <a:r>
              <a:rPr lang="ru-RU" sz="2400" b="1" dirty="0" smtClean="0"/>
              <a:t>-</a:t>
            </a:r>
          </a:p>
          <a:p>
            <a:r>
              <a:rPr lang="ru-RU" sz="2400" b="1" dirty="0" smtClean="0"/>
              <a:t>-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V.</a:t>
            </a:r>
            <a:r>
              <a:rPr lang="ru-RU" sz="3200" b="1" dirty="0" smtClean="0"/>
              <a:t> Материально- техническое оснащение учебного процесса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/>
              <a:t>1.  УМК авторской программы по предмету</a:t>
            </a:r>
          </a:p>
          <a:p>
            <a:r>
              <a:rPr lang="ru-RU" sz="2000" b="1" i="1" dirty="0" smtClean="0"/>
              <a:t>2.  Библиотечный фонд кабинета по данному курсу</a:t>
            </a:r>
          </a:p>
          <a:p>
            <a:r>
              <a:rPr lang="ru-RU" sz="2000" b="1" i="1" dirty="0" smtClean="0"/>
              <a:t>3.  Компьютер  с выходом в Интернет</a:t>
            </a:r>
          </a:p>
          <a:p>
            <a:r>
              <a:rPr lang="ru-RU" sz="2000" b="1" i="1" dirty="0" smtClean="0"/>
              <a:t>4.   Интернет – ресурсы (адреса сайтов)</a:t>
            </a:r>
          </a:p>
          <a:p>
            <a:r>
              <a:rPr lang="ru-RU" sz="2000" b="1" i="1" dirty="0" smtClean="0"/>
              <a:t>4.   Другие  ТСО</a:t>
            </a:r>
          </a:p>
          <a:p>
            <a:r>
              <a:rPr lang="ru-RU" sz="2000" b="1" i="1" dirty="0" smtClean="0"/>
              <a:t>5.   Печатные пособия(портреты, карты,</a:t>
            </a:r>
            <a:r>
              <a:rPr lang="en-US" sz="2000" b="1" i="1" dirty="0" smtClean="0"/>
              <a:t> </a:t>
            </a:r>
            <a:r>
              <a:rPr lang="ru-RU" sz="2000" b="1" i="1" dirty="0" smtClean="0"/>
              <a:t>таблицы)</a:t>
            </a:r>
          </a:p>
          <a:p>
            <a:r>
              <a:rPr lang="ru-RU" sz="2000" b="1" i="1" dirty="0" smtClean="0"/>
              <a:t>6.   Информационно-коммуникативные средства (диски, электронные энциклопедии, атласы и т.д.)</a:t>
            </a:r>
          </a:p>
          <a:p>
            <a:r>
              <a:rPr lang="ru-RU" sz="2000" b="1" i="1" dirty="0" smtClean="0"/>
              <a:t>7.  Учебно-практическое и учебно-лабораторное оборудование</a:t>
            </a:r>
          </a:p>
          <a:p>
            <a:r>
              <a:rPr lang="ru-RU" sz="2000" b="1" i="1" dirty="0" smtClean="0"/>
              <a:t>8.  Натуральные объекты.</a:t>
            </a:r>
            <a:endParaRPr lang="ru-RU" sz="2000" b="1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00826" y="6357958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 рабочей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714488"/>
            <a:ext cx="7615262" cy="441167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1. Титульный лист</a:t>
            </a:r>
          </a:p>
          <a:p>
            <a:r>
              <a:rPr lang="ru-RU" sz="2800" b="1" dirty="0" smtClean="0"/>
              <a:t>2. Пояснительная записка</a:t>
            </a:r>
          </a:p>
          <a:p>
            <a:r>
              <a:rPr lang="ru-RU" sz="2800" b="1" dirty="0" smtClean="0"/>
              <a:t>3. Тематическое планирование</a:t>
            </a:r>
          </a:p>
          <a:p>
            <a:r>
              <a:rPr lang="ru-RU" sz="2800" b="1" dirty="0" smtClean="0"/>
              <a:t>4.  Календарно - тематическое планирование</a:t>
            </a:r>
          </a:p>
          <a:p>
            <a:r>
              <a:rPr lang="ru-RU" sz="2800" b="1" dirty="0" smtClean="0"/>
              <a:t>5. Требования к уровню подготовки учащихся </a:t>
            </a:r>
            <a:r>
              <a:rPr lang="en-US" sz="2800" b="1" dirty="0" smtClean="0"/>
              <a:t>   </a:t>
            </a:r>
            <a:r>
              <a:rPr lang="ru-RU" sz="2800" b="1" dirty="0" smtClean="0"/>
              <a:t>данного </a:t>
            </a:r>
            <a:r>
              <a:rPr lang="ru-RU" sz="2800" b="1" dirty="0" smtClean="0"/>
              <a:t>класса</a:t>
            </a:r>
          </a:p>
          <a:p>
            <a:r>
              <a:rPr lang="ru-RU" sz="2800" b="1" dirty="0" smtClean="0"/>
              <a:t>6.  Материально –техническое оснащение учебного процесса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        I</a:t>
            </a:r>
            <a:r>
              <a:rPr lang="en-US" sz="3200" b="1" dirty="0" smtClean="0"/>
              <a:t>. </a:t>
            </a:r>
            <a:r>
              <a:rPr lang="ru-RU" sz="3200" b="1" dirty="0" smtClean="0"/>
              <a:t>Пояснительная записка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857364"/>
            <a:ext cx="7686700" cy="4268799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1. Нормативная база рабочей программы</a:t>
            </a:r>
          </a:p>
          <a:p>
            <a:r>
              <a:rPr lang="ru-RU" sz="2400" b="1" i="1" dirty="0" smtClean="0"/>
              <a:t>2. Цели образования и воспитания по предмету</a:t>
            </a:r>
          </a:p>
          <a:p>
            <a:r>
              <a:rPr lang="ru-RU" sz="2400" b="1" i="1" dirty="0" smtClean="0"/>
              <a:t>3. Ведущие идеи курса</a:t>
            </a:r>
          </a:p>
          <a:p>
            <a:r>
              <a:rPr lang="ru-RU" sz="2400" b="1" i="1" dirty="0" smtClean="0"/>
              <a:t>4. Место данного предмета в учебном плане школы</a:t>
            </a:r>
          </a:p>
          <a:p>
            <a:r>
              <a:rPr lang="ru-RU" sz="2400" b="1" i="1" dirty="0" smtClean="0"/>
              <a:t>5. Требования к уровню  подготовки учащихся данного класса</a:t>
            </a:r>
          </a:p>
          <a:p>
            <a:r>
              <a:rPr lang="ru-RU" sz="2400" b="1" i="1" dirty="0" smtClean="0"/>
              <a:t>6. Содержание курса</a:t>
            </a:r>
            <a:endParaRPr lang="ru-RU" sz="2400" b="1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      </a:t>
            </a:r>
            <a:r>
              <a:rPr lang="ru-RU" sz="3600" b="1" dirty="0" smtClean="0"/>
              <a:t>Пояснительная </a:t>
            </a:r>
            <a:r>
              <a:rPr lang="ru-RU" sz="3600" b="1" dirty="0" smtClean="0"/>
              <a:t>записка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         </a:t>
            </a:r>
            <a:r>
              <a:rPr lang="ru-RU" sz="2400" dirty="0" smtClean="0"/>
              <a:t>1</a:t>
            </a:r>
            <a:r>
              <a:rPr lang="ru-RU" sz="2400" dirty="0" smtClean="0"/>
              <a:t>. </a:t>
            </a:r>
            <a:r>
              <a:rPr lang="ru-RU" sz="2400" i="1" dirty="0" smtClean="0"/>
              <a:t>Нормативная база</a:t>
            </a:r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1.  Федеральный закон «Об образовании» </a:t>
            </a:r>
            <a:r>
              <a:rPr lang="en-US" sz="2000" b="1" dirty="0" smtClean="0"/>
              <a:t>(</a:t>
            </a:r>
            <a:r>
              <a:rPr lang="ru-RU" sz="2000" b="1" dirty="0" smtClean="0"/>
              <a:t>№</a:t>
            </a:r>
            <a:r>
              <a:rPr lang="en-US" sz="2000" b="1" dirty="0" smtClean="0"/>
              <a:t>279</a:t>
            </a:r>
            <a:r>
              <a:rPr lang="ru-RU" sz="2000" b="1" dirty="0" smtClean="0"/>
              <a:t> РФ от </a:t>
            </a:r>
            <a:r>
              <a:rPr lang="ru-RU" sz="2000" b="1" dirty="0" smtClean="0"/>
              <a:t>2</a:t>
            </a:r>
            <a:r>
              <a:rPr lang="en-US" sz="1400" b="1" dirty="0" smtClean="0"/>
              <a:t>9</a:t>
            </a:r>
            <a:r>
              <a:rPr lang="ru-RU" sz="2000" b="1" dirty="0" smtClean="0"/>
              <a:t>.12.2012г</a:t>
            </a:r>
            <a:r>
              <a:rPr lang="ru-RU" sz="2000" b="1" dirty="0" smtClean="0"/>
              <a:t>)</a:t>
            </a:r>
          </a:p>
          <a:p>
            <a:r>
              <a:rPr lang="ru-RU" sz="2000" b="1" dirty="0" smtClean="0"/>
              <a:t>2.  Фундаментальное ядро содержания общего образования</a:t>
            </a:r>
          </a:p>
          <a:p>
            <a:r>
              <a:rPr lang="ru-RU" sz="2000" b="1" dirty="0" smtClean="0"/>
              <a:t>3.  Федеральные государственные образовательные стандарты</a:t>
            </a:r>
            <a:r>
              <a:rPr lang="en-US" sz="2000" b="1" dirty="0" smtClean="0"/>
              <a:t> </a:t>
            </a:r>
            <a:r>
              <a:rPr lang="ru-RU" sz="2000" b="1" dirty="0" smtClean="0"/>
              <a:t>-ФГОС (</a:t>
            </a:r>
            <a:r>
              <a:rPr lang="ru-RU" sz="2000" b="1" dirty="0" smtClean="0"/>
              <a:t>200</a:t>
            </a:r>
            <a:r>
              <a:rPr lang="en-US" sz="1400" b="1" dirty="0" smtClean="0"/>
              <a:t>4</a:t>
            </a:r>
            <a:r>
              <a:rPr lang="ru-RU" sz="2000" b="1" dirty="0" smtClean="0"/>
              <a:t>г</a:t>
            </a:r>
            <a:r>
              <a:rPr lang="ru-RU" sz="2000" b="1" dirty="0" smtClean="0"/>
              <a:t>.), а 1-2кл-(</a:t>
            </a:r>
            <a:r>
              <a:rPr lang="ru-RU" sz="2000" b="1" dirty="0" smtClean="0"/>
              <a:t>201</a:t>
            </a:r>
            <a:r>
              <a:rPr lang="en-US" sz="1400" b="1" dirty="0" smtClean="0"/>
              <a:t>0</a:t>
            </a:r>
            <a:r>
              <a:rPr lang="ru-RU" sz="2000" b="1" dirty="0" smtClean="0"/>
              <a:t>г</a:t>
            </a:r>
            <a:r>
              <a:rPr lang="ru-RU" sz="2000" b="1" dirty="0" smtClean="0"/>
              <a:t>)</a:t>
            </a:r>
          </a:p>
          <a:p>
            <a:r>
              <a:rPr lang="ru-RU" sz="2000" b="1" dirty="0" smtClean="0"/>
              <a:t>4.  Основная образовательная программа МБОУ </a:t>
            </a:r>
            <a:r>
              <a:rPr lang="ru-RU" sz="2000" b="1" dirty="0" err="1" smtClean="0"/>
              <a:t>оош</a:t>
            </a:r>
            <a:r>
              <a:rPr lang="en-US" sz="2000" b="1" dirty="0" smtClean="0"/>
              <a:t> </a:t>
            </a:r>
            <a:r>
              <a:rPr lang="ru-RU" sz="2000" b="1" dirty="0" smtClean="0"/>
              <a:t> </a:t>
            </a:r>
            <a:r>
              <a:rPr lang="ru-RU" sz="2000" b="1" dirty="0" smtClean="0"/>
              <a:t>с. </a:t>
            </a:r>
            <a:r>
              <a:rPr lang="ru-RU" sz="2000" b="1" dirty="0" smtClean="0"/>
              <a:t>Малое</a:t>
            </a:r>
            <a:r>
              <a:rPr lang="en-US" sz="2000" b="1" dirty="0" smtClean="0"/>
              <a:t> 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Перекопное</a:t>
            </a:r>
            <a:r>
              <a:rPr lang="ru-RU" sz="2000" b="1" dirty="0" smtClean="0"/>
              <a:t> на 2013\2014 </a:t>
            </a:r>
            <a:r>
              <a:rPr lang="ru-RU" sz="2000" b="1" dirty="0" err="1" smtClean="0"/>
              <a:t>уч</a:t>
            </a:r>
            <a:r>
              <a:rPr lang="ru-RU" sz="2000" b="1" dirty="0" smtClean="0"/>
              <a:t>. г.</a:t>
            </a:r>
          </a:p>
          <a:p>
            <a:r>
              <a:rPr lang="ru-RU" sz="2000" b="1" dirty="0" smtClean="0"/>
              <a:t>5.  Примерная программа по предмету</a:t>
            </a:r>
          </a:p>
          <a:p>
            <a:r>
              <a:rPr lang="ru-RU" sz="2000" b="1" dirty="0" smtClean="0"/>
              <a:t>6.  Авторская программа по предмету</a:t>
            </a:r>
          </a:p>
          <a:p>
            <a:r>
              <a:rPr lang="ru-RU" sz="2000" b="1" dirty="0" smtClean="0"/>
              <a:t>7.  Локальный акт  школы по форме и содержанию рабочей программы</a:t>
            </a:r>
            <a:endParaRPr lang="ru-RU" sz="2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           </a:t>
            </a:r>
            <a:r>
              <a:rPr lang="ru-RU" sz="3200" b="1" dirty="0" smtClean="0"/>
              <a:t>Пояснительная </a:t>
            </a:r>
            <a:r>
              <a:rPr lang="ru-RU" sz="3200" b="1" dirty="0" smtClean="0"/>
              <a:t>записка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>      </a:t>
            </a:r>
            <a:r>
              <a:rPr lang="ru-RU" sz="2400" b="1" i="1" dirty="0" smtClean="0"/>
              <a:t>2</a:t>
            </a:r>
            <a:r>
              <a:rPr lang="ru-RU" sz="2400" b="1" i="1" dirty="0" smtClean="0"/>
              <a:t>. Цели образования и воспитания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en-US" sz="3100" b="1" dirty="0" smtClean="0"/>
              <a:t>           </a:t>
            </a:r>
            <a:r>
              <a:rPr lang="ru-RU" sz="2000" b="1" i="1" dirty="0" smtClean="0"/>
              <a:t>(</a:t>
            </a:r>
            <a:r>
              <a:rPr lang="ru-RU" sz="2000" b="1" i="1" dirty="0" smtClean="0"/>
              <a:t>фундаментальное  ядро образования)</a:t>
            </a:r>
            <a:endParaRPr lang="ru-RU" sz="2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928802"/>
            <a:ext cx="7498080" cy="4800600"/>
          </a:xfrm>
        </p:spPr>
        <p:txBody>
          <a:bodyPr/>
          <a:lstStyle/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000" b="1" u="sng" dirty="0" smtClean="0">
                <a:solidFill>
                  <a:srgbClr val="FF0000"/>
                </a:solidFill>
              </a:rPr>
              <a:t>Ключевые моменты данной части пояснительной записки</a:t>
            </a:r>
            <a:r>
              <a:rPr lang="ru-RU" sz="2000" b="1" u="sng" dirty="0" smtClean="0"/>
              <a:t>:</a:t>
            </a:r>
          </a:p>
          <a:p>
            <a:r>
              <a:rPr lang="ru-RU" sz="1800" b="1" dirty="0" smtClean="0"/>
              <a:t>1)  Цели отражают специфику предмета;</a:t>
            </a:r>
          </a:p>
          <a:p>
            <a:endParaRPr lang="en-US" sz="1800" b="1" dirty="0" smtClean="0"/>
          </a:p>
          <a:p>
            <a:r>
              <a:rPr lang="ru-RU" sz="1800" b="1" dirty="0" smtClean="0"/>
              <a:t>2</a:t>
            </a:r>
            <a:r>
              <a:rPr lang="ru-RU" sz="1800" b="1" dirty="0" smtClean="0"/>
              <a:t>)  Одна из целей  - из основной образовательной программы данной школы </a:t>
            </a:r>
            <a:endParaRPr lang="ru-RU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     </a:t>
            </a:r>
            <a:r>
              <a:rPr lang="ru-RU" sz="3600" b="1" dirty="0" smtClean="0"/>
              <a:t>Пояснительная </a:t>
            </a:r>
            <a:r>
              <a:rPr lang="ru-RU" sz="3600" b="1" dirty="0" smtClean="0"/>
              <a:t>записка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           </a:t>
            </a:r>
            <a:r>
              <a:rPr lang="en-US" sz="2400" i="1" dirty="0" smtClean="0"/>
              <a:t>3</a:t>
            </a:r>
            <a:r>
              <a:rPr lang="ru-RU" sz="2400" i="1" dirty="0" smtClean="0"/>
              <a:t>.Ведущие </a:t>
            </a:r>
            <a:r>
              <a:rPr lang="ru-RU" sz="2400" i="1" dirty="0" smtClean="0"/>
              <a:t>идеи курса</a:t>
            </a:r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Курс биологии в </a:t>
            </a:r>
            <a:r>
              <a:rPr lang="en-US" sz="2000" b="1" dirty="0" smtClean="0"/>
              <a:t>5</a:t>
            </a:r>
            <a:r>
              <a:rPr lang="ru-RU" sz="2000" b="1" dirty="0" smtClean="0"/>
              <a:t> </a:t>
            </a:r>
            <a:r>
              <a:rPr lang="ru-RU" sz="2000" b="1" dirty="0" smtClean="0"/>
              <a:t>классе опирается на знания из курсов  «Окружающий мир» начальной ступени обучения и нацелен на создание у учащихся мотивации и дальнейшему изучению предмета в основной школе.</a:t>
            </a:r>
          </a:p>
          <a:p>
            <a:r>
              <a:rPr lang="ru-RU" sz="2000" b="1" dirty="0" smtClean="0"/>
              <a:t>В </a:t>
            </a:r>
            <a:r>
              <a:rPr lang="en-US" sz="2000" b="1" dirty="0" smtClean="0"/>
              <a:t>5</a:t>
            </a:r>
            <a:r>
              <a:rPr lang="ru-RU" sz="2000" b="1" dirty="0" smtClean="0"/>
              <a:t> </a:t>
            </a:r>
            <a:r>
              <a:rPr lang="ru-RU" sz="2000" b="1" dirty="0" smtClean="0"/>
              <a:t>классе учащиеся узнают: чем живая природа отличается от неживой: получают общие представления о структуре биологической науки; её методах исследования;  царствах живых организмов; средах обитания  организмов; нормах и принципах отношения к природе; значение организмов в природе и жизни человека.</a:t>
            </a:r>
            <a:endParaRPr lang="ru-RU" sz="2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35716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4000" dirty="0" smtClean="0"/>
              <a:t>     </a:t>
            </a:r>
            <a:r>
              <a:rPr lang="ru-RU" sz="3600" b="1" dirty="0" smtClean="0"/>
              <a:t>Пояснительная </a:t>
            </a:r>
            <a:r>
              <a:rPr lang="ru-RU" sz="3600" b="1" dirty="0" smtClean="0"/>
              <a:t>записка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sz="2700" i="1" dirty="0" smtClean="0"/>
              <a:t>4</a:t>
            </a:r>
            <a:r>
              <a:rPr lang="ru-RU" sz="2700" i="1" dirty="0" smtClean="0"/>
              <a:t>. </a:t>
            </a:r>
            <a:r>
              <a:rPr lang="ru-RU" sz="2700" i="1" dirty="0" smtClean="0"/>
              <a:t>Место биологии в учебном плане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b="1" dirty="0" smtClean="0"/>
              <a:t>Рабочая программа биологии в 5 классе разработана в соответствии основной образовательной программой общего образования  М Б О У </a:t>
            </a:r>
            <a:r>
              <a:rPr lang="ru-RU" sz="2400" b="1" dirty="0" err="1" smtClean="0"/>
              <a:t>оош</a:t>
            </a:r>
            <a:r>
              <a:rPr lang="ru-RU" sz="2400" b="1" dirty="0" smtClean="0"/>
              <a:t> с. Малое </a:t>
            </a:r>
            <a:r>
              <a:rPr lang="ru-RU" sz="2400" b="1" dirty="0" err="1" smtClean="0"/>
              <a:t>Перекопное</a:t>
            </a:r>
            <a:r>
              <a:rPr lang="ru-RU" sz="2400" b="1" dirty="0" smtClean="0"/>
              <a:t>.</a:t>
            </a:r>
          </a:p>
          <a:p>
            <a:endParaRPr lang="en-US" sz="2400" b="1" dirty="0" smtClean="0"/>
          </a:p>
          <a:p>
            <a:r>
              <a:rPr lang="ru-RU" sz="2400" b="1" dirty="0" smtClean="0"/>
              <a:t>Данная </a:t>
            </a:r>
            <a:r>
              <a:rPr lang="ru-RU" sz="2400" b="1" dirty="0" smtClean="0"/>
              <a:t>программа рассчитана на </a:t>
            </a:r>
            <a:r>
              <a:rPr lang="en-US" sz="2400" b="1" dirty="0" smtClean="0"/>
              <a:t>1</a:t>
            </a:r>
            <a:r>
              <a:rPr lang="ru-RU" sz="2400" b="1" dirty="0" smtClean="0"/>
              <a:t> </a:t>
            </a:r>
            <a:r>
              <a:rPr lang="ru-RU" sz="2400" b="1" dirty="0" smtClean="0"/>
              <a:t>год – </a:t>
            </a:r>
            <a:r>
              <a:rPr lang="en-US" sz="2400" b="1" dirty="0" smtClean="0"/>
              <a:t>5</a:t>
            </a:r>
            <a:r>
              <a:rPr lang="ru-RU" sz="2400" b="1" dirty="0" smtClean="0"/>
              <a:t>класс</a:t>
            </a:r>
            <a:r>
              <a:rPr lang="ru-RU" sz="2400" b="1" dirty="0" smtClean="0"/>
              <a:t>.</a:t>
            </a:r>
          </a:p>
          <a:p>
            <a:endParaRPr lang="en-US" sz="2400" b="1" dirty="0" smtClean="0"/>
          </a:p>
          <a:p>
            <a:r>
              <a:rPr lang="ru-RU" sz="2400" b="1" dirty="0" smtClean="0"/>
              <a:t>Общее </a:t>
            </a:r>
            <a:r>
              <a:rPr lang="ru-RU" sz="2400" b="1" dirty="0" smtClean="0"/>
              <a:t>число учебных часов – </a:t>
            </a:r>
            <a:r>
              <a:rPr lang="en-US" sz="2400" b="1" dirty="0" smtClean="0"/>
              <a:t>35</a:t>
            </a:r>
            <a:r>
              <a:rPr lang="ru-RU" sz="2400" b="1" dirty="0" smtClean="0"/>
              <a:t> </a:t>
            </a:r>
            <a:r>
              <a:rPr lang="ru-RU" sz="2400" b="1" dirty="0" smtClean="0"/>
              <a:t>ч</a:t>
            </a:r>
            <a:r>
              <a:rPr lang="ru-RU" sz="2400" b="1" dirty="0" smtClean="0"/>
              <a:t>.(</a:t>
            </a:r>
            <a:r>
              <a:rPr lang="en-US" sz="2400" b="1" dirty="0" smtClean="0"/>
              <a:t>1</a:t>
            </a:r>
            <a:r>
              <a:rPr lang="ru-RU" sz="2400" b="1" dirty="0" smtClean="0"/>
              <a:t> </a:t>
            </a:r>
            <a:r>
              <a:rPr lang="ru-RU" sz="2400" b="1" dirty="0" smtClean="0"/>
              <a:t>раз в неделю)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428604"/>
            <a:ext cx="7498080" cy="1143000"/>
          </a:xfrm>
        </p:spPr>
        <p:txBody>
          <a:bodyPr>
            <a:noAutofit/>
          </a:bodyPr>
          <a:lstStyle/>
          <a:p>
            <a:r>
              <a:rPr lang="en-US" sz="3200" b="1" i="1" dirty="0" smtClean="0"/>
              <a:t>      </a:t>
            </a:r>
            <a:r>
              <a:rPr lang="ru-RU" sz="3200" b="1" i="1" dirty="0" smtClean="0"/>
              <a:t>Пояснительная </a:t>
            </a:r>
            <a:r>
              <a:rPr lang="ru-RU" sz="3200" b="1" i="1" dirty="0" smtClean="0"/>
              <a:t>записка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en-US" sz="2400" i="1" dirty="0" smtClean="0"/>
              <a:t>5</a:t>
            </a:r>
            <a:r>
              <a:rPr lang="ru-RU" sz="2400" i="1" dirty="0" smtClean="0"/>
              <a:t>.</a:t>
            </a:r>
            <a:r>
              <a:rPr lang="ru-RU" sz="2400" i="1" dirty="0" smtClean="0"/>
              <a:t> </a:t>
            </a:r>
            <a:r>
              <a:rPr lang="ru-RU" sz="2400" i="1" dirty="0" smtClean="0"/>
              <a:t>Требования к уровню подготовки учащихся данного класса</a:t>
            </a:r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b="1" dirty="0" smtClean="0"/>
              <a:t>1.  Личностные результаты</a:t>
            </a:r>
          </a:p>
          <a:p>
            <a:r>
              <a:rPr lang="ru-RU" sz="2000" b="1" dirty="0" smtClean="0"/>
              <a:t>2.  </a:t>
            </a:r>
            <a:r>
              <a:rPr lang="ru-RU" sz="2000" b="1" dirty="0" err="1" smtClean="0"/>
              <a:t>Метапредметные</a:t>
            </a:r>
            <a:r>
              <a:rPr lang="ru-RU" sz="2000" b="1" dirty="0" smtClean="0"/>
              <a:t> результаты:</a:t>
            </a:r>
          </a:p>
          <a:p>
            <a:r>
              <a:rPr lang="ru-RU" sz="2000" b="1" dirty="0" smtClean="0"/>
              <a:t>         а) регулятивные УУД</a:t>
            </a:r>
          </a:p>
          <a:p>
            <a:r>
              <a:rPr lang="ru-RU" sz="2000" b="1" dirty="0" smtClean="0"/>
              <a:t>         б) познавательные УУД</a:t>
            </a:r>
          </a:p>
          <a:p>
            <a:r>
              <a:rPr lang="ru-RU" sz="2000" b="1" dirty="0" smtClean="0"/>
              <a:t>         в) коммуникативные УУД</a:t>
            </a:r>
          </a:p>
          <a:p>
            <a:r>
              <a:rPr lang="ru-RU" sz="2000" b="1" dirty="0" smtClean="0"/>
              <a:t>3.</a:t>
            </a:r>
            <a:r>
              <a:rPr lang="ru-RU" sz="2000" b="1" dirty="0" smtClean="0"/>
              <a:t>  </a:t>
            </a:r>
            <a:r>
              <a:rPr lang="ru-RU" sz="2000" b="1" dirty="0" smtClean="0"/>
              <a:t>Предметные результаты.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     Пояснительная </a:t>
            </a:r>
            <a:r>
              <a:rPr lang="ru-RU" sz="3200" b="1" dirty="0" smtClean="0"/>
              <a:t>записка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400" dirty="0" smtClean="0"/>
              <a:t>6</a:t>
            </a:r>
            <a:r>
              <a:rPr lang="ru-RU" sz="2400" dirty="0" smtClean="0"/>
              <a:t>. </a:t>
            </a:r>
            <a:r>
              <a:rPr lang="ru-RU" sz="2400" i="1" dirty="0" smtClean="0"/>
              <a:t>Содержание курса биологии в 5 классе</a:t>
            </a:r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Тема1</a:t>
            </a:r>
            <a:r>
              <a:rPr lang="ru-RU" sz="2400" b="1" dirty="0" smtClean="0"/>
              <a:t>.  Биология – наука о живом мире (8ч.)</a:t>
            </a:r>
          </a:p>
          <a:p>
            <a:pPr>
              <a:buNone/>
            </a:pPr>
            <a:r>
              <a:rPr lang="ru-RU" sz="2400" b="1" dirty="0" smtClean="0"/>
              <a:t>     Тема2.  Многообразие живых организмов(11ч.)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Тема3</a:t>
            </a:r>
            <a:r>
              <a:rPr lang="ru-RU" sz="2400" b="1" dirty="0" smtClean="0"/>
              <a:t>.  Жизнь организмов на планете Земля(7ч.)</a:t>
            </a:r>
          </a:p>
          <a:p>
            <a:r>
              <a:rPr lang="ru-RU" sz="2400" b="1" dirty="0" smtClean="0"/>
              <a:t>Тема4.  Человек на планете Земля(6ч.)</a:t>
            </a:r>
          </a:p>
          <a:p>
            <a:r>
              <a:rPr lang="ru-RU" sz="2400" b="1" dirty="0" smtClean="0"/>
              <a:t>                  Резервное время – 3 часа. </a:t>
            </a:r>
          </a:p>
          <a:p>
            <a:endParaRPr lang="ru-RU" sz="2400" dirty="0" smtClean="0"/>
          </a:p>
          <a:p>
            <a:r>
              <a:rPr lang="ru-RU" sz="1800" i="1" u="sng" dirty="0" smtClean="0">
                <a:solidFill>
                  <a:srgbClr val="FF0000"/>
                </a:solidFill>
              </a:rPr>
              <a:t>Примечание</a:t>
            </a:r>
            <a:r>
              <a:rPr lang="ru-RU" sz="1800" i="1" dirty="0" smtClean="0">
                <a:solidFill>
                  <a:srgbClr val="FF0000"/>
                </a:solidFill>
              </a:rPr>
              <a:t> – пояснительная записка на 1-2 страницы.</a:t>
            </a:r>
            <a:endParaRPr lang="ru-RU" sz="1800" i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335</TotalTime>
  <Words>571</Words>
  <Application>Microsoft Office PowerPoint</Application>
  <PresentationFormat>Экран (4:3)</PresentationFormat>
  <Paragraphs>107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 Технология создания рабочей программы по        предмету                 2013г.</vt:lpstr>
      <vt:lpstr>План рабочей программы</vt:lpstr>
      <vt:lpstr>        I. Пояснительная записка</vt:lpstr>
      <vt:lpstr>      Пояснительная записка           1. Нормативная база</vt:lpstr>
      <vt:lpstr>           Пояснительная записка       2. Цели образования и воспитания            (фундаментальное  ядро образования)</vt:lpstr>
      <vt:lpstr>     Пояснительная записка             3.Ведущие идеи курса</vt:lpstr>
      <vt:lpstr>      Пояснительная записка   4. Место биологии в учебном плане  </vt:lpstr>
      <vt:lpstr>      Пояснительная записка  5. Требования к уровню подготовки учащихся данного класса</vt:lpstr>
      <vt:lpstr>     Пояснительная записка  6. Содержание курса биологии в 5 классе</vt:lpstr>
      <vt:lpstr>       II. Рабочей программы    Учебно-тематическое планирование</vt:lpstr>
      <vt:lpstr>         III. Рабочей программы   Календарно-тематическое планирование</vt:lpstr>
      <vt:lpstr>  IV.Требования к уровню подготовки  5 класса по биологии</vt:lpstr>
      <vt:lpstr>V. Материально- техническое оснащение учебного процесса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создания рабочей программы по предмету</dc:title>
  <cp:lastModifiedBy>Татьяна</cp:lastModifiedBy>
  <cp:revision>95</cp:revision>
  <dcterms:modified xsi:type="dcterms:W3CDTF">2013-08-22T09:59:56Z</dcterms:modified>
</cp:coreProperties>
</file>