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EB98F-9333-4205-9213-7FE526E0A4D2}" type="datetimeFigureOut">
              <a:rPr lang="ru-RU" smtClean="0"/>
              <a:t>01.09.2012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ACC50-0FC5-49ED-B906-3747DDB090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ACC50-0FC5-49ED-B906-3747DDB0905C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0FDAF9-2AC4-4CA2-9FA7-F420E45B89AE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6C866-85C9-4518-B576-3A237E4F1E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32B42-7BE8-40BA-8E79-88FE8B778AD5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8BFDA-B6F6-4886-919C-A1C596D38A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3D08E6-2D01-4F4B-BD7B-F56F004D4BE1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D1006-F61D-40CD-9649-FF4D600CE3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BB92B-F46D-40ED-98D4-DF75581D1298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4653E-5BCA-4FD9-9840-6F199A7FA7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7B5A6-6313-40B2-B567-6CDE43E838DA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E9C3-9DF4-4038-AA68-9D26455FA6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E5873-8FA3-467D-99D7-EAADC6B8310E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BBC90-6D3E-4B3F-A017-7842987945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6669F-C4C3-4311-9196-C919E6809EEA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08773-2C39-46A1-B11C-B2946705D8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D77A3-434D-4158-9DBB-B53F665A2D45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97AFA-571B-4DB9-A95D-CDAD96F805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B4494D-ECAA-446B-B74E-D7B81C7FB609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94C8D-DD04-488E-83F1-3DE4414187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A04F5F-0147-42BB-9515-EDF027C50191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C701C-4CE4-4B29-9071-5FA6671FE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89DCC9-B265-47A9-B9BA-23DBB835B358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E3FCF78-4372-47F6-9614-4BD078955F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67B5E57-F1B4-4113-9755-D9FDB423ECFC}" type="datetimeFigureOut">
              <a:rPr lang="ru-RU" smtClean="0"/>
              <a:pPr>
                <a:defRPr/>
              </a:pPr>
              <a:t>01.09.2012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3BBBB2F-42EB-4728-9C2B-A6E6E90B96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Цитология – наука о клетке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2448272"/>
          </a:xfrm>
        </p:spPr>
        <p:txBody>
          <a:bodyPr rtlCol="0">
            <a:normAutofit/>
          </a:bodyPr>
          <a:lstStyle/>
          <a:p>
            <a:pPr algn="r"/>
            <a:r>
              <a:rPr lang="ru-RU" sz="2000" dirty="0" smtClean="0"/>
              <a:t>Автор: Першина О.В.</a:t>
            </a:r>
          </a:p>
          <a:p>
            <a:pPr algn="r"/>
            <a:r>
              <a:rPr lang="ru-RU" sz="2000" dirty="0" smtClean="0"/>
              <a:t>Учитель биологии </a:t>
            </a:r>
          </a:p>
          <a:p>
            <a:pPr algn="r"/>
            <a:r>
              <a:rPr lang="ru-RU" sz="2000" dirty="0" smtClean="0"/>
              <a:t>ГОУ СОШ №405</a:t>
            </a:r>
          </a:p>
          <a:p>
            <a:pPr algn="r"/>
            <a:r>
              <a:rPr lang="ru-RU" sz="2000" dirty="0" smtClean="0"/>
              <a:t> Москва.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080101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520947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состав клетки входят: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636911"/>
            <a:ext cx="4038600" cy="371801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Органические вещества.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172272" cy="36460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Неорганические вещества.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"/>
          <p:cNvSpPr>
            <a:spLocks noChangeArrowheads="1"/>
          </p:cNvSpPr>
          <p:nvPr/>
        </p:nvSpPr>
        <p:spPr bwMode="auto">
          <a:xfrm>
            <a:off x="395536" y="1556792"/>
            <a:ext cx="30257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Вода 75-85%</a:t>
            </a:r>
          </a:p>
        </p:txBody>
      </p:sp>
      <p:sp>
        <p:nvSpPr>
          <p:cNvPr id="3075" name="Rectangle 48"/>
          <p:cNvSpPr>
            <a:spLocks noChangeArrowheads="1"/>
          </p:cNvSpPr>
          <p:nvPr/>
        </p:nvSpPr>
        <p:spPr bwMode="auto">
          <a:xfrm>
            <a:off x="5148064" y="1556792"/>
            <a:ext cx="3744540" cy="1080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Минеральные </a:t>
            </a:r>
          </a:p>
          <a:p>
            <a:pPr algn="ctr"/>
            <a:r>
              <a:rPr lang="ru-RU" sz="3200" dirty="0"/>
              <a:t>вещества 1,0-1,5%</a:t>
            </a:r>
          </a:p>
        </p:txBody>
      </p:sp>
      <p:sp>
        <p:nvSpPr>
          <p:cNvPr id="3076" name="Rectangle 49"/>
          <p:cNvSpPr>
            <a:spLocks noChangeArrowheads="1"/>
          </p:cNvSpPr>
          <p:nvPr/>
        </p:nvSpPr>
        <p:spPr bwMode="auto">
          <a:xfrm>
            <a:off x="250824" y="5157192"/>
            <a:ext cx="2881015" cy="7197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Белки 10-20%</a:t>
            </a:r>
          </a:p>
        </p:txBody>
      </p:sp>
      <p:sp>
        <p:nvSpPr>
          <p:cNvPr id="3077" name="Rectangle 50"/>
          <p:cNvSpPr>
            <a:spLocks noChangeArrowheads="1"/>
          </p:cNvSpPr>
          <p:nvPr/>
        </p:nvSpPr>
        <p:spPr bwMode="auto">
          <a:xfrm>
            <a:off x="2051720" y="3501008"/>
            <a:ext cx="4464968" cy="1009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Органические</a:t>
            </a:r>
          </a:p>
          <a:p>
            <a:pPr algn="ctr"/>
            <a:r>
              <a:rPr lang="ru-RU" sz="3200" dirty="0"/>
              <a:t>вещества</a:t>
            </a:r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1115616" y="6093296"/>
            <a:ext cx="2736304" cy="64827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Жиры 1-5%</a:t>
            </a:r>
          </a:p>
        </p:txBody>
      </p:sp>
      <p:sp>
        <p:nvSpPr>
          <p:cNvPr id="3079" name="Rectangle 52"/>
          <p:cNvSpPr>
            <a:spLocks noChangeArrowheads="1"/>
          </p:cNvSpPr>
          <p:nvPr/>
        </p:nvSpPr>
        <p:spPr bwMode="auto">
          <a:xfrm>
            <a:off x="5292080" y="5013176"/>
            <a:ext cx="3851920" cy="7917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dirty="0"/>
              <a:t>Углеводы 0,2- 2,0%</a:t>
            </a:r>
          </a:p>
        </p:txBody>
      </p:sp>
      <p:sp>
        <p:nvSpPr>
          <p:cNvPr id="3080" name="Rectangle 53"/>
          <p:cNvSpPr>
            <a:spLocks noChangeArrowheads="1"/>
          </p:cNvSpPr>
          <p:nvPr/>
        </p:nvSpPr>
        <p:spPr bwMode="auto">
          <a:xfrm>
            <a:off x="4067944" y="5949280"/>
            <a:ext cx="5076056" cy="792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000" dirty="0" err="1" smtClean="0"/>
              <a:t>Нуклеиновыекислоты</a:t>
            </a:r>
            <a:r>
              <a:rPr lang="ru-RU" sz="3000" dirty="0" smtClean="0"/>
              <a:t> </a:t>
            </a:r>
            <a:r>
              <a:rPr lang="ru-RU" sz="3000" dirty="0"/>
              <a:t>1-2%</a:t>
            </a:r>
          </a:p>
        </p:txBody>
      </p:sp>
      <p:sp>
        <p:nvSpPr>
          <p:cNvPr id="3086" name="Rectangle 30"/>
          <p:cNvSpPr>
            <a:spLocks noChangeArrowheads="1"/>
          </p:cNvSpPr>
          <p:nvPr/>
        </p:nvSpPr>
        <p:spPr bwMode="auto">
          <a:xfrm>
            <a:off x="2771800" y="116632"/>
            <a:ext cx="3600673" cy="115242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Неорганические </a:t>
            </a:r>
          </a:p>
          <a:p>
            <a:pPr algn="ctr"/>
            <a:r>
              <a:rPr lang="ru-RU" sz="3200" dirty="0"/>
              <a:t>вещества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2843808" y="1268760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6012160" y="1268760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195736" y="4509120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372200" y="4509120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491880" y="4509120"/>
            <a:ext cx="216024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499992" y="4509120"/>
            <a:ext cx="216024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006666"/>
                </a:solidFill>
              </a:rPr>
              <a:t>ВОДА    (</a:t>
            </a:r>
            <a:r>
              <a:rPr lang="en-US" smtClean="0">
                <a:solidFill>
                  <a:srgbClr val="006666"/>
                </a:solidFill>
              </a:rPr>
              <a:t>H</a:t>
            </a:r>
            <a:r>
              <a:rPr lang="en-US" sz="1800" smtClean="0">
                <a:solidFill>
                  <a:srgbClr val="006666"/>
                </a:solidFill>
              </a:rPr>
              <a:t>2</a:t>
            </a:r>
            <a:r>
              <a:rPr lang="en-US" smtClean="0">
                <a:solidFill>
                  <a:srgbClr val="006666"/>
                </a:solidFill>
              </a:rPr>
              <a:t>O</a:t>
            </a:r>
            <a:r>
              <a:rPr lang="ru-RU" smtClean="0">
                <a:solidFill>
                  <a:srgbClr val="006666"/>
                </a:solidFill>
              </a:rPr>
              <a:t>)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2636912"/>
            <a:ext cx="9540875" cy="3459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ru-RU" dirty="0" smtClean="0"/>
              <a:t>		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-универсальный растворитель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			-терморегуляция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			-транспорт веществ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                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гидролиз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(«</a:t>
            </a:r>
            <a:r>
              <a:rPr lang="ru-RU" sz="3200" dirty="0" err="1" smtClean="0">
                <a:solidFill>
                  <a:schemeClr val="bg2">
                    <a:lumMod val="10000"/>
                  </a:schemeClr>
                </a:solidFill>
              </a:rPr>
              <a:t>гидро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-» вода, «лизис-»-расщепление)</a:t>
            </a:r>
          </a:p>
        </p:txBody>
      </p:sp>
      <p:pic>
        <p:nvPicPr>
          <p:cNvPr id="4" name="Содержимое 5" descr="1336297970362971614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764704"/>
            <a:ext cx="2252223" cy="18448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МИНЕРАЛЬНЫЕ СОЛИ</a:t>
            </a:r>
            <a:br>
              <a:rPr lang="ru-RU" dirty="0" smtClean="0"/>
            </a:br>
            <a:r>
              <a:rPr lang="ru-RU" dirty="0" smtClean="0"/>
              <a:t>В ОРГАНИЗМЕ БЫВАЮТ–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2935"/>
            <a:ext cx="5050904" cy="3501989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НЕРАСТВОРИМЫЕ 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РАСТВОРЁННЫЕ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8460432" y="5373215"/>
            <a:ext cx="226368" cy="98170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Нерастворимые минеральные вещества входят в </a:t>
            </a:r>
            <a:br>
              <a:rPr lang="ru-RU" dirty="0" smtClean="0"/>
            </a:br>
            <a:r>
              <a:rPr lang="ru-RU" dirty="0" smtClean="0"/>
              <a:t>состав зубов, костей.</a:t>
            </a:r>
            <a:endParaRPr lang="ru-RU" dirty="0"/>
          </a:p>
        </p:txBody>
      </p:sp>
      <p:pic>
        <p:nvPicPr>
          <p:cNvPr id="5" name="Содержимое 4" descr="527068_XfnEjb1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3717032"/>
            <a:ext cx="3312368" cy="2208245"/>
          </a:xfrm>
        </p:spPr>
      </p:pic>
      <p:pic>
        <p:nvPicPr>
          <p:cNvPr id="6" name="Содержимое 5" descr="300px-Human_skeleton_front_en.svg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953718" y="1916832"/>
            <a:ext cx="2425141" cy="468052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Растворимые </a:t>
            </a:r>
            <a:br>
              <a:rPr lang="ru-RU" dirty="0" smtClean="0"/>
            </a:br>
            <a:r>
              <a:rPr lang="ru-RU" dirty="0" smtClean="0"/>
              <a:t>минеральные вещества</a:t>
            </a:r>
            <a:br>
              <a:rPr lang="ru-RU" dirty="0" smtClean="0"/>
            </a:br>
            <a:r>
              <a:rPr lang="ru-RU" dirty="0" smtClean="0"/>
              <a:t> образуют в организме</a:t>
            </a:r>
            <a:br>
              <a:rPr lang="ru-RU" dirty="0" smtClean="0"/>
            </a:br>
            <a:r>
              <a:rPr lang="ru-RU" dirty="0" smtClean="0"/>
              <a:t> катионы и анионы.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789040"/>
            <a:ext cx="4038600" cy="233712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Катионы – положительно заряженные частицы.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3717032"/>
            <a:ext cx="4038600" cy="31409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Анионы – отрицательно заряженные частицы.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Органические вещества.</a:t>
            </a:r>
            <a:br>
              <a:rPr lang="ru-RU" dirty="0" smtClean="0"/>
            </a:br>
            <a:r>
              <a:rPr lang="ru-RU" sz="6700" dirty="0" smtClean="0"/>
              <a:t>Белки.</a:t>
            </a:r>
            <a:endParaRPr lang="ru-RU" sz="67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920085"/>
            <a:ext cx="4244280" cy="4434840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Белки – состоят из аминокислот.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Из белков построена клетка.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Ферменты – это белки. 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Гормоны (многие) –белки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Антитела – это белки.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8064" y="1920085"/>
            <a:ext cx="3538736" cy="4434840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Функции белков:</a:t>
            </a:r>
          </a:p>
          <a:p>
            <a:pPr>
              <a:buNone/>
            </a:pP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Строительная. 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Ферментативная. 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Регуляторная. 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Двигательная. 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Транспортная. 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Защитная.  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Органические вещества.</a:t>
            </a:r>
            <a:br>
              <a:rPr lang="ru-RU" dirty="0" smtClean="0"/>
            </a:br>
            <a:r>
              <a:rPr lang="ru-RU" sz="6700" dirty="0" smtClean="0"/>
              <a:t>Жиры (Липиды).</a:t>
            </a:r>
            <a:endParaRPr lang="ru-RU" sz="67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3"/>
            <a:ext cx="4038600" cy="4150061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Из липидов построена клетка.</a:t>
            </a:r>
          </a:p>
          <a:p>
            <a:pPr>
              <a:buNone/>
            </a:pP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Из липидов построены некоторые гормоны.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920085"/>
            <a:ext cx="4499992" cy="443484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Функции:</a:t>
            </a:r>
          </a:p>
          <a:p>
            <a:pPr>
              <a:buNone/>
            </a:pP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Структурная. 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Регуляторная.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Защитная.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Запасающая.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Терморегуляторная.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Энергетическая.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Органические вещества.</a:t>
            </a:r>
            <a:br>
              <a:rPr lang="ru-RU" dirty="0" smtClean="0"/>
            </a:br>
            <a:r>
              <a:rPr lang="ru-RU" dirty="0" smtClean="0"/>
              <a:t>Углеводы.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/>
          <a:lstStyle/>
          <a:p>
            <a:r>
              <a:rPr lang="ru-RU" dirty="0" smtClean="0"/>
              <a:t>По строению бывают простые и сложные.</a:t>
            </a:r>
          </a:p>
          <a:p>
            <a:r>
              <a:rPr lang="ru-RU" dirty="0" smtClean="0"/>
              <a:t>Простые растворимы в воде и легко усваиваются организмом.</a:t>
            </a:r>
          </a:p>
          <a:p>
            <a:r>
              <a:rPr lang="ru-RU" dirty="0" smtClean="0"/>
              <a:t>Сложные наоборот….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</p:spPr>
        <p:txBody>
          <a:bodyPr/>
          <a:lstStyle/>
          <a:p>
            <a:r>
              <a:rPr lang="ru-RU" dirty="0" smtClean="0"/>
              <a:t>Функции углеводов:</a:t>
            </a:r>
          </a:p>
          <a:p>
            <a:r>
              <a:rPr lang="ru-RU" dirty="0" smtClean="0"/>
              <a:t>Энергетическая.</a:t>
            </a:r>
          </a:p>
          <a:p>
            <a:r>
              <a:rPr lang="ru-RU" dirty="0" smtClean="0"/>
              <a:t>Запасающая.</a:t>
            </a:r>
          </a:p>
          <a:p>
            <a:r>
              <a:rPr lang="ru-RU" dirty="0" smtClean="0"/>
              <a:t>Защитная.</a:t>
            </a:r>
          </a:p>
          <a:p>
            <a:r>
              <a:rPr lang="ru-RU" dirty="0" smtClean="0"/>
              <a:t>Структурная (у растений и </a:t>
            </a:r>
            <a:r>
              <a:rPr lang="ru-RU" dirty="0" err="1" smtClean="0"/>
              <a:t>нек-т</a:t>
            </a:r>
            <a:r>
              <a:rPr lang="ru-RU" dirty="0" smtClean="0"/>
              <a:t>. </a:t>
            </a:r>
            <a:r>
              <a:rPr lang="ru-RU" dirty="0" err="1" smtClean="0"/>
              <a:t>жив-х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Клетки – элементарная единица;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420889"/>
            <a:ext cx="4608512" cy="3934036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Строения. </a:t>
            </a:r>
          </a:p>
          <a:p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Жизнедеятельности.</a:t>
            </a:r>
          </a:p>
          <a:p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Размножения. </a:t>
            </a:r>
            <a:endParaRPr lang="ru-RU" sz="3200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Содержимое 4" descr="ce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41092"/>
            <a:ext cx="4038600" cy="2993454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Органические вещества.</a:t>
            </a:r>
            <a:br>
              <a:rPr lang="ru-RU" dirty="0" smtClean="0"/>
            </a:br>
            <a:r>
              <a:rPr lang="ru-RU" dirty="0" smtClean="0"/>
              <a:t>Нуклеиновые кислоты.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ДНК и РНК</a:t>
            </a:r>
          </a:p>
          <a:p>
            <a:r>
              <a:rPr lang="ru-RU" dirty="0" smtClean="0"/>
              <a:t>Дезоксирибонуклеиновая </a:t>
            </a:r>
            <a:r>
              <a:rPr lang="ru-RU" dirty="0" err="1" smtClean="0"/>
              <a:t>к-та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Р</a:t>
            </a:r>
            <a:r>
              <a:rPr lang="ru-RU" dirty="0" smtClean="0"/>
              <a:t>ибонуклеиновая </a:t>
            </a:r>
            <a:r>
              <a:rPr lang="ru-RU" dirty="0" err="1" smtClean="0"/>
              <a:t>к-та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Функции:</a:t>
            </a:r>
          </a:p>
          <a:p>
            <a:r>
              <a:rPr lang="ru-RU" dirty="0" smtClean="0"/>
              <a:t>Хранение наследственной информации.</a:t>
            </a:r>
          </a:p>
          <a:p>
            <a:r>
              <a:rPr lang="ru-RU" dirty="0" smtClean="0"/>
              <a:t>Передача наследственной информации</a:t>
            </a:r>
          </a:p>
          <a:p>
            <a:r>
              <a:rPr lang="ru-RU" dirty="0" smtClean="0"/>
              <a:t>Биосинтез белков.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внимание)))</a:t>
            </a:r>
            <a:endParaRPr lang="ru-RU" dirty="0"/>
          </a:p>
        </p:txBody>
      </p:sp>
      <p:pic>
        <p:nvPicPr>
          <p:cNvPr id="5" name="Содержимое 4" descr="119324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3510997" cy="44338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140967"/>
            <a:ext cx="4038600" cy="3213957"/>
          </a:xfrm>
        </p:spPr>
        <p:txBody>
          <a:bodyPr/>
          <a:lstStyle/>
          <a:p>
            <a:r>
              <a:rPr lang="ru-RU" dirty="0" smtClean="0"/>
              <a:t>ЗАПИШИ ДОМАШНЕЕ ЗАДАНИЕ.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Клетка – как биологическая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Состоит из структур меньшего уровня.</a:t>
            </a:r>
          </a:p>
          <a:p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Входит в состав систем большего уровня.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Клетка – открытая </a:t>
            </a:r>
            <a:r>
              <a:rPr lang="ru-RU" dirty="0" smtClean="0"/>
              <a:t>биологическая система.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В клетку поступают вещества, энергия и информация.</a:t>
            </a:r>
          </a:p>
          <a:p>
            <a:endParaRPr lang="ru-RU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Из клетки выходят (удаляются)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вещества, энергия и информация.</a:t>
            </a:r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Открытые биологические системы;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chemeClr val="bg2">
                    <a:lumMod val="10000"/>
                  </a:schemeClr>
                </a:solidFill>
              </a:rPr>
              <a:t>Саморегулируются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.</a:t>
            </a:r>
          </a:p>
          <a:p>
            <a:pPr algn="ctr">
              <a:buNone/>
            </a:pP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Самовоспроизводятся. 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Клетка, как ОБС;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492896"/>
            <a:ext cx="7571184" cy="38317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Возникает.</a:t>
            </a:r>
          </a:p>
          <a:p>
            <a:pPr>
              <a:buNone/>
            </a:pP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Умирает. (Исчезает)… или делится.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Элементарных </a:t>
            </a:r>
            <a:br>
              <a:rPr lang="ru-RU" dirty="0" smtClean="0"/>
            </a:br>
            <a:r>
              <a:rPr lang="ru-RU" dirty="0" smtClean="0"/>
              <a:t>химический состав клетки.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</a:rPr>
              <a:t>95%</a:t>
            </a:r>
          </a:p>
          <a:p>
            <a:pPr algn="ctr"/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Углерод (С)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Водород (Н)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Кислород (О)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Азот (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>
                <a:solidFill>
                  <a:schemeClr val="bg2">
                    <a:lumMod val="10000"/>
                  </a:schemeClr>
                </a:solidFill>
              </a:rPr>
              <a:t>99,9%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Углерод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(С)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Водород (Н)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Кислород (О)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Азот (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Фосфор (Р)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Сера (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Кальций (</a:t>
            </a:r>
            <a:r>
              <a:rPr lang="ru-RU" sz="3200" dirty="0" err="1" smtClean="0">
                <a:solidFill>
                  <a:schemeClr val="bg2">
                    <a:lumMod val="10000"/>
                  </a:schemeClr>
                </a:solidFill>
              </a:rPr>
              <a:t>Са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Калий (К)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Железо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(Fe)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Хлор (С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l)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Фтор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(F)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Магний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(Mg)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        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Н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– более 10%</a:t>
            </a:r>
          </a:p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     О – 65-75%</a:t>
            </a:r>
          </a:p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     С – 15-20%</a:t>
            </a:r>
          </a:p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    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– 1,5 –3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%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1,9% остальные К,  </a:t>
            </a:r>
            <a:r>
              <a:rPr lang="ru-RU" sz="3200" dirty="0" err="1" smtClean="0">
                <a:solidFill>
                  <a:schemeClr val="bg2">
                    <a:lumMod val="10000"/>
                  </a:schemeClr>
                </a:solidFill>
              </a:rPr>
              <a:t>Са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, 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а, 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F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,  </a:t>
            </a:r>
            <a:r>
              <a:rPr lang="ru-RU" sz="3200" dirty="0" err="1" smtClean="0">
                <a:solidFill>
                  <a:schemeClr val="bg2">
                    <a:lumMod val="10000"/>
                  </a:schemeClr>
                </a:solidFill>
              </a:rPr>
              <a:t>Cl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,  </a:t>
            </a:r>
            <a:r>
              <a:rPr lang="ru-RU" sz="3200" dirty="0" err="1" smtClean="0">
                <a:solidFill>
                  <a:schemeClr val="bg2">
                    <a:lumMod val="10000"/>
                  </a:schemeClr>
                </a:solidFill>
              </a:rPr>
              <a:t>Fe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,  S,  </a:t>
            </a:r>
            <a:r>
              <a:rPr lang="ru-RU" sz="3200" dirty="0" err="1" smtClean="0">
                <a:solidFill>
                  <a:schemeClr val="bg2">
                    <a:lumMod val="10000"/>
                  </a:schemeClr>
                </a:solidFill>
              </a:rPr>
              <a:t>Mg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    в клетке их </a:t>
            </a:r>
            <a:r>
              <a:rPr lang="ru-RU" sz="3200" u="sng" dirty="0" smtClean="0">
                <a:solidFill>
                  <a:schemeClr val="bg2">
                    <a:lumMod val="10000"/>
                  </a:schemeClr>
                </a:solidFill>
              </a:rPr>
              <a:t>десятые и сотые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 доли процента.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431</Words>
  <Application>Microsoft Office PowerPoint</Application>
  <PresentationFormat>Экран (4:3)</PresentationFormat>
  <Paragraphs>125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Цитология – наука о клетке</vt:lpstr>
      <vt:lpstr>Клетки – элементарная единица;</vt:lpstr>
      <vt:lpstr>Клетка – как биологическая система</vt:lpstr>
      <vt:lpstr>Клетка – открытая биологическая система.</vt:lpstr>
      <vt:lpstr>Открытые биологические системы;</vt:lpstr>
      <vt:lpstr>Клетка, как ОБС;</vt:lpstr>
      <vt:lpstr>Элементарных  химический состав клетки. </vt:lpstr>
      <vt:lpstr>99,9% </vt:lpstr>
      <vt:lpstr>Слайд 9</vt:lpstr>
      <vt:lpstr>Слайд 10</vt:lpstr>
      <vt:lpstr>В состав клетки входят:</vt:lpstr>
      <vt:lpstr>Слайд 12</vt:lpstr>
      <vt:lpstr>ВОДА    (H2O)</vt:lpstr>
      <vt:lpstr>МИНЕРАЛЬНЫЕ СОЛИ В ОРГАНИЗМЕ БЫВАЮТ– </vt:lpstr>
      <vt:lpstr>Нерастворимые минеральные вещества входят в  состав зубов, костей.</vt:lpstr>
      <vt:lpstr>Растворимые  минеральные вещества  образуют в организме  катионы и анионы.</vt:lpstr>
      <vt:lpstr>Органические вещества. Белки.</vt:lpstr>
      <vt:lpstr>Органические вещества. Жиры (Липиды).</vt:lpstr>
      <vt:lpstr>Органические вещества. Углеводы.</vt:lpstr>
      <vt:lpstr>Органические вещества. Нуклеиновые кислоты.</vt:lpstr>
      <vt:lpstr>Спасибо за внимание)))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lelesa</dc:creator>
  <cp:lastModifiedBy>111</cp:lastModifiedBy>
  <cp:revision>21</cp:revision>
  <dcterms:created xsi:type="dcterms:W3CDTF">2010-12-10T18:03:05Z</dcterms:created>
  <dcterms:modified xsi:type="dcterms:W3CDTF">2012-09-01T15:31:21Z</dcterms:modified>
</cp:coreProperties>
</file>