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2" r:id="rId2"/>
    <p:sldId id="257" r:id="rId3"/>
    <p:sldId id="258" r:id="rId4"/>
    <p:sldId id="260" r:id="rId5"/>
    <p:sldId id="259" r:id="rId6"/>
    <p:sldId id="261" r:id="rId7"/>
    <p:sldId id="262" r:id="rId8"/>
    <p:sldId id="265" r:id="rId9"/>
    <p:sldId id="264" r:id="rId10"/>
    <p:sldId id="263" r:id="rId11"/>
    <p:sldId id="266" r:id="rId12"/>
    <p:sldId id="267" r:id="rId13"/>
    <p:sldId id="268" r:id="rId14"/>
    <p:sldId id="273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642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A2459-CB15-4B10-A338-ED2ADC7D42E8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93BC5-DE18-4081-93CD-2BF5EB7486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4396D-897A-4CD2-9E59-783AB8A60AC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Обучающиеся должны закончить</a:t>
            </a:r>
            <a:r>
              <a:rPr lang="ru-RU" baseline="0" dirty="0" smtClean="0"/>
              <a:t> предложение. (Работа проводится устно)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93BC5-DE18-4081-93CD-2BF5EB74862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Алгоритм решения ребята записывают в справочник.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93BC5-DE18-4081-93CD-2BF5EB74862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93BC5-DE18-4081-93CD-2BF5EB748621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93BC5-DE18-4081-93CD-2BF5EB748621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Рефлексия</a:t>
            </a:r>
          </a:p>
          <a:p>
            <a:r>
              <a:rPr lang="ru-RU" dirty="0" smtClean="0"/>
              <a:t>Обучающиеся письменно заканчивают предложение или коротко отвечают </a:t>
            </a:r>
            <a:r>
              <a:rPr lang="ru-RU" smtClean="0"/>
              <a:t>на вопрос. </a:t>
            </a:r>
          </a:p>
          <a:p>
            <a:r>
              <a:rPr lang="ru-RU" dirty="0" smtClean="0"/>
              <a:t>1</a:t>
            </a:r>
            <a:r>
              <a:rPr lang="ru-RU" dirty="0" smtClean="0"/>
              <a:t>. Сегодня на уроке мы научились решать…..</a:t>
            </a:r>
          </a:p>
          <a:p>
            <a:r>
              <a:rPr lang="ru-RU" dirty="0" smtClean="0"/>
              <a:t>2. Каким</a:t>
            </a:r>
            <a:r>
              <a:rPr lang="ru-RU" baseline="0" dirty="0" smtClean="0"/>
              <a:t> способом мы решали системы линейных  уравнений с двумя переменными</a:t>
            </a:r>
            <a:r>
              <a:rPr lang="en-US" baseline="0" dirty="0" smtClean="0"/>
              <a:t>?</a:t>
            </a:r>
            <a:endParaRPr lang="ru-RU" baseline="0" dirty="0" smtClean="0"/>
          </a:p>
          <a:p>
            <a:r>
              <a:rPr lang="ru-RU" baseline="0" dirty="0" smtClean="0"/>
              <a:t>3. Если графики уравнений пересекаются, то сколько решений имеет система</a:t>
            </a:r>
            <a:r>
              <a:rPr lang="en-US" baseline="0" dirty="0" smtClean="0"/>
              <a:t>?</a:t>
            </a:r>
            <a:endParaRPr lang="ru-RU" baseline="0" dirty="0" smtClean="0"/>
          </a:p>
          <a:p>
            <a:r>
              <a:rPr lang="ru-RU" baseline="0" dirty="0" smtClean="0"/>
              <a:t>4. Что в этом случае является решением системы</a:t>
            </a:r>
            <a:r>
              <a:rPr lang="en-US" baseline="0" dirty="0" smtClean="0"/>
              <a:t>?</a:t>
            </a:r>
            <a:endParaRPr lang="ru-RU" baseline="0" dirty="0" smtClean="0"/>
          </a:p>
          <a:p>
            <a:r>
              <a:rPr lang="ru-RU" baseline="0" dirty="0" smtClean="0"/>
              <a:t>5.  Система не имеет  решений, если…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93BC5-DE18-4081-93CD-2BF5EB748621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DE39-86CF-4DAF-B330-05AACE2C391E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7324-63F1-4E2E-9A05-9ACA9D333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DE39-86CF-4DAF-B330-05AACE2C391E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7324-63F1-4E2E-9A05-9ACA9D333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DE39-86CF-4DAF-B330-05AACE2C391E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7324-63F1-4E2E-9A05-9ACA9D333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30606-D618-41DD-87B3-179D6384BC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DE39-86CF-4DAF-B330-05AACE2C391E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7324-63F1-4E2E-9A05-9ACA9D333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DE39-86CF-4DAF-B330-05AACE2C391E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7324-63F1-4E2E-9A05-9ACA9D333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DE39-86CF-4DAF-B330-05AACE2C391E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7324-63F1-4E2E-9A05-9ACA9D333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DE39-86CF-4DAF-B330-05AACE2C391E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7324-63F1-4E2E-9A05-9ACA9D333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DE39-86CF-4DAF-B330-05AACE2C391E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7324-63F1-4E2E-9A05-9ACA9D333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DE39-86CF-4DAF-B330-05AACE2C391E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7324-63F1-4E2E-9A05-9ACA9D333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DE39-86CF-4DAF-B330-05AACE2C391E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7324-63F1-4E2E-9A05-9ACA9D333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DE39-86CF-4DAF-B330-05AACE2C391E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7324-63F1-4E2E-9A05-9ACA9D333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CDE39-86CF-4DAF-B330-05AACE2C391E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C7324-63F1-4E2E-9A05-9ACA9D333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611560" y="476672"/>
            <a:ext cx="804162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ОТКРЫТЫЙ УРОК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алгебре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теме: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Системы линейных уравнений с двумя переменными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4283968" y="3501008"/>
            <a:ext cx="468052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Учитель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Лебедева Марина Витальевна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Класс -     7г (специальный коррекционный класс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VII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вида)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 урока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комбинированный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55776" y="6093296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МКОУ СОШ№3 г. Волжский 2014г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в группах</a:t>
            </a:r>
            <a:endParaRPr lang="ru-RU" sz="6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00166" y="3571876"/>
            <a:ext cx="170751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</a:t>
            </a:r>
            <a:r>
              <a:rPr lang="ru-RU" sz="2800" dirty="0" smtClean="0"/>
              <a:t> группа</a:t>
            </a:r>
          </a:p>
          <a:p>
            <a:endParaRPr lang="ru-RU" sz="2800" dirty="0"/>
          </a:p>
          <a:p>
            <a:r>
              <a:rPr lang="ru-RU" sz="2800" dirty="0" smtClean="0"/>
              <a:t>Х + У = 12;</a:t>
            </a:r>
          </a:p>
          <a:p>
            <a:r>
              <a:rPr lang="ru-RU" sz="2800" dirty="0" smtClean="0"/>
              <a:t>Х – У = 2.</a:t>
            </a:r>
            <a:endParaRPr lang="ru-RU" sz="2800" dirty="0"/>
          </a:p>
        </p:txBody>
      </p:sp>
      <p:sp>
        <p:nvSpPr>
          <p:cNvPr id="11" name="Левая фигурная скобка 10"/>
          <p:cNvSpPr/>
          <p:nvPr/>
        </p:nvSpPr>
        <p:spPr>
          <a:xfrm>
            <a:off x="1285852" y="4286256"/>
            <a:ext cx="357190" cy="1143008"/>
          </a:xfrm>
          <a:prstGeom prst="lef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715008" y="3643314"/>
            <a:ext cx="198644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II </a:t>
            </a:r>
            <a:r>
              <a:rPr lang="ru-RU" sz="2800" dirty="0" smtClean="0"/>
              <a:t>группа</a:t>
            </a:r>
          </a:p>
          <a:p>
            <a:endParaRPr lang="ru-RU" sz="2800" dirty="0" smtClean="0"/>
          </a:p>
          <a:p>
            <a:r>
              <a:rPr lang="ru-RU" sz="2800" dirty="0" smtClean="0"/>
              <a:t>У +2Х </a:t>
            </a:r>
            <a:r>
              <a:rPr lang="en-US" sz="2800" dirty="0" smtClean="0"/>
              <a:t>- </a:t>
            </a:r>
            <a:r>
              <a:rPr lang="ru-RU" sz="2800" dirty="0" smtClean="0"/>
              <a:t>6 = 0</a:t>
            </a:r>
          </a:p>
          <a:p>
            <a:r>
              <a:rPr lang="ru-RU" sz="2800" dirty="0" smtClean="0"/>
              <a:t>У – Х = 0</a:t>
            </a:r>
            <a:endParaRPr lang="ru-RU" sz="2800" dirty="0"/>
          </a:p>
        </p:txBody>
      </p:sp>
      <p:sp>
        <p:nvSpPr>
          <p:cNvPr id="13" name="Левая фигурная скобка 12"/>
          <p:cNvSpPr/>
          <p:nvPr/>
        </p:nvSpPr>
        <p:spPr>
          <a:xfrm>
            <a:off x="5429256" y="4429132"/>
            <a:ext cx="357190" cy="1000132"/>
          </a:xfrm>
          <a:prstGeom prst="lef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857224" y="1500174"/>
            <a:ext cx="707236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Построить в одной системе координат графики данных уравнений. 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Найти координату точки пересечения графиков.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Система линейных уравнений с </a:t>
            </a:r>
            <a:r>
              <a:rPr lang="ru-RU" u="sng" dirty="0" smtClean="0"/>
              <a:t>двумя переменными может иметь</a:t>
            </a:r>
            <a:endParaRPr lang="ru-RU" u="sng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785786" y="1785926"/>
            <a:ext cx="1428760" cy="857256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3679025" y="2107397"/>
            <a:ext cx="1357322" cy="1588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6893735" y="1464455"/>
            <a:ext cx="1214446" cy="1143008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8596" y="3000372"/>
            <a:ext cx="1555234" cy="9541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/>
              <a:t>Одно</a:t>
            </a:r>
          </a:p>
          <a:p>
            <a:pPr algn="ctr"/>
            <a:r>
              <a:rPr lang="ru-RU" sz="2800" dirty="0" smtClean="0"/>
              <a:t>решение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3143240" y="2928934"/>
            <a:ext cx="2643206" cy="95410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Бесконечно </a:t>
            </a:r>
          </a:p>
          <a:p>
            <a:r>
              <a:rPr lang="ru-RU" sz="2800" dirty="0"/>
              <a:t>м</a:t>
            </a:r>
            <a:r>
              <a:rPr lang="ru-RU" sz="2800" dirty="0" smtClean="0"/>
              <a:t>ного решений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7072330" y="2928934"/>
            <a:ext cx="1589089" cy="95410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800" dirty="0" smtClean="0"/>
              <a:t>Не имеет</a:t>
            </a:r>
          </a:p>
          <a:p>
            <a:r>
              <a:rPr lang="ru-RU" sz="2800" dirty="0" smtClean="0"/>
              <a:t>решений</a:t>
            </a:r>
            <a:endParaRPr lang="ru-RU" sz="2800" dirty="0"/>
          </a:p>
        </p:txBody>
      </p:sp>
      <p:grpSp>
        <p:nvGrpSpPr>
          <p:cNvPr id="65" name="Group 3"/>
          <p:cNvGrpSpPr>
            <a:grpSpLocks/>
          </p:cNvGrpSpPr>
          <p:nvPr/>
        </p:nvGrpSpPr>
        <p:grpSpPr bwMode="auto">
          <a:xfrm>
            <a:off x="3214678" y="4143380"/>
            <a:ext cx="2643206" cy="2428916"/>
            <a:chOff x="2544" y="936"/>
            <a:chExt cx="2880" cy="2904"/>
          </a:xfrm>
        </p:grpSpPr>
        <p:grpSp>
          <p:nvGrpSpPr>
            <p:cNvPr id="66" name="Group 4"/>
            <p:cNvGrpSpPr>
              <a:grpSpLocks/>
            </p:cNvGrpSpPr>
            <p:nvPr/>
          </p:nvGrpSpPr>
          <p:grpSpPr bwMode="auto">
            <a:xfrm>
              <a:off x="2544" y="960"/>
              <a:ext cx="2880" cy="2880"/>
              <a:chOff x="2544" y="960"/>
              <a:chExt cx="2880" cy="2880"/>
            </a:xfrm>
          </p:grpSpPr>
          <p:grpSp>
            <p:nvGrpSpPr>
              <p:cNvPr id="78" name="Group 5"/>
              <p:cNvGrpSpPr>
                <a:grpSpLocks/>
              </p:cNvGrpSpPr>
              <p:nvPr/>
            </p:nvGrpSpPr>
            <p:grpSpPr bwMode="auto">
              <a:xfrm>
                <a:off x="2544" y="960"/>
                <a:ext cx="2880" cy="2880"/>
                <a:chOff x="1248" y="864"/>
                <a:chExt cx="2880" cy="2880"/>
              </a:xfrm>
            </p:grpSpPr>
            <p:sp>
              <p:nvSpPr>
                <p:cNvPr id="81" name="Line 6"/>
                <p:cNvSpPr>
                  <a:spLocks noChangeShapeType="1"/>
                </p:cNvSpPr>
                <p:nvPr/>
              </p:nvSpPr>
              <p:spPr bwMode="auto">
                <a:xfrm rot="5400000">
                  <a:off x="2688" y="960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Line 7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15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Line 8"/>
                <p:cNvSpPr>
                  <a:spLocks noChangeShapeType="1"/>
                </p:cNvSpPr>
                <p:nvPr/>
              </p:nvSpPr>
              <p:spPr bwMode="auto">
                <a:xfrm rot="5400000">
                  <a:off x="2688" y="576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Line 9"/>
                <p:cNvSpPr>
                  <a:spLocks noChangeShapeType="1"/>
                </p:cNvSpPr>
                <p:nvPr/>
              </p:nvSpPr>
              <p:spPr bwMode="auto">
                <a:xfrm rot="5400000">
                  <a:off x="2688" y="768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Line 10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344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Line 11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536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Line 12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9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Line 13"/>
                <p:cNvSpPr>
                  <a:spLocks noChangeShapeType="1"/>
                </p:cNvSpPr>
                <p:nvPr/>
              </p:nvSpPr>
              <p:spPr bwMode="auto">
                <a:xfrm rot="5400000">
                  <a:off x="2688" y="384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Line 14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728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Line 15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920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Line 16"/>
                <p:cNvSpPr>
                  <a:spLocks noChangeShapeType="1"/>
                </p:cNvSpPr>
                <p:nvPr/>
              </p:nvSpPr>
              <p:spPr bwMode="auto">
                <a:xfrm rot="5400000">
                  <a:off x="2688" y="-19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Line 17"/>
                <p:cNvSpPr>
                  <a:spLocks noChangeShapeType="1"/>
                </p:cNvSpPr>
                <p:nvPr/>
              </p:nvSpPr>
              <p:spPr bwMode="auto">
                <a:xfrm rot="5400000">
                  <a:off x="2688" y="0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Line 18"/>
                <p:cNvSpPr>
                  <a:spLocks noChangeShapeType="1"/>
                </p:cNvSpPr>
                <p:nvPr/>
              </p:nvSpPr>
              <p:spPr bwMode="auto">
                <a:xfrm rot="5400000">
                  <a:off x="2688" y="-576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4" name="Line 19"/>
                <p:cNvSpPr>
                  <a:spLocks noChangeShapeType="1"/>
                </p:cNvSpPr>
                <p:nvPr/>
              </p:nvSpPr>
              <p:spPr bwMode="auto">
                <a:xfrm rot="5400000">
                  <a:off x="2688" y="-384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5" name="Line 20"/>
                <p:cNvSpPr>
                  <a:spLocks noChangeShapeType="1"/>
                </p:cNvSpPr>
                <p:nvPr/>
              </p:nvSpPr>
              <p:spPr bwMode="auto">
                <a:xfrm rot="5400000">
                  <a:off x="2688" y="211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6" name="Line 21"/>
                <p:cNvSpPr>
                  <a:spLocks noChangeShapeType="1"/>
                </p:cNvSpPr>
                <p:nvPr/>
              </p:nvSpPr>
              <p:spPr bwMode="auto">
                <a:xfrm rot="5400000">
                  <a:off x="2688" y="2304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97" name="Group 22"/>
                <p:cNvGrpSpPr>
                  <a:grpSpLocks/>
                </p:cNvGrpSpPr>
                <p:nvPr/>
              </p:nvGrpSpPr>
              <p:grpSpPr bwMode="auto">
                <a:xfrm>
                  <a:off x="1248" y="864"/>
                  <a:ext cx="2880" cy="2880"/>
                  <a:chOff x="1248" y="864"/>
                  <a:chExt cx="2880" cy="2880"/>
                </a:xfrm>
              </p:grpSpPr>
              <p:sp>
                <p:nvSpPr>
                  <p:cNvPr id="98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592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99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0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1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2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360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3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552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4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2016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5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2208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6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2400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7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1440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1824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79" name="Line 39"/>
              <p:cNvSpPr>
                <a:spLocks noChangeShapeType="1"/>
              </p:cNvSpPr>
              <p:nvPr/>
            </p:nvSpPr>
            <p:spPr bwMode="auto">
              <a:xfrm flipV="1">
                <a:off x="3120" y="960"/>
                <a:ext cx="0" cy="288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0" name="Line 40"/>
              <p:cNvSpPr>
                <a:spLocks noChangeShapeType="1"/>
              </p:cNvSpPr>
              <p:nvPr/>
            </p:nvSpPr>
            <p:spPr bwMode="auto">
              <a:xfrm>
                <a:off x="2544" y="3264"/>
                <a:ext cx="28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67" name="Text Box 41"/>
            <p:cNvSpPr txBox="1">
              <a:spLocks noChangeArrowheads="1"/>
            </p:cNvSpPr>
            <p:nvPr/>
          </p:nvSpPr>
          <p:spPr bwMode="auto">
            <a:xfrm>
              <a:off x="3206" y="3240"/>
              <a:ext cx="20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1800" b="1" dirty="0"/>
            </a:p>
          </p:txBody>
        </p:sp>
        <p:sp>
          <p:nvSpPr>
            <p:cNvPr id="68" name="Text Box 42"/>
            <p:cNvSpPr txBox="1">
              <a:spLocks noChangeArrowheads="1"/>
            </p:cNvSpPr>
            <p:nvPr/>
          </p:nvSpPr>
          <p:spPr bwMode="auto">
            <a:xfrm>
              <a:off x="2966" y="3240"/>
              <a:ext cx="20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1800" b="1" dirty="0"/>
            </a:p>
          </p:txBody>
        </p:sp>
        <p:sp>
          <p:nvSpPr>
            <p:cNvPr id="69" name="Text Box 43"/>
            <p:cNvSpPr txBox="1">
              <a:spLocks noChangeArrowheads="1"/>
            </p:cNvSpPr>
            <p:nvPr/>
          </p:nvSpPr>
          <p:spPr bwMode="auto">
            <a:xfrm>
              <a:off x="2966" y="2952"/>
              <a:ext cx="20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1800" b="1" dirty="0"/>
            </a:p>
          </p:txBody>
        </p:sp>
        <p:sp>
          <p:nvSpPr>
            <p:cNvPr id="70" name="Text Box 44"/>
            <p:cNvSpPr txBox="1">
              <a:spLocks noChangeArrowheads="1"/>
            </p:cNvSpPr>
            <p:nvPr/>
          </p:nvSpPr>
          <p:spPr bwMode="auto">
            <a:xfrm>
              <a:off x="2966" y="2712"/>
              <a:ext cx="20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1800" b="1" dirty="0"/>
            </a:p>
          </p:txBody>
        </p:sp>
        <p:sp>
          <p:nvSpPr>
            <p:cNvPr id="71" name="Text Box 45"/>
            <p:cNvSpPr txBox="1">
              <a:spLocks noChangeArrowheads="1"/>
            </p:cNvSpPr>
            <p:nvPr/>
          </p:nvSpPr>
          <p:spPr bwMode="auto">
            <a:xfrm>
              <a:off x="4886" y="3240"/>
              <a:ext cx="20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1800" b="1" dirty="0"/>
            </a:p>
          </p:txBody>
        </p:sp>
        <p:sp>
          <p:nvSpPr>
            <p:cNvPr id="72" name="Text Box 46"/>
            <p:cNvSpPr txBox="1">
              <a:spLocks noChangeArrowheads="1"/>
            </p:cNvSpPr>
            <p:nvPr/>
          </p:nvSpPr>
          <p:spPr bwMode="auto">
            <a:xfrm>
              <a:off x="5222" y="324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800" b="1"/>
                <a:t>x</a:t>
              </a:r>
            </a:p>
          </p:txBody>
        </p:sp>
        <p:sp>
          <p:nvSpPr>
            <p:cNvPr id="73" name="Text Box 47"/>
            <p:cNvSpPr txBox="1">
              <a:spLocks noChangeArrowheads="1"/>
            </p:cNvSpPr>
            <p:nvPr/>
          </p:nvSpPr>
          <p:spPr bwMode="auto">
            <a:xfrm>
              <a:off x="3782" y="3240"/>
              <a:ext cx="20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1800" b="1" dirty="0"/>
            </a:p>
          </p:txBody>
        </p:sp>
        <p:sp>
          <p:nvSpPr>
            <p:cNvPr id="74" name="Text Box 48"/>
            <p:cNvSpPr txBox="1">
              <a:spLocks noChangeArrowheads="1"/>
            </p:cNvSpPr>
            <p:nvPr/>
          </p:nvSpPr>
          <p:spPr bwMode="auto">
            <a:xfrm>
              <a:off x="2966" y="1992"/>
              <a:ext cx="20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1800" b="1" dirty="0"/>
            </a:p>
          </p:txBody>
        </p:sp>
        <p:sp>
          <p:nvSpPr>
            <p:cNvPr id="75" name="Text Box 49"/>
            <p:cNvSpPr txBox="1">
              <a:spLocks noChangeArrowheads="1"/>
            </p:cNvSpPr>
            <p:nvPr/>
          </p:nvSpPr>
          <p:spPr bwMode="auto">
            <a:xfrm>
              <a:off x="2870" y="1224"/>
              <a:ext cx="20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1800" b="1" dirty="0"/>
            </a:p>
          </p:txBody>
        </p:sp>
        <p:sp>
          <p:nvSpPr>
            <p:cNvPr id="76" name="Text Box 50"/>
            <p:cNvSpPr txBox="1">
              <a:spLocks noChangeArrowheads="1"/>
            </p:cNvSpPr>
            <p:nvPr/>
          </p:nvSpPr>
          <p:spPr bwMode="auto">
            <a:xfrm>
              <a:off x="2630" y="3240"/>
              <a:ext cx="20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1800" b="1" dirty="0"/>
            </a:p>
          </p:txBody>
        </p:sp>
        <p:sp>
          <p:nvSpPr>
            <p:cNvPr id="77" name="Text Box 51"/>
            <p:cNvSpPr txBox="1">
              <a:spLocks noChangeArrowheads="1"/>
            </p:cNvSpPr>
            <p:nvPr/>
          </p:nvSpPr>
          <p:spPr bwMode="auto">
            <a:xfrm>
              <a:off x="2918" y="936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800" b="1"/>
                <a:t>y</a:t>
              </a:r>
            </a:p>
          </p:txBody>
        </p:sp>
      </p:grpSp>
      <p:grpSp>
        <p:nvGrpSpPr>
          <p:cNvPr id="163" name="Group 3"/>
          <p:cNvGrpSpPr>
            <a:grpSpLocks/>
          </p:cNvGrpSpPr>
          <p:nvPr/>
        </p:nvGrpSpPr>
        <p:grpSpPr bwMode="auto">
          <a:xfrm>
            <a:off x="285720" y="4143380"/>
            <a:ext cx="2643206" cy="2428916"/>
            <a:chOff x="2544" y="936"/>
            <a:chExt cx="2880" cy="2904"/>
          </a:xfrm>
        </p:grpSpPr>
        <p:grpSp>
          <p:nvGrpSpPr>
            <p:cNvPr id="164" name="Group 4"/>
            <p:cNvGrpSpPr>
              <a:grpSpLocks/>
            </p:cNvGrpSpPr>
            <p:nvPr/>
          </p:nvGrpSpPr>
          <p:grpSpPr bwMode="auto">
            <a:xfrm>
              <a:off x="2544" y="960"/>
              <a:ext cx="2880" cy="2880"/>
              <a:chOff x="2544" y="960"/>
              <a:chExt cx="2880" cy="2880"/>
            </a:xfrm>
          </p:grpSpPr>
          <p:grpSp>
            <p:nvGrpSpPr>
              <p:cNvPr id="176" name="Group 5"/>
              <p:cNvGrpSpPr>
                <a:grpSpLocks/>
              </p:cNvGrpSpPr>
              <p:nvPr/>
            </p:nvGrpSpPr>
            <p:grpSpPr bwMode="auto">
              <a:xfrm>
                <a:off x="2544" y="960"/>
                <a:ext cx="2880" cy="2880"/>
                <a:chOff x="1248" y="864"/>
                <a:chExt cx="2880" cy="2880"/>
              </a:xfrm>
            </p:grpSpPr>
            <p:sp>
              <p:nvSpPr>
                <p:cNvPr id="179" name="Line 6"/>
                <p:cNvSpPr>
                  <a:spLocks noChangeShapeType="1"/>
                </p:cNvSpPr>
                <p:nvPr/>
              </p:nvSpPr>
              <p:spPr bwMode="auto">
                <a:xfrm rot="5400000">
                  <a:off x="2688" y="960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0" name="Line 7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15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" name="Line 8"/>
                <p:cNvSpPr>
                  <a:spLocks noChangeShapeType="1"/>
                </p:cNvSpPr>
                <p:nvPr/>
              </p:nvSpPr>
              <p:spPr bwMode="auto">
                <a:xfrm rot="5400000">
                  <a:off x="2688" y="576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2" name="Line 9"/>
                <p:cNvSpPr>
                  <a:spLocks noChangeShapeType="1"/>
                </p:cNvSpPr>
                <p:nvPr/>
              </p:nvSpPr>
              <p:spPr bwMode="auto">
                <a:xfrm rot="5400000">
                  <a:off x="2688" y="768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3" name="Line 10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344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4" name="Line 11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536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5" name="Line 12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9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6" name="Line 13"/>
                <p:cNvSpPr>
                  <a:spLocks noChangeShapeType="1"/>
                </p:cNvSpPr>
                <p:nvPr/>
              </p:nvSpPr>
              <p:spPr bwMode="auto">
                <a:xfrm rot="5400000">
                  <a:off x="2688" y="384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7" name="Line 14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728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8" name="Line 15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920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9" name="Line 16"/>
                <p:cNvSpPr>
                  <a:spLocks noChangeShapeType="1"/>
                </p:cNvSpPr>
                <p:nvPr/>
              </p:nvSpPr>
              <p:spPr bwMode="auto">
                <a:xfrm rot="5400000">
                  <a:off x="2688" y="-19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0" name="Line 17"/>
                <p:cNvSpPr>
                  <a:spLocks noChangeShapeType="1"/>
                </p:cNvSpPr>
                <p:nvPr/>
              </p:nvSpPr>
              <p:spPr bwMode="auto">
                <a:xfrm rot="5400000">
                  <a:off x="2688" y="0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1" name="Line 18"/>
                <p:cNvSpPr>
                  <a:spLocks noChangeShapeType="1"/>
                </p:cNvSpPr>
                <p:nvPr/>
              </p:nvSpPr>
              <p:spPr bwMode="auto">
                <a:xfrm rot="5400000">
                  <a:off x="2688" y="-576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2" name="Line 19"/>
                <p:cNvSpPr>
                  <a:spLocks noChangeShapeType="1"/>
                </p:cNvSpPr>
                <p:nvPr/>
              </p:nvSpPr>
              <p:spPr bwMode="auto">
                <a:xfrm rot="5400000">
                  <a:off x="2688" y="-384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3" name="Line 20"/>
                <p:cNvSpPr>
                  <a:spLocks noChangeShapeType="1"/>
                </p:cNvSpPr>
                <p:nvPr/>
              </p:nvSpPr>
              <p:spPr bwMode="auto">
                <a:xfrm rot="5400000">
                  <a:off x="2688" y="211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4" name="Line 21"/>
                <p:cNvSpPr>
                  <a:spLocks noChangeShapeType="1"/>
                </p:cNvSpPr>
                <p:nvPr/>
              </p:nvSpPr>
              <p:spPr bwMode="auto">
                <a:xfrm rot="5400000">
                  <a:off x="2688" y="2304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195" name="Group 22"/>
                <p:cNvGrpSpPr>
                  <a:grpSpLocks/>
                </p:cNvGrpSpPr>
                <p:nvPr/>
              </p:nvGrpSpPr>
              <p:grpSpPr bwMode="auto">
                <a:xfrm>
                  <a:off x="1248" y="864"/>
                  <a:ext cx="2880" cy="2880"/>
                  <a:chOff x="1248" y="864"/>
                  <a:chExt cx="2880" cy="2880"/>
                </a:xfrm>
              </p:grpSpPr>
              <p:sp>
                <p:nvSpPr>
                  <p:cNvPr id="196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592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97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98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99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0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360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1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552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2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2016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3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2208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4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2400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5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6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1440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7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8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1824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9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10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11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177" name="Line 39"/>
              <p:cNvSpPr>
                <a:spLocks noChangeShapeType="1"/>
              </p:cNvSpPr>
              <p:nvPr/>
            </p:nvSpPr>
            <p:spPr bwMode="auto">
              <a:xfrm flipV="1">
                <a:off x="3120" y="960"/>
                <a:ext cx="0" cy="288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8" name="Line 40"/>
              <p:cNvSpPr>
                <a:spLocks noChangeShapeType="1"/>
              </p:cNvSpPr>
              <p:nvPr/>
            </p:nvSpPr>
            <p:spPr bwMode="auto">
              <a:xfrm>
                <a:off x="2544" y="3264"/>
                <a:ext cx="28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65" name="Text Box 41"/>
            <p:cNvSpPr txBox="1">
              <a:spLocks noChangeArrowheads="1"/>
            </p:cNvSpPr>
            <p:nvPr/>
          </p:nvSpPr>
          <p:spPr bwMode="auto">
            <a:xfrm>
              <a:off x="3206" y="3240"/>
              <a:ext cx="20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1800" b="1" dirty="0"/>
            </a:p>
          </p:txBody>
        </p:sp>
        <p:sp>
          <p:nvSpPr>
            <p:cNvPr id="166" name="Text Box 42"/>
            <p:cNvSpPr txBox="1">
              <a:spLocks noChangeArrowheads="1"/>
            </p:cNvSpPr>
            <p:nvPr/>
          </p:nvSpPr>
          <p:spPr bwMode="auto">
            <a:xfrm>
              <a:off x="2966" y="3240"/>
              <a:ext cx="20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1800" b="1" dirty="0"/>
            </a:p>
          </p:txBody>
        </p:sp>
        <p:sp>
          <p:nvSpPr>
            <p:cNvPr id="167" name="Text Box 43"/>
            <p:cNvSpPr txBox="1">
              <a:spLocks noChangeArrowheads="1"/>
            </p:cNvSpPr>
            <p:nvPr/>
          </p:nvSpPr>
          <p:spPr bwMode="auto">
            <a:xfrm>
              <a:off x="2966" y="2952"/>
              <a:ext cx="20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1800" b="1" dirty="0"/>
            </a:p>
          </p:txBody>
        </p:sp>
        <p:sp>
          <p:nvSpPr>
            <p:cNvPr id="168" name="Text Box 44"/>
            <p:cNvSpPr txBox="1">
              <a:spLocks noChangeArrowheads="1"/>
            </p:cNvSpPr>
            <p:nvPr/>
          </p:nvSpPr>
          <p:spPr bwMode="auto">
            <a:xfrm>
              <a:off x="2966" y="2712"/>
              <a:ext cx="20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1800" b="1" dirty="0"/>
            </a:p>
          </p:txBody>
        </p:sp>
        <p:sp>
          <p:nvSpPr>
            <p:cNvPr id="169" name="Text Box 45"/>
            <p:cNvSpPr txBox="1">
              <a:spLocks noChangeArrowheads="1"/>
            </p:cNvSpPr>
            <p:nvPr/>
          </p:nvSpPr>
          <p:spPr bwMode="auto">
            <a:xfrm>
              <a:off x="4886" y="3240"/>
              <a:ext cx="20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1800" b="1" dirty="0"/>
            </a:p>
          </p:txBody>
        </p:sp>
        <p:sp>
          <p:nvSpPr>
            <p:cNvPr id="170" name="Text Box 46"/>
            <p:cNvSpPr txBox="1">
              <a:spLocks noChangeArrowheads="1"/>
            </p:cNvSpPr>
            <p:nvPr/>
          </p:nvSpPr>
          <p:spPr bwMode="auto">
            <a:xfrm>
              <a:off x="5222" y="324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800" b="1"/>
                <a:t>x</a:t>
              </a:r>
            </a:p>
          </p:txBody>
        </p:sp>
        <p:sp>
          <p:nvSpPr>
            <p:cNvPr id="171" name="Text Box 47"/>
            <p:cNvSpPr txBox="1">
              <a:spLocks noChangeArrowheads="1"/>
            </p:cNvSpPr>
            <p:nvPr/>
          </p:nvSpPr>
          <p:spPr bwMode="auto">
            <a:xfrm>
              <a:off x="3782" y="3240"/>
              <a:ext cx="20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1800" b="1" dirty="0"/>
            </a:p>
          </p:txBody>
        </p:sp>
        <p:sp>
          <p:nvSpPr>
            <p:cNvPr id="172" name="Text Box 48"/>
            <p:cNvSpPr txBox="1">
              <a:spLocks noChangeArrowheads="1"/>
            </p:cNvSpPr>
            <p:nvPr/>
          </p:nvSpPr>
          <p:spPr bwMode="auto">
            <a:xfrm>
              <a:off x="2966" y="1992"/>
              <a:ext cx="20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1800" b="1" dirty="0"/>
            </a:p>
          </p:txBody>
        </p:sp>
        <p:sp>
          <p:nvSpPr>
            <p:cNvPr id="173" name="Text Box 49"/>
            <p:cNvSpPr txBox="1">
              <a:spLocks noChangeArrowheads="1"/>
            </p:cNvSpPr>
            <p:nvPr/>
          </p:nvSpPr>
          <p:spPr bwMode="auto">
            <a:xfrm>
              <a:off x="2870" y="1224"/>
              <a:ext cx="20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1800" b="1" dirty="0"/>
            </a:p>
          </p:txBody>
        </p:sp>
        <p:sp>
          <p:nvSpPr>
            <p:cNvPr id="174" name="Text Box 50"/>
            <p:cNvSpPr txBox="1">
              <a:spLocks noChangeArrowheads="1"/>
            </p:cNvSpPr>
            <p:nvPr/>
          </p:nvSpPr>
          <p:spPr bwMode="auto">
            <a:xfrm>
              <a:off x="2630" y="3240"/>
              <a:ext cx="20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1800" b="1" dirty="0"/>
            </a:p>
          </p:txBody>
        </p:sp>
        <p:sp>
          <p:nvSpPr>
            <p:cNvPr id="175" name="Text Box 51"/>
            <p:cNvSpPr txBox="1">
              <a:spLocks noChangeArrowheads="1"/>
            </p:cNvSpPr>
            <p:nvPr/>
          </p:nvSpPr>
          <p:spPr bwMode="auto">
            <a:xfrm>
              <a:off x="2918" y="936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800" b="1"/>
                <a:t>y</a:t>
              </a:r>
            </a:p>
          </p:txBody>
        </p:sp>
      </p:grpSp>
      <p:grpSp>
        <p:nvGrpSpPr>
          <p:cNvPr id="212" name="Group 3"/>
          <p:cNvGrpSpPr>
            <a:grpSpLocks/>
          </p:cNvGrpSpPr>
          <p:nvPr/>
        </p:nvGrpSpPr>
        <p:grpSpPr bwMode="auto">
          <a:xfrm>
            <a:off x="6286512" y="4000504"/>
            <a:ext cx="2643206" cy="2428916"/>
            <a:chOff x="2544" y="936"/>
            <a:chExt cx="2880" cy="2904"/>
          </a:xfrm>
        </p:grpSpPr>
        <p:grpSp>
          <p:nvGrpSpPr>
            <p:cNvPr id="213" name="Group 4"/>
            <p:cNvGrpSpPr>
              <a:grpSpLocks/>
            </p:cNvGrpSpPr>
            <p:nvPr/>
          </p:nvGrpSpPr>
          <p:grpSpPr bwMode="auto">
            <a:xfrm>
              <a:off x="2544" y="960"/>
              <a:ext cx="2880" cy="2880"/>
              <a:chOff x="2544" y="960"/>
              <a:chExt cx="2880" cy="2880"/>
            </a:xfrm>
          </p:grpSpPr>
          <p:grpSp>
            <p:nvGrpSpPr>
              <p:cNvPr id="225" name="Group 5"/>
              <p:cNvGrpSpPr>
                <a:grpSpLocks/>
              </p:cNvGrpSpPr>
              <p:nvPr/>
            </p:nvGrpSpPr>
            <p:grpSpPr bwMode="auto">
              <a:xfrm>
                <a:off x="2544" y="960"/>
                <a:ext cx="2880" cy="2880"/>
                <a:chOff x="1248" y="864"/>
                <a:chExt cx="2880" cy="2880"/>
              </a:xfrm>
            </p:grpSpPr>
            <p:sp>
              <p:nvSpPr>
                <p:cNvPr id="228" name="Line 6"/>
                <p:cNvSpPr>
                  <a:spLocks noChangeShapeType="1"/>
                </p:cNvSpPr>
                <p:nvPr/>
              </p:nvSpPr>
              <p:spPr bwMode="auto">
                <a:xfrm rot="5400000">
                  <a:off x="2688" y="960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9" name="Line 7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15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0" name="Line 8"/>
                <p:cNvSpPr>
                  <a:spLocks noChangeShapeType="1"/>
                </p:cNvSpPr>
                <p:nvPr/>
              </p:nvSpPr>
              <p:spPr bwMode="auto">
                <a:xfrm rot="5400000">
                  <a:off x="2688" y="576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1" name="Line 9"/>
                <p:cNvSpPr>
                  <a:spLocks noChangeShapeType="1"/>
                </p:cNvSpPr>
                <p:nvPr/>
              </p:nvSpPr>
              <p:spPr bwMode="auto">
                <a:xfrm rot="5400000">
                  <a:off x="2688" y="768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2" name="Line 10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344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3" name="Line 11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536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4" name="Line 12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9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5" name="Line 13"/>
                <p:cNvSpPr>
                  <a:spLocks noChangeShapeType="1"/>
                </p:cNvSpPr>
                <p:nvPr/>
              </p:nvSpPr>
              <p:spPr bwMode="auto">
                <a:xfrm rot="5400000">
                  <a:off x="2688" y="384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6" name="Line 14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728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7" name="Line 15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920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8" name="Line 16"/>
                <p:cNvSpPr>
                  <a:spLocks noChangeShapeType="1"/>
                </p:cNvSpPr>
                <p:nvPr/>
              </p:nvSpPr>
              <p:spPr bwMode="auto">
                <a:xfrm rot="5400000">
                  <a:off x="2688" y="-19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9" name="Line 17"/>
                <p:cNvSpPr>
                  <a:spLocks noChangeShapeType="1"/>
                </p:cNvSpPr>
                <p:nvPr/>
              </p:nvSpPr>
              <p:spPr bwMode="auto">
                <a:xfrm rot="5400000">
                  <a:off x="2688" y="0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0" name="Line 18"/>
                <p:cNvSpPr>
                  <a:spLocks noChangeShapeType="1"/>
                </p:cNvSpPr>
                <p:nvPr/>
              </p:nvSpPr>
              <p:spPr bwMode="auto">
                <a:xfrm rot="5400000">
                  <a:off x="2688" y="-576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1" name="Line 19"/>
                <p:cNvSpPr>
                  <a:spLocks noChangeShapeType="1"/>
                </p:cNvSpPr>
                <p:nvPr/>
              </p:nvSpPr>
              <p:spPr bwMode="auto">
                <a:xfrm rot="5400000">
                  <a:off x="2688" y="-384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2" name="Line 20"/>
                <p:cNvSpPr>
                  <a:spLocks noChangeShapeType="1"/>
                </p:cNvSpPr>
                <p:nvPr/>
              </p:nvSpPr>
              <p:spPr bwMode="auto">
                <a:xfrm rot="5400000">
                  <a:off x="2688" y="211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3" name="Line 21"/>
                <p:cNvSpPr>
                  <a:spLocks noChangeShapeType="1"/>
                </p:cNvSpPr>
                <p:nvPr/>
              </p:nvSpPr>
              <p:spPr bwMode="auto">
                <a:xfrm rot="5400000">
                  <a:off x="2688" y="2304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244" name="Group 22"/>
                <p:cNvGrpSpPr>
                  <a:grpSpLocks/>
                </p:cNvGrpSpPr>
                <p:nvPr/>
              </p:nvGrpSpPr>
              <p:grpSpPr bwMode="auto">
                <a:xfrm>
                  <a:off x="1248" y="864"/>
                  <a:ext cx="2880" cy="2880"/>
                  <a:chOff x="1248" y="864"/>
                  <a:chExt cx="2880" cy="2880"/>
                </a:xfrm>
              </p:grpSpPr>
              <p:sp>
                <p:nvSpPr>
                  <p:cNvPr id="245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592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46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47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48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49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360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50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552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51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2016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52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2208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53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2400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54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55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1440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56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57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1824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58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59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60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226" name="Line 39"/>
              <p:cNvSpPr>
                <a:spLocks noChangeShapeType="1"/>
              </p:cNvSpPr>
              <p:nvPr/>
            </p:nvSpPr>
            <p:spPr bwMode="auto">
              <a:xfrm flipV="1">
                <a:off x="3120" y="960"/>
                <a:ext cx="0" cy="288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7" name="Line 40"/>
              <p:cNvSpPr>
                <a:spLocks noChangeShapeType="1"/>
              </p:cNvSpPr>
              <p:nvPr/>
            </p:nvSpPr>
            <p:spPr bwMode="auto">
              <a:xfrm>
                <a:off x="2544" y="3264"/>
                <a:ext cx="28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14" name="Text Box 41"/>
            <p:cNvSpPr txBox="1">
              <a:spLocks noChangeArrowheads="1"/>
            </p:cNvSpPr>
            <p:nvPr/>
          </p:nvSpPr>
          <p:spPr bwMode="auto">
            <a:xfrm>
              <a:off x="3206" y="3240"/>
              <a:ext cx="20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1800" b="1" dirty="0"/>
            </a:p>
          </p:txBody>
        </p:sp>
        <p:sp>
          <p:nvSpPr>
            <p:cNvPr id="215" name="Text Box 42"/>
            <p:cNvSpPr txBox="1">
              <a:spLocks noChangeArrowheads="1"/>
            </p:cNvSpPr>
            <p:nvPr/>
          </p:nvSpPr>
          <p:spPr bwMode="auto">
            <a:xfrm>
              <a:off x="2966" y="3240"/>
              <a:ext cx="20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1800" b="1" dirty="0"/>
            </a:p>
          </p:txBody>
        </p:sp>
        <p:sp>
          <p:nvSpPr>
            <p:cNvPr id="216" name="Text Box 43"/>
            <p:cNvSpPr txBox="1">
              <a:spLocks noChangeArrowheads="1"/>
            </p:cNvSpPr>
            <p:nvPr/>
          </p:nvSpPr>
          <p:spPr bwMode="auto">
            <a:xfrm>
              <a:off x="2966" y="2952"/>
              <a:ext cx="20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1800" b="1" dirty="0"/>
            </a:p>
          </p:txBody>
        </p:sp>
        <p:sp>
          <p:nvSpPr>
            <p:cNvPr id="217" name="Text Box 44"/>
            <p:cNvSpPr txBox="1">
              <a:spLocks noChangeArrowheads="1"/>
            </p:cNvSpPr>
            <p:nvPr/>
          </p:nvSpPr>
          <p:spPr bwMode="auto">
            <a:xfrm>
              <a:off x="2966" y="2712"/>
              <a:ext cx="20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1800" b="1" dirty="0"/>
            </a:p>
          </p:txBody>
        </p:sp>
        <p:sp>
          <p:nvSpPr>
            <p:cNvPr id="218" name="Text Box 45"/>
            <p:cNvSpPr txBox="1">
              <a:spLocks noChangeArrowheads="1"/>
            </p:cNvSpPr>
            <p:nvPr/>
          </p:nvSpPr>
          <p:spPr bwMode="auto">
            <a:xfrm>
              <a:off x="4886" y="3240"/>
              <a:ext cx="20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1800" b="1" dirty="0"/>
            </a:p>
          </p:txBody>
        </p:sp>
        <p:sp>
          <p:nvSpPr>
            <p:cNvPr id="219" name="Text Box 46"/>
            <p:cNvSpPr txBox="1">
              <a:spLocks noChangeArrowheads="1"/>
            </p:cNvSpPr>
            <p:nvPr/>
          </p:nvSpPr>
          <p:spPr bwMode="auto">
            <a:xfrm>
              <a:off x="5222" y="324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800" b="1"/>
                <a:t>x</a:t>
              </a:r>
            </a:p>
          </p:txBody>
        </p:sp>
        <p:sp>
          <p:nvSpPr>
            <p:cNvPr id="220" name="Text Box 47"/>
            <p:cNvSpPr txBox="1">
              <a:spLocks noChangeArrowheads="1"/>
            </p:cNvSpPr>
            <p:nvPr/>
          </p:nvSpPr>
          <p:spPr bwMode="auto">
            <a:xfrm>
              <a:off x="3782" y="3240"/>
              <a:ext cx="20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1800" b="1" dirty="0"/>
            </a:p>
          </p:txBody>
        </p:sp>
        <p:sp>
          <p:nvSpPr>
            <p:cNvPr id="221" name="Text Box 48"/>
            <p:cNvSpPr txBox="1">
              <a:spLocks noChangeArrowheads="1"/>
            </p:cNvSpPr>
            <p:nvPr/>
          </p:nvSpPr>
          <p:spPr bwMode="auto">
            <a:xfrm>
              <a:off x="2966" y="1992"/>
              <a:ext cx="20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1800" b="1" dirty="0"/>
            </a:p>
          </p:txBody>
        </p:sp>
        <p:sp>
          <p:nvSpPr>
            <p:cNvPr id="222" name="Text Box 49"/>
            <p:cNvSpPr txBox="1">
              <a:spLocks noChangeArrowheads="1"/>
            </p:cNvSpPr>
            <p:nvPr/>
          </p:nvSpPr>
          <p:spPr bwMode="auto">
            <a:xfrm>
              <a:off x="2870" y="1224"/>
              <a:ext cx="20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1800" b="1" dirty="0"/>
            </a:p>
          </p:txBody>
        </p:sp>
        <p:sp>
          <p:nvSpPr>
            <p:cNvPr id="223" name="Text Box 50"/>
            <p:cNvSpPr txBox="1">
              <a:spLocks noChangeArrowheads="1"/>
            </p:cNvSpPr>
            <p:nvPr/>
          </p:nvSpPr>
          <p:spPr bwMode="auto">
            <a:xfrm>
              <a:off x="2630" y="3240"/>
              <a:ext cx="20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1800" b="1" dirty="0"/>
            </a:p>
          </p:txBody>
        </p:sp>
        <p:sp>
          <p:nvSpPr>
            <p:cNvPr id="224" name="Text Box 51"/>
            <p:cNvSpPr txBox="1">
              <a:spLocks noChangeArrowheads="1"/>
            </p:cNvSpPr>
            <p:nvPr/>
          </p:nvSpPr>
          <p:spPr bwMode="auto">
            <a:xfrm>
              <a:off x="2918" y="936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800" b="1"/>
                <a:t>y</a:t>
              </a:r>
            </a:p>
          </p:txBody>
        </p:sp>
      </p:grpSp>
      <p:cxnSp>
        <p:nvCxnSpPr>
          <p:cNvPr id="262" name="Прямая соединительная линия 261"/>
          <p:cNvCxnSpPr>
            <a:stCxn id="174" idx="0"/>
          </p:cNvCxnSpPr>
          <p:nvPr/>
        </p:nvCxnSpPr>
        <p:spPr>
          <a:xfrm rot="5400000" flipH="1" flipV="1">
            <a:off x="622212" y="4335244"/>
            <a:ext cx="1569884" cy="1900536"/>
          </a:xfrm>
          <a:prstGeom prst="line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Прямая соединительная линия 263"/>
          <p:cNvCxnSpPr/>
          <p:nvPr/>
        </p:nvCxnSpPr>
        <p:spPr>
          <a:xfrm rot="16200000" flipH="1">
            <a:off x="285720" y="5143512"/>
            <a:ext cx="2071702" cy="6429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Прямая соединительная линия 266"/>
          <p:cNvCxnSpPr>
            <a:stCxn id="75" idx="1"/>
            <a:endCxn id="111" idx="1"/>
          </p:cNvCxnSpPr>
          <p:nvPr/>
        </p:nvCxnSpPr>
        <p:spPr>
          <a:xfrm rot="10800000" flipH="1" flipV="1">
            <a:off x="3513873" y="4569108"/>
            <a:ext cx="1991583" cy="200318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Прямая соединительная линия 268"/>
          <p:cNvCxnSpPr/>
          <p:nvPr/>
        </p:nvCxnSpPr>
        <p:spPr>
          <a:xfrm rot="10800000" flipH="1" flipV="1">
            <a:off x="3500430" y="4572008"/>
            <a:ext cx="1991583" cy="2003187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Прямая соединительная линия 272"/>
          <p:cNvCxnSpPr/>
          <p:nvPr/>
        </p:nvCxnSpPr>
        <p:spPr>
          <a:xfrm>
            <a:off x="6357950" y="4357694"/>
            <a:ext cx="2357454" cy="2000264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Прямая соединительная линия 273"/>
          <p:cNvCxnSpPr/>
          <p:nvPr/>
        </p:nvCxnSpPr>
        <p:spPr>
          <a:xfrm>
            <a:off x="6072198" y="4643446"/>
            <a:ext cx="2357454" cy="200026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ДИКТАНТ</a:t>
            </a:r>
            <a:endParaRPr lang="ru-RU" sz="6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467544" y="1484784"/>
            <a:ext cx="84249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b="1" dirty="0" smtClean="0"/>
              <a:t>Системы линейных  уравнений с двумя переменными.</a:t>
            </a:r>
          </a:p>
          <a:p>
            <a:pPr marL="514350" indent="-514350"/>
            <a:endParaRPr lang="ru-RU" sz="2800" b="1" dirty="0" smtClean="0"/>
          </a:p>
          <a:p>
            <a:r>
              <a:rPr lang="ru-RU" sz="2800" b="1" dirty="0" smtClean="0"/>
              <a:t>2. Графическим.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3. Одно.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4. Координаты точки пересечения графиков.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5. Графики прямых параллельны.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 урока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1785926"/>
          <a:ext cx="7929620" cy="3071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2405"/>
                <a:gridCol w="1982405"/>
                <a:gridCol w="1982405"/>
                <a:gridCol w="1982405"/>
              </a:tblGrid>
              <a:tr h="1535917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оценка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3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4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5</a:t>
                      </a:r>
                      <a:endParaRPr lang="ru-RU" sz="4800" dirty="0"/>
                    </a:p>
                  </a:txBody>
                  <a:tcPr/>
                </a:tc>
              </a:tr>
              <a:tr h="153591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Количество</a:t>
                      </a:r>
                      <a:r>
                        <a:rPr lang="ru-RU" sz="2800" baseline="0" dirty="0" smtClean="0"/>
                        <a:t> баллов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11-15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16-19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20-22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1988840"/>
            <a:ext cx="64807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Выучить алгоритм.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899592" y="2614935"/>
            <a:ext cx="352211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§ 11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№ 11.5, 11.7( а, б).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000240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БЛАГОДАРЮ ЗА ВНИМАНИЕ!  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УСПЕХОВ В УЧЁБЕ, ДОРОГИЕ РЕБЯТА!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 idx="4294967295"/>
          </p:nvPr>
        </p:nvSpPr>
        <p:spPr>
          <a:xfrm>
            <a:off x="827584" y="2132856"/>
            <a:ext cx="7772400" cy="1470025"/>
          </a:xfrm>
        </p:spPr>
        <p:txBody>
          <a:bodyPr>
            <a:noAutofit/>
          </a:bodyPr>
          <a:lstStyle/>
          <a:p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СИСТЕМЫ ЛИНЕЙНЫХ УРАВНЕНИЙ С ДВУМЯ НЕИЗВЕСТНЫМИ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УРОКА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0232" y="2071678"/>
            <a:ext cx="7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1928802"/>
            <a:ext cx="816749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ввести  понятие системы линейных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уравнений с двумя переменными;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научиться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решать системы уравнений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с двумя переменными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графическим способом.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2071678"/>
          <a:ext cx="7643866" cy="3587385"/>
        </p:xfrm>
        <a:graphic>
          <a:graphicData uri="http://schemas.openxmlformats.org/drawingml/2006/table">
            <a:tbl>
              <a:tblPr/>
              <a:tblGrid>
                <a:gridCol w="4927128"/>
                <a:gridCol w="1259093"/>
                <a:gridCol w="1457645"/>
              </a:tblGrid>
              <a:tr h="864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Этапы урока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Количество баллов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Количество набранных </a:t>
                      </a: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баллов  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78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         1. Вычислительная</a:t>
                      </a:r>
                      <a:r>
                        <a:rPr lang="ru-RU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разминка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0-7 </a:t>
                      </a: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балла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16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         2. Повторение</a:t>
                      </a:r>
                      <a:r>
                        <a:rPr lang="ru-RU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теоретического материала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0-2 балла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78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         3. Работа</a:t>
                      </a:r>
                      <a:r>
                        <a:rPr lang="ru-RU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с алгоритмом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0-4 балла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19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         4. Работа</a:t>
                      </a:r>
                      <a:r>
                        <a:rPr lang="ru-RU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в группах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0-5 баллов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78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          5. Математический</a:t>
                      </a:r>
                      <a:r>
                        <a:rPr lang="ru-RU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диктант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0-5 </a:t>
                      </a: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балла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78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          6. Дополнительные баллы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78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7. Итоги урока.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Итого: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14290"/>
            <a:ext cx="88582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892971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Тема урока:………………………………………………………………………………………………………….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Ф.И. ………………………………………………………… класс……………………………………..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71472" y="6143644"/>
            <a:ext cx="49734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Оценка за урок:…………                     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Вычислительная разминка</a:t>
            </a:r>
            <a:endParaRPr lang="ru-RU" sz="5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414" y="1785926"/>
            <a:ext cx="266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 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6386" name="Формула" r:id="rId3" imgW="114120" imgH="215640" progId="Equation.3">
              <p:embed/>
            </p:oleObj>
          </a:graphicData>
        </a:graphic>
      </p:graphicFrame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868" y="1643050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   </a:t>
            </a:r>
            <a:endParaRPr lang="ru-RU" sz="2800" dirty="0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500166" y="3286124"/>
            <a:ext cx="161935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sz="2800" dirty="0" smtClean="0"/>
              <a:t>2,3  +9 = </a:t>
            </a:r>
          </a:p>
          <a:p>
            <a:pPr>
              <a:buFontTx/>
              <a:buChar char="-"/>
            </a:pPr>
            <a:endParaRPr lang="ru-RU" sz="2800" dirty="0"/>
          </a:p>
          <a:p>
            <a:pPr>
              <a:buFontTx/>
              <a:buChar char="-"/>
            </a:pPr>
            <a:r>
              <a:rPr lang="ru-RU" sz="2800" dirty="0" smtClean="0"/>
              <a:t>17 +  9 = </a:t>
            </a:r>
          </a:p>
          <a:p>
            <a:pPr>
              <a:buFontTx/>
              <a:buChar char="-"/>
            </a:pPr>
            <a:endParaRPr lang="ru-RU" sz="2800" dirty="0"/>
          </a:p>
          <a:p>
            <a:endParaRPr lang="ru-RU" sz="2800" dirty="0"/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5000636"/>
            <a:ext cx="447675" cy="74295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2143108" y="5143512"/>
            <a:ext cx="1053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+ 9 =  </a:t>
            </a:r>
            <a:endParaRPr lang="ru-RU" sz="2800" dirty="0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111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3286124"/>
            <a:ext cx="171450" cy="742950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5072066" y="3429000"/>
            <a:ext cx="8899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*3 = </a:t>
            </a:r>
          </a:p>
          <a:p>
            <a:endParaRPr lang="ru-RU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4572000" y="4214818"/>
            <a:ext cx="194796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-9,1*3 = </a:t>
            </a:r>
          </a:p>
          <a:p>
            <a:endParaRPr lang="ru-RU" sz="2800" dirty="0"/>
          </a:p>
          <a:p>
            <a:r>
              <a:rPr lang="ru-RU" sz="2800" dirty="0" smtClean="0"/>
              <a:t>-0,5 *(- 3) = </a:t>
            </a:r>
            <a:endParaRPr lang="ru-RU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3275856" y="198884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6,7</a:t>
            </a:r>
            <a:endParaRPr lang="ru-RU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2051720" y="198884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-8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827584" y="191683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8,5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355976" y="206084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7740352" y="198884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-18,3</a:t>
            </a:r>
            <a:endParaRPr lang="ru-RU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6012160" y="2060848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1,5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74838E-6 L -0.04722 0.1866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1 -0.04417 L 0.11406 0.3228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59 0.04001 L 0.23646 0.4891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6 0.00856 L 0.16163 0.2076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74838E-6 L -0.21267 0.3334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22109E-6 L 0.03542 0.43848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" y="2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ПОВТОРЕНИЕ   ТЕОРИИ</a:t>
            </a:r>
            <a:endParaRPr lang="ru-RU" sz="4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00034" y="1656576"/>
            <a:ext cx="8183907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Линейным уравнением с двумя переменными называется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уравнение вида ах +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= с, где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х,у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 переменные,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а, в, с- некоторые числа.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Решением уравнения с двумя переменными называется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пара значений переменных, обращающая это уравнение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в верное равенство.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Графиком линейного уравнения с двумя переменными,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котором хотя бы один из коэффициентов при переменных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не равен нулю,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является прямая.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Линейное уравнение с двумя переменными имеет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бесконечно много решений.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С АЛГОРИТМОМ</a:t>
            </a:r>
            <a:endParaRPr lang="ru-RU" sz="5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928662" y="1428736"/>
            <a:ext cx="5036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52" y="1357298"/>
            <a:ext cx="71609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+ у = 0;     7х+х = 1,6;     -2у + 0;       2у + 6х = 10.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14348" y="2786058"/>
            <a:ext cx="20002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2у + 6х = 10</a:t>
            </a:r>
          </a:p>
          <a:p>
            <a:r>
              <a:rPr lang="ru-RU" sz="2800" b="1" dirty="0" smtClean="0"/>
              <a:t>2у = 10 - 6х</a:t>
            </a:r>
          </a:p>
          <a:p>
            <a:r>
              <a:rPr lang="ru-RU" sz="2800" b="1" dirty="0" smtClean="0"/>
              <a:t>У = 5 – 3х</a:t>
            </a:r>
            <a:endParaRPr lang="ru-RU" sz="2800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42910" y="4643446"/>
          <a:ext cx="3000396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132"/>
                <a:gridCol w="1000132"/>
                <a:gridCol w="1000132"/>
              </a:tblGrid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х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</a:t>
                      </a:r>
                      <a:endParaRPr lang="ru-RU" sz="2800" b="1" dirty="0"/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у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4286248" y="1857364"/>
            <a:ext cx="4252914" cy="4310074"/>
            <a:chOff x="2544" y="936"/>
            <a:chExt cx="2880" cy="2904"/>
          </a:xfrm>
        </p:grpSpPr>
        <p:grpSp>
          <p:nvGrpSpPr>
            <p:cNvPr id="9" name="Group 4"/>
            <p:cNvGrpSpPr>
              <a:grpSpLocks/>
            </p:cNvGrpSpPr>
            <p:nvPr/>
          </p:nvGrpSpPr>
          <p:grpSpPr bwMode="auto">
            <a:xfrm>
              <a:off x="2544" y="960"/>
              <a:ext cx="2880" cy="2880"/>
              <a:chOff x="2544" y="960"/>
              <a:chExt cx="2880" cy="2880"/>
            </a:xfrm>
          </p:grpSpPr>
          <p:grpSp>
            <p:nvGrpSpPr>
              <p:cNvPr id="21" name="Group 5"/>
              <p:cNvGrpSpPr>
                <a:grpSpLocks/>
              </p:cNvGrpSpPr>
              <p:nvPr/>
            </p:nvGrpSpPr>
            <p:grpSpPr bwMode="auto">
              <a:xfrm>
                <a:off x="2544" y="960"/>
                <a:ext cx="2880" cy="2880"/>
                <a:chOff x="1248" y="864"/>
                <a:chExt cx="2880" cy="2880"/>
              </a:xfrm>
            </p:grpSpPr>
            <p:sp>
              <p:nvSpPr>
                <p:cNvPr id="24" name="Line 6"/>
                <p:cNvSpPr>
                  <a:spLocks noChangeShapeType="1"/>
                </p:cNvSpPr>
                <p:nvPr/>
              </p:nvSpPr>
              <p:spPr bwMode="auto">
                <a:xfrm rot="5400000">
                  <a:off x="2688" y="960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7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15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8"/>
                <p:cNvSpPr>
                  <a:spLocks noChangeShapeType="1"/>
                </p:cNvSpPr>
                <p:nvPr/>
              </p:nvSpPr>
              <p:spPr bwMode="auto">
                <a:xfrm rot="5400000">
                  <a:off x="2688" y="576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7" name="Line 9"/>
                <p:cNvSpPr>
                  <a:spLocks noChangeShapeType="1"/>
                </p:cNvSpPr>
                <p:nvPr/>
              </p:nvSpPr>
              <p:spPr bwMode="auto">
                <a:xfrm rot="5400000">
                  <a:off x="2688" y="768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10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344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11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536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12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9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13"/>
                <p:cNvSpPr>
                  <a:spLocks noChangeShapeType="1"/>
                </p:cNvSpPr>
                <p:nvPr/>
              </p:nvSpPr>
              <p:spPr bwMode="auto">
                <a:xfrm rot="5400000">
                  <a:off x="2688" y="384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14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728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15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920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16"/>
                <p:cNvSpPr>
                  <a:spLocks noChangeShapeType="1"/>
                </p:cNvSpPr>
                <p:nvPr/>
              </p:nvSpPr>
              <p:spPr bwMode="auto">
                <a:xfrm rot="5400000">
                  <a:off x="2688" y="-19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17"/>
                <p:cNvSpPr>
                  <a:spLocks noChangeShapeType="1"/>
                </p:cNvSpPr>
                <p:nvPr/>
              </p:nvSpPr>
              <p:spPr bwMode="auto">
                <a:xfrm rot="5400000">
                  <a:off x="2688" y="0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18"/>
                <p:cNvSpPr>
                  <a:spLocks noChangeShapeType="1"/>
                </p:cNvSpPr>
                <p:nvPr/>
              </p:nvSpPr>
              <p:spPr bwMode="auto">
                <a:xfrm rot="5400000">
                  <a:off x="2688" y="-576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19"/>
                <p:cNvSpPr>
                  <a:spLocks noChangeShapeType="1"/>
                </p:cNvSpPr>
                <p:nvPr/>
              </p:nvSpPr>
              <p:spPr bwMode="auto">
                <a:xfrm rot="5400000">
                  <a:off x="2688" y="-384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8" name="Line 20"/>
                <p:cNvSpPr>
                  <a:spLocks noChangeShapeType="1"/>
                </p:cNvSpPr>
                <p:nvPr/>
              </p:nvSpPr>
              <p:spPr bwMode="auto">
                <a:xfrm rot="5400000">
                  <a:off x="2688" y="211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Line 21"/>
                <p:cNvSpPr>
                  <a:spLocks noChangeShapeType="1"/>
                </p:cNvSpPr>
                <p:nvPr/>
              </p:nvSpPr>
              <p:spPr bwMode="auto">
                <a:xfrm rot="5400000">
                  <a:off x="2688" y="2304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40" name="Group 22"/>
                <p:cNvGrpSpPr>
                  <a:grpSpLocks/>
                </p:cNvGrpSpPr>
                <p:nvPr/>
              </p:nvGrpSpPr>
              <p:grpSpPr bwMode="auto">
                <a:xfrm>
                  <a:off x="1248" y="864"/>
                  <a:ext cx="2880" cy="2880"/>
                  <a:chOff x="1248" y="864"/>
                  <a:chExt cx="2880" cy="2880"/>
                </a:xfrm>
              </p:grpSpPr>
              <p:sp>
                <p:nvSpPr>
                  <p:cNvPr id="41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592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2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3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4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5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360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6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552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7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2016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8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2208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9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2400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0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1440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3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1824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4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5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6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22" name="Line 39"/>
              <p:cNvSpPr>
                <a:spLocks noChangeShapeType="1"/>
              </p:cNvSpPr>
              <p:nvPr/>
            </p:nvSpPr>
            <p:spPr bwMode="auto">
              <a:xfrm flipV="1">
                <a:off x="3120" y="960"/>
                <a:ext cx="0" cy="288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" name="Line 40"/>
              <p:cNvSpPr>
                <a:spLocks noChangeShapeType="1"/>
              </p:cNvSpPr>
              <p:nvPr/>
            </p:nvSpPr>
            <p:spPr bwMode="auto">
              <a:xfrm>
                <a:off x="2544" y="3264"/>
                <a:ext cx="28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0" name="Text Box 41"/>
            <p:cNvSpPr txBox="1">
              <a:spLocks noChangeArrowheads="1"/>
            </p:cNvSpPr>
            <p:nvPr/>
          </p:nvSpPr>
          <p:spPr bwMode="auto">
            <a:xfrm>
              <a:off x="3206" y="324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800" b="1"/>
                <a:t>1</a:t>
              </a:r>
            </a:p>
          </p:txBody>
        </p:sp>
        <p:sp>
          <p:nvSpPr>
            <p:cNvPr id="11" name="Text Box 42"/>
            <p:cNvSpPr txBox="1">
              <a:spLocks noChangeArrowheads="1"/>
            </p:cNvSpPr>
            <p:nvPr/>
          </p:nvSpPr>
          <p:spPr bwMode="auto">
            <a:xfrm>
              <a:off x="2966" y="324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800" b="1"/>
                <a:t>0</a:t>
              </a:r>
            </a:p>
          </p:txBody>
        </p:sp>
        <p:sp>
          <p:nvSpPr>
            <p:cNvPr id="12" name="Text Box 43"/>
            <p:cNvSpPr txBox="1">
              <a:spLocks noChangeArrowheads="1"/>
            </p:cNvSpPr>
            <p:nvPr/>
          </p:nvSpPr>
          <p:spPr bwMode="auto">
            <a:xfrm>
              <a:off x="2966" y="295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800" b="1"/>
                <a:t>1</a:t>
              </a:r>
            </a:p>
          </p:txBody>
        </p:sp>
        <p:sp>
          <p:nvSpPr>
            <p:cNvPr id="13" name="Text Box 44"/>
            <p:cNvSpPr txBox="1">
              <a:spLocks noChangeArrowheads="1"/>
            </p:cNvSpPr>
            <p:nvPr/>
          </p:nvSpPr>
          <p:spPr bwMode="auto">
            <a:xfrm>
              <a:off x="2966" y="271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800" b="1"/>
                <a:t>2</a:t>
              </a:r>
            </a:p>
          </p:txBody>
        </p:sp>
        <p:sp>
          <p:nvSpPr>
            <p:cNvPr id="14" name="Text Box 45"/>
            <p:cNvSpPr txBox="1">
              <a:spLocks noChangeArrowheads="1"/>
            </p:cNvSpPr>
            <p:nvPr/>
          </p:nvSpPr>
          <p:spPr bwMode="auto">
            <a:xfrm>
              <a:off x="4886" y="324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800" b="1"/>
                <a:t>10</a:t>
              </a:r>
            </a:p>
          </p:txBody>
        </p:sp>
        <p:sp>
          <p:nvSpPr>
            <p:cNvPr id="15" name="Text Box 46"/>
            <p:cNvSpPr txBox="1">
              <a:spLocks noChangeArrowheads="1"/>
            </p:cNvSpPr>
            <p:nvPr/>
          </p:nvSpPr>
          <p:spPr bwMode="auto">
            <a:xfrm>
              <a:off x="5222" y="324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800" b="1"/>
                <a:t>x</a:t>
              </a:r>
            </a:p>
          </p:txBody>
        </p:sp>
        <p:sp>
          <p:nvSpPr>
            <p:cNvPr id="16" name="Text Box 47"/>
            <p:cNvSpPr txBox="1">
              <a:spLocks noChangeArrowheads="1"/>
            </p:cNvSpPr>
            <p:nvPr/>
          </p:nvSpPr>
          <p:spPr bwMode="auto">
            <a:xfrm>
              <a:off x="3782" y="324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800" b="1"/>
                <a:t>4</a:t>
              </a:r>
            </a:p>
          </p:txBody>
        </p:sp>
        <p:sp>
          <p:nvSpPr>
            <p:cNvPr id="17" name="Text Box 48"/>
            <p:cNvSpPr txBox="1">
              <a:spLocks noChangeArrowheads="1"/>
            </p:cNvSpPr>
            <p:nvPr/>
          </p:nvSpPr>
          <p:spPr bwMode="auto">
            <a:xfrm>
              <a:off x="2966" y="199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800" b="1"/>
                <a:t>6</a:t>
              </a:r>
            </a:p>
          </p:txBody>
        </p:sp>
        <p:sp>
          <p:nvSpPr>
            <p:cNvPr id="18" name="Text Box 49"/>
            <p:cNvSpPr txBox="1">
              <a:spLocks noChangeArrowheads="1"/>
            </p:cNvSpPr>
            <p:nvPr/>
          </p:nvSpPr>
          <p:spPr bwMode="auto">
            <a:xfrm>
              <a:off x="2870" y="1224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800" b="1"/>
                <a:t>10</a:t>
              </a:r>
            </a:p>
          </p:txBody>
        </p:sp>
        <p:sp>
          <p:nvSpPr>
            <p:cNvPr id="19" name="Text Box 50"/>
            <p:cNvSpPr txBox="1">
              <a:spLocks noChangeArrowheads="1"/>
            </p:cNvSpPr>
            <p:nvPr/>
          </p:nvSpPr>
          <p:spPr bwMode="auto">
            <a:xfrm>
              <a:off x="2630" y="3240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800" b="1"/>
                <a:t>-2</a:t>
              </a:r>
            </a:p>
          </p:txBody>
        </p:sp>
        <p:sp>
          <p:nvSpPr>
            <p:cNvPr id="20" name="Text Box 51"/>
            <p:cNvSpPr txBox="1">
              <a:spLocks noChangeArrowheads="1"/>
            </p:cNvSpPr>
            <p:nvPr/>
          </p:nvSpPr>
          <p:spPr bwMode="auto">
            <a:xfrm>
              <a:off x="2918" y="936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800" b="1"/>
                <a:t>y</a:t>
              </a:r>
            </a:p>
          </p:txBody>
        </p:sp>
      </p:grpSp>
      <p:cxnSp>
        <p:nvCxnSpPr>
          <p:cNvPr id="60" name="Прямая соединительная линия 59"/>
          <p:cNvCxnSpPr/>
          <p:nvPr/>
        </p:nvCxnSpPr>
        <p:spPr>
          <a:xfrm rot="16200000" flipH="1">
            <a:off x="3500430" y="3714752"/>
            <a:ext cx="3571900" cy="114300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77200" cy="685800"/>
          </a:xfrm>
        </p:spPr>
        <p:txBody>
          <a:bodyPr/>
          <a:lstStyle/>
          <a:p>
            <a:r>
              <a:rPr lang="ru-RU" sz="3200" b="1" smtClean="0"/>
              <a:t>Решение системы графическим способом</a:t>
            </a:r>
            <a:endParaRPr lang="ru-RU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038600" y="1485900"/>
            <a:ext cx="4572000" cy="4610100"/>
            <a:chOff x="2544" y="936"/>
            <a:chExt cx="2880" cy="290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544" y="960"/>
              <a:ext cx="2880" cy="2880"/>
              <a:chOff x="2544" y="960"/>
              <a:chExt cx="2880" cy="2880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2544" y="960"/>
                <a:ext cx="2880" cy="2880"/>
                <a:chOff x="1248" y="864"/>
                <a:chExt cx="2880" cy="2880"/>
              </a:xfrm>
            </p:grpSpPr>
            <p:sp>
              <p:nvSpPr>
                <p:cNvPr id="15421" name="Line 6"/>
                <p:cNvSpPr>
                  <a:spLocks noChangeShapeType="1"/>
                </p:cNvSpPr>
                <p:nvPr/>
              </p:nvSpPr>
              <p:spPr bwMode="auto">
                <a:xfrm rot="5400000">
                  <a:off x="2688" y="960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422" name="Line 7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15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423" name="Line 8"/>
                <p:cNvSpPr>
                  <a:spLocks noChangeShapeType="1"/>
                </p:cNvSpPr>
                <p:nvPr/>
              </p:nvSpPr>
              <p:spPr bwMode="auto">
                <a:xfrm rot="5400000">
                  <a:off x="2688" y="576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424" name="Line 9"/>
                <p:cNvSpPr>
                  <a:spLocks noChangeShapeType="1"/>
                </p:cNvSpPr>
                <p:nvPr/>
              </p:nvSpPr>
              <p:spPr bwMode="auto">
                <a:xfrm rot="5400000">
                  <a:off x="2688" y="768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425" name="Line 10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344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426" name="Line 11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536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427" name="Line 12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9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428" name="Line 13"/>
                <p:cNvSpPr>
                  <a:spLocks noChangeShapeType="1"/>
                </p:cNvSpPr>
                <p:nvPr/>
              </p:nvSpPr>
              <p:spPr bwMode="auto">
                <a:xfrm rot="5400000">
                  <a:off x="2688" y="384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429" name="Line 14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728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430" name="Line 15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920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431" name="Line 16"/>
                <p:cNvSpPr>
                  <a:spLocks noChangeShapeType="1"/>
                </p:cNvSpPr>
                <p:nvPr/>
              </p:nvSpPr>
              <p:spPr bwMode="auto">
                <a:xfrm rot="5400000">
                  <a:off x="2688" y="-19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432" name="Line 17"/>
                <p:cNvSpPr>
                  <a:spLocks noChangeShapeType="1"/>
                </p:cNvSpPr>
                <p:nvPr/>
              </p:nvSpPr>
              <p:spPr bwMode="auto">
                <a:xfrm rot="5400000">
                  <a:off x="2688" y="0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433" name="Line 18"/>
                <p:cNvSpPr>
                  <a:spLocks noChangeShapeType="1"/>
                </p:cNvSpPr>
                <p:nvPr/>
              </p:nvSpPr>
              <p:spPr bwMode="auto">
                <a:xfrm rot="5400000">
                  <a:off x="2688" y="-576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434" name="Line 19"/>
                <p:cNvSpPr>
                  <a:spLocks noChangeShapeType="1"/>
                </p:cNvSpPr>
                <p:nvPr/>
              </p:nvSpPr>
              <p:spPr bwMode="auto">
                <a:xfrm rot="5400000">
                  <a:off x="2688" y="-384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435" name="Line 20"/>
                <p:cNvSpPr>
                  <a:spLocks noChangeShapeType="1"/>
                </p:cNvSpPr>
                <p:nvPr/>
              </p:nvSpPr>
              <p:spPr bwMode="auto">
                <a:xfrm rot="5400000">
                  <a:off x="2688" y="211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436" name="Line 21"/>
                <p:cNvSpPr>
                  <a:spLocks noChangeShapeType="1"/>
                </p:cNvSpPr>
                <p:nvPr/>
              </p:nvSpPr>
              <p:spPr bwMode="auto">
                <a:xfrm rot="5400000">
                  <a:off x="2688" y="2304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5" name="Group 22"/>
                <p:cNvGrpSpPr>
                  <a:grpSpLocks/>
                </p:cNvGrpSpPr>
                <p:nvPr/>
              </p:nvGrpSpPr>
              <p:grpSpPr bwMode="auto">
                <a:xfrm>
                  <a:off x="1248" y="864"/>
                  <a:ext cx="2880" cy="2880"/>
                  <a:chOff x="1248" y="864"/>
                  <a:chExt cx="2880" cy="2880"/>
                </a:xfrm>
              </p:grpSpPr>
              <p:sp>
                <p:nvSpPr>
                  <p:cNvPr id="15438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592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5439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5440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5441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5442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360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5443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552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5444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2016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5445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2208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5446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2400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5447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5448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1440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5449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5450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1824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5451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5452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5453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15419" name="Line 39"/>
              <p:cNvSpPr>
                <a:spLocks noChangeShapeType="1"/>
              </p:cNvSpPr>
              <p:nvPr/>
            </p:nvSpPr>
            <p:spPr bwMode="auto">
              <a:xfrm flipV="1">
                <a:off x="3120" y="960"/>
                <a:ext cx="0" cy="288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20" name="Line 40"/>
              <p:cNvSpPr>
                <a:spLocks noChangeShapeType="1"/>
              </p:cNvSpPr>
              <p:nvPr/>
            </p:nvSpPr>
            <p:spPr bwMode="auto">
              <a:xfrm>
                <a:off x="2544" y="3264"/>
                <a:ext cx="28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5407" name="Text Box 41"/>
            <p:cNvSpPr txBox="1">
              <a:spLocks noChangeArrowheads="1"/>
            </p:cNvSpPr>
            <p:nvPr/>
          </p:nvSpPr>
          <p:spPr bwMode="auto">
            <a:xfrm>
              <a:off x="3206" y="324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800" b="1"/>
                <a:t>1</a:t>
              </a:r>
            </a:p>
          </p:txBody>
        </p:sp>
        <p:sp>
          <p:nvSpPr>
            <p:cNvPr id="15408" name="Text Box 42"/>
            <p:cNvSpPr txBox="1">
              <a:spLocks noChangeArrowheads="1"/>
            </p:cNvSpPr>
            <p:nvPr/>
          </p:nvSpPr>
          <p:spPr bwMode="auto">
            <a:xfrm>
              <a:off x="2966" y="324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800" b="1"/>
                <a:t>0</a:t>
              </a:r>
            </a:p>
          </p:txBody>
        </p:sp>
        <p:sp>
          <p:nvSpPr>
            <p:cNvPr id="15409" name="Text Box 43"/>
            <p:cNvSpPr txBox="1">
              <a:spLocks noChangeArrowheads="1"/>
            </p:cNvSpPr>
            <p:nvPr/>
          </p:nvSpPr>
          <p:spPr bwMode="auto">
            <a:xfrm>
              <a:off x="2966" y="295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800" b="1"/>
                <a:t>1</a:t>
              </a:r>
            </a:p>
          </p:txBody>
        </p:sp>
        <p:sp>
          <p:nvSpPr>
            <p:cNvPr id="15410" name="Text Box 44"/>
            <p:cNvSpPr txBox="1">
              <a:spLocks noChangeArrowheads="1"/>
            </p:cNvSpPr>
            <p:nvPr/>
          </p:nvSpPr>
          <p:spPr bwMode="auto">
            <a:xfrm>
              <a:off x="2966" y="271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800" b="1"/>
                <a:t>2</a:t>
              </a:r>
            </a:p>
          </p:txBody>
        </p:sp>
        <p:sp>
          <p:nvSpPr>
            <p:cNvPr id="15411" name="Text Box 45"/>
            <p:cNvSpPr txBox="1">
              <a:spLocks noChangeArrowheads="1"/>
            </p:cNvSpPr>
            <p:nvPr/>
          </p:nvSpPr>
          <p:spPr bwMode="auto">
            <a:xfrm>
              <a:off x="4886" y="324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800" b="1"/>
                <a:t>10</a:t>
              </a:r>
            </a:p>
          </p:txBody>
        </p:sp>
        <p:sp>
          <p:nvSpPr>
            <p:cNvPr id="15412" name="Text Box 46"/>
            <p:cNvSpPr txBox="1">
              <a:spLocks noChangeArrowheads="1"/>
            </p:cNvSpPr>
            <p:nvPr/>
          </p:nvSpPr>
          <p:spPr bwMode="auto">
            <a:xfrm>
              <a:off x="5222" y="324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800" b="1"/>
                <a:t>x</a:t>
              </a:r>
            </a:p>
          </p:txBody>
        </p:sp>
        <p:sp>
          <p:nvSpPr>
            <p:cNvPr id="15413" name="Text Box 47"/>
            <p:cNvSpPr txBox="1">
              <a:spLocks noChangeArrowheads="1"/>
            </p:cNvSpPr>
            <p:nvPr/>
          </p:nvSpPr>
          <p:spPr bwMode="auto">
            <a:xfrm>
              <a:off x="3782" y="324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800" b="1"/>
                <a:t>4</a:t>
              </a:r>
            </a:p>
          </p:txBody>
        </p:sp>
        <p:sp>
          <p:nvSpPr>
            <p:cNvPr id="15414" name="Text Box 48"/>
            <p:cNvSpPr txBox="1">
              <a:spLocks noChangeArrowheads="1"/>
            </p:cNvSpPr>
            <p:nvPr/>
          </p:nvSpPr>
          <p:spPr bwMode="auto">
            <a:xfrm>
              <a:off x="2966" y="199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800" b="1"/>
                <a:t>6</a:t>
              </a:r>
            </a:p>
          </p:txBody>
        </p:sp>
        <p:sp>
          <p:nvSpPr>
            <p:cNvPr id="15415" name="Text Box 49"/>
            <p:cNvSpPr txBox="1">
              <a:spLocks noChangeArrowheads="1"/>
            </p:cNvSpPr>
            <p:nvPr/>
          </p:nvSpPr>
          <p:spPr bwMode="auto">
            <a:xfrm>
              <a:off x="2870" y="1224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800" b="1"/>
                <a:t>10</a:t>
              </a:r>
            </a:p>
          </p:txBody>
        </p:sp>
        <p:sp>
          <p:nvSpPr>
            <p:cNvPr id="15416" name="Text Box 50"/>
            <p:cNvSpPr txBox="1">
              <a:spLocks noChangeArrowheads="1"/>
            </p:cNvSpPr>
            <p:nvPr/>
          </p:nvSpPr>
          <p:spPr bwMode="auto">
            <a:xfrm>
              <a:off x="2630" y="3240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800" b="1"/>
                <a:t>-2</a:t>
              </a:r>
            </a:p>
          </p:txBody>
        </p:sp>
        <p:sp>
          <p:nvSpPr>
            <p:cNvPr id="15417" name="Text Box 51"/>
            <p:cNvSpPr txBox="1">
              <a:spLocks noChangeArrowheads="1"/>
            </p:cNvSpPr>
            <p:nvPr/>
          </p:nvSpPr>
          <p:spPr bwMode="auto">
            <a:xfrm>
              <a:off x="2918" y="936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800" b="1"/>
                <a:t>y</a:t>
              </a:r>
            </a:p>
          </p:txBody>
        </p:sp>
      </p:grpSp>
      <p:sp>
        <p:nvSpPr>
          <p:cNvPr id="30772" name="Line 52"/>
          <p:cNvSpPr>
            <a:spLocks noChangeShapeType="1"/>
          </p:cNvSpPr>
          <p:nvPr/>
        </p:nvSpPr>
        <p:spPr bwMode="auto">
          <a:xfrm flipV="1">
            <a:off x="4038600" y="1524000"/>
            <a:ext cx="3962400" cy="396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73" name="Line 53"/>
          <p:cNvSpPr>
            <a:spLocks noChangeShapeType="1"/>
          </p:cNvSpPr>
          <p:nvPr/>
        </p:nvSpPr>
        <p:spPr bwMode="auto">
          <a:xfrm flipH="1" flipV="1">
            <a:off x="4343400" y="1524000"/>
            <a:ext cx="4267200" cy="426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74" name="Oval 54"/>
          <p:cNvSpPr>
            <a:spLocks noChangeArrowheads="1"/>
          </p:cNvSpPr>
          <p:nvPr/>
        </p:nvSpPr>
        <p:spPr bwMode="auto">
          <a:xfrm flipV="1">
            <a:off x="60960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75" name="Line 55"/>
          <p:cNvSpPr>
            <a:spLocks noChangeShapeType="1"/>
          </p:cNvSpPr>
          <p:nvPr/>
        </p:nvSpPr>
        <p:spPr bwMode="auto">
          <a:xfrm>
            <a:off x="6172200" y="3429000"/>
            <a:ext cx="0" cy="1752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76" name="Line 56"/>
          <p:cNvSpPr>
            <a:spLocks noChangeShapeType="1"/>
          </p:cNvSpPr>
          <p:nvPr/>
        </p:nvSpPr>
        <p:spPr bwMode="auto">
          <a:xfrm flipH="1">
            <a:off x="4953000" y="33528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77" name="AutoShape 57"/>
          <p:cNvSpPr>
            <a:spLocks noChangeArrowheads="1"/>
          </p:cNvSpPr>
          <p:nvPr/>
        </p:nvSpPr>
        <p:spPr bwMode="auto">
          <a:xfrm>
            <a:off x="7239000" y="3733800"/>
            <a:ext cx="1219200" cy="685800"/>
          </a:xfrm>
          <a:prstGeom prst="cloudCallout">
            <a:avLst>
              <a:gd name="adj1" fmla="val -49218"/>
              <a:gd name="adj2" fmla="val 5439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y=10 - x</a:t>
            </a:r>
          </a:p>
        </p:txBody>
      </p:sp>
      <p:sp>
        <p:nvSpPr>
          <p:cNvPr id="30778" name="AutoShape 58"/>
          <p:cNvSpPr>
            <a:spLocks noChangeArrowheads="1"/>
          </p:cNvSpPr>
          <p:nvPr/>
        </p:nvSpPr>
        <p:spPr bwMode="auto">
          <a:xfrm flipH="1">
            <a:off x="6019800" y="1752600"/>
            <a:ext cx="1219200" cy="609600"/>
          </a:xfrm>
          <a:prstGeom prst="cloudCallout">
            <a:avLst>
              <a:gd name="adj1" fmla="val -44144"/>
              <a:gd name="adj2" fmla="val 6744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y=x+2</a:t>
            </a:r>
          </a:p>
        </p:txBody>
      </p:sp>
      <p:grpSp>
        <p:nvGrpSpPr>
          <p:cNvPr id="6" name="Group 59"/>
          <p:cNvGrpSpPr>
            <a:grpSpLocks/>
          </p:cNvGrpSpPr>
          <p:nvPr/>
        </p:nvGrpSpPr>
        <p:grpSpPr bwMode="auto">
          <a:xfrm>
            <a:off x="457200" y="1143000"/>
            <a:ext cx="1281113" cy="822325"/>
            <a:chOff x="288" y="938"/>
            <a:chExt cx="807" cy="518"/>
          </a:xfrm>
        </p:grpSpPr>
        <p:sp>
          <p:nvSpPr>
            <p:cNvPr id="15404" name="Text Box 60"/>
            <p:cNvSpPr txBox="1">
              <a:spLocks noChangeArrowheads="1"/>
            </p:cNvSpPr>
            <p:nvPr/>
          </p:nvSpPr>
          <p:spPr bwMode="auto">
            <a:xfrm>
              <a:off x="326" y="938"/>
              <a:ext cx="769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у - х=2,</a:t>
              </a:r>
            </a:p>
            <a:p>
              <a:r>
                <a:rPr lang="ru-RU"/>
                <a:t>у+х=10;</a:t>
              </a:r>
              <a:endParaRPr lang="ru-RU" b="1"/>
            </a:p>
          </p:txBody>
        </p:sp>
        <p:sp>
          <p:nvSpPr>
            <p:cNvPr id="15405" name="AutoShape 61"/>
            <p:cNvSpPr>
              <a:spLocks/>
            </p:cNvSpPr>
            <p:nvPr/>
          </p:nvSpPr>
          <p:spPr bwMode="auto">
            <a:xfrm>
              <a:off x="288" y="1008"/>
              <a:ext cx="96" cy="432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782" name="AutoShape 62"/>
          <p:cNvSpPr>
            <a:spLocks noChangeArrowheads="1"/>
          </p:cNvSpPr>
          <p:nvPr/>
        </p:nvSpPr>
        <p:spPr bwMode="auto">
          <a:xfrm>
            <a:off x="1600200" y="838200"/>
            <a:ext cx="1600200" cy="762000"/>
          </a:xfrm>
          <a:prstGeom prst="cloudCallout">
            <a:avLst>
              <a:gd name="adj1" fmla="val -49903"/>
              <a:gd name="adj2" fmla="val 4979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/>
              <a:t>Выразим у</a:t>
            </a:r>
          </a:p>
          <a:p>
            <a:pPr algn="ctr"/>
            <a:r>
              <a:rPr lang="ru-RU" sz="1800"/>
              <a:t>через х</a:t>
            </a:r>
          </a:p>
        </p:txBody>
      </p:sp>
      <p:sp>
        <p:nvSpPr>
          <p:cNvPr id="30786" name="Text Box 66"/>
          <p:cNvSpPr txBox="1">
            <a:spLocks noChangeArrowheads="1"/>
          </p:cNvSpPr>
          <p:nvPr/>
        </p:nvSpPr>
        <p:spPr bwMode="auto">
          <a:xfrm>
            <a:off x="428596" y="2214554"/>
            <a:ext cx="2374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dirty="0"/>
              <a:t>Построим график</a:t>
            </a:r>
          </a:p>
          <a:p>
            <a:r>
              <a:rPr lang="ru-RU" sz="2000" b="1" dirty="0"/>
              <a:t>первого уравнения</a:t>
            </a:r>
            <a:endParaRPr lang="ru-RU" dirty="0"/>
          </a:p>
        </p:txBody>
      </p:sp>
      <p:grpSp>
        <p:nvGrpSpPr>
          <p:cNvPr id="8" name="Group 67"/>
          <p:cNvGrpSpPr>
            <a:grpSpLocks/>
          </p:cNvGrpSpPr>
          <p:nvPr/>
        </p:nvGrpSpPr>
        <p:grpSpPr bwMode="auto">
          <a:xfrm>
            <a:off x="500034" y="3714753"/>
            <a:ext cx="1235075" cy="857256"/>
            <a:chOff x="422" y="2810"/>
            <a:chExt cx="778" cy="550"/>
          </a:xfrm>
        </p:grpSpPr>
        <p:sp>
          <p:nvSpPr>
            <p:cNvPr id="15392" name="Line 68"/>
            <p:cNvSpPr>
              <a:spLocks noChangeShapeType="1"/>
            </p:cNvSpPr>
            <p:nvPr/>
          </p:nvSpPr>
          <p:spPr bwMode="auto">
            <a:xfrm>
              <a:off x="624" y="292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3" name="Line 69"/>
            <p:cNvSpPr>
              <a:spLocks noChangeShapeType="1"/>
            </p:cNvSpPr>
            <p:nvPr/>
          </p:nvSpPr>
          <p:spPr bwMode="auto">
            <a:xfrm>
              <a:off x="432" y="307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4" name="Line 70"/>
            <p:cNvSpPr>
              <a:spLocks noChangeShapeType="1"/>
            </p:cNvSpPr>
            <p:nvPr/>
          </p:nvSpPr>
          <p:spPr bwMode="auto">
            <a:xfrm>
              <a:off x="912" y="292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5" name="Line 71"/>
            <p:cNvSpPr>
              <a:spLocks noChangeShapeType="1"/>
            </p:cNvSpPr>
            <p:nvPr/>
          </p:nvSpPr>
          <p:spPr bwMode="auto">
            <a:xfrm>
              <a:off x="1200" y="292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6" name="Text Box 72"/>
            <p:cNvSpPr txBox="1">
              <a:spLocks noChangeArrowheads="1"/>
            </p:cNvSpPr>
            <p:nvPr/>
          </p:nvSpPr>
          <p:spPr bwMode="auto">
            <a:xfrm>
              <a:off x="422" y="281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х</a:t>
              </a:r>
            </a:p>
          </p:txBody>
        </p:sp>
        <p:sp>
          <p:nvSpPr>
            <p:cNvPr id="15397" name="Text Box 73"/>
            <p:cNvSpPr txBox="1">
              <a:spLocks noChangeArrowheads="1"/>
            </p:cNvSpPr>
            <p:nvPr/>
          </p:nvSpPr>
          <p:spPr bwMode="auto">
            <a:xfrm>
              <a:off x="432" y="302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у</a:t>
              </a:r>
            </a:p>
          </p:txBody>
        </p:sp>
        <p:sp>
          <p:nvSpPr>
            <p:cNvPr id="15398" name="Text Box 74"/>
            <p:cNvSpPr txBox="1">
              <a:spLocks noChangeArrowheads="1"/>
            </p:cNvSpPr>
            <p:nvPr/>
          </p:nvSpPr>
          <p:spPr bwMode="auto">
            <a:xfrm>
              <a:off x="672" y="283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0</a:t>
              </a:r>
            </a:p>
          </p:txBody>
        </p:sp>
        <p:sp>
          <p:nvSpPr>
            <p:cNvPr id="15399" name="Text Box 75"/>
            <p:cNvSpPr txBox="1">
              <a:spLocks noChangeArrowheads="1"/>
            </p:cNvSpPr>
            <p:nvPr/>
          </p:nvSpPr>
          <p:spPr bwMode="auto">
            <a:xfrm>
              <a:off x="662" y="305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2</a:t>
              </a:r>
            </a:p>
          </p:txBody>
        </p:sp>
        <p:sp>
          <p:nvSpPr>
            <p:cNvPr id="15400" name="Text Box 76"/>
            <p:cNvSpPr txBox="1">
              <a:spLocks noChangeArrowheads="1"/>
            </p:cNvSpPr>
            <p:nvPr/>
          </p:nvSpPr>
          <p:spPr bwMode="auto">
            <a:xfrm>
              <a:off x="912" y="2832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-2</a:t>
              </a:r>
            </a:p>
          </p:txBody>
        </p:sp>
        <p:sp>
          <p:nvSpPr>
            <p:cNvPr id="15401" name="Text Box 77"/>
            <p:cNvSpPr txBox="1">
              <a:spLocks noChangeArrowheads="1"/>
            </p:cNvSpPr>
            <p:nvPr/>
          </p:nvSpPr>
          <p:spPr bwMode="auto">
            <a:xfrm>
              <a:off x="960" y="307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0</a:t>
              </a:r>
            </a:p>
          </p:txBody>
        </p:sp>
      </p:grpSp>
      <p:sp>
        <p:nvSpPr>
          <p:cNvPr id="30798" name="Text Box 78"/>
          <p:cNvSpPr txBox="1">
            <a:spLocks noChangeArrowheads="1"/>
          </p:cNvSpPr>
          <p:nvPr/>
        </p:nvSpPr>
        <p:spPr bwMode="auto">
          <a:xfrm>
            <a:off x="714348" y="3071810"/>
            <a:ext cx="984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у=х+2</a:t>
            </a:r>
          </a:p>
        </p:txBody>
      </p:sp>
      <p:sp>
        <p:nvSpPr>
          <p:cNvPr id="30799" name="Text Box 79"/>
          <p:cNvSpPr txBox="1">
            <a:spLocks noChangeArrowheads="1"/>
          </p:cNvSpPr>
          <p:nvPr/>
        </p:nvSpPr>
        <p:spPr bwMode="auto">
          <a:xfrm>
            <a:off x="500034" y="4572008"/>
            <a:ext cx="2368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dirty="0"/>
              <a:t>Построим график</a:t>
            </a:r>
          </a:p>
          <a:p>
            <a:r>
              <a:rPr lang="ru-RU" sz="2000" b="1" dirty="0"/>
              <a:t>второго уравнения</a:t>
            </a:r>
          </a:p>
        </p:txBody>
      </p:sp>
      <p:sp>
        <p:nvSpPr>
          <p:cNvPr id="30800" name="Text Box 80"/>
          <p:cNvSpPr txBox="1">
            <a:spLocks noChangeArrowheads="1"/>
          </p:cNvSpPr>
          <p:nvPr/>
        </p:nvSpPr>
        <p:spPr bwMode="auto">
          <a:xfrm>
            <a:off x="714348" y="5286388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у=10 - </a:t>
            </a:r>
            <a:r>
              <a:rPr lang="ru-RU" dirty="0" err="1"/>
              <a:t>х</a:t>
            </a:r>
            <a:endParaRPr lang="ru-RU" dirty="0"/>
          </a:p>
        </p:txBody>
      </p:sp>
      <p:grpSp>
        <p:nvGrpSpPr>
          <p:cNvPr id="9" name="Group 81"/>
          <p:cNvGrpSpPr>
            <a:grpSpLocks/>
          </p:cNvGrpSpPr>
          <p:nvPr/>
        </p:nvGrpSpPr>
        <p:grpSpPr bwMode="auto">
          <a:xfrm>
            <a:off x="714348" y="5643578"/>
            <a:ext cx="1266825" cy="873125"/>
            <a:chOff x="432" y="3648"/>
            <a:chExt cx="798" cy="550"/>
          </a:xfrm>
        </p:grpSpPr>
        <p:sp>
          <p:nvSpPr>
            <p:cNvPr id="15382" name="Line 82"/>
            <p:cNvSpPr>
              <a:spLocks noChangeShapeType="1"/>
            </p:cNvSpPr>
            <p:nvPr/>
          </p:nvSpPr>
          <p:spPr bwMode="auto">
            <a:xfrm>
              <a:off x="634" y="376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3" name="Line 83"/>
            <p:cNvSpPr>
              <a:spLocks noChangeShapeType="1"/>
            </p:cNvSpPr>
            <p:nvPr/>
          </p:nvSpPr>
          <p:spPr bwMode="auto">
            <a:xfrm>
              <a:off x="442" y="3910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4" name="Line 84"/>
            <p:cNvSpPr>
              <a:spLocks noChangeShapeType="1"/>
            </p:cNvSpPr>
            <p:nvPr/>
          </p:nvSpPr>
          <p:spPr bwMode="auto">
            <a:xfrm>
              <a:off x="922" y="376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5" name="Line 85"/>
            <p:cNvSpPr>
              <a:spLocks noChangeShapeType="1"/>
            </p:cNvSpPr>
            <p:nvPr/>
          </p:nvSpPr>
          <p:spPr bwMode="auto">
            <a:xfrm>
              <a:off x="1210" y="376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6" name="Text Box 86"/>
            <p:cNvSpPr txBox="1">
              <a:spLocks noChangeArrowheads="1"/>
            </p:cNvSpPr>
            <p:nvPr/>
          </p:nvSpPr>
          <p:spPr bwMode="auto">
            <a:xfrm>
              <a:off x="432" y="364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х</a:t>
              </a:r>
            </a:p>
          </p:txBody>
        </p:sp>
        <p:sp>
          <p:nvSpPr>
            <p:cNvPr id="15387" name="Text Box 87"/>
            <p:cNvSpPr txBox="1">
              <a:spLocks noChangeArrowheads="1"/>
            </p:cNvSpPr>
            <p:nvPr/>
          </p:nvSpPr>
          <p:spPr bwMode="auto">
            <a:xfrm>
              <a:off x="442" y="386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у</a:t>
              </a:r>
            </a:p>
          </p:txBody>
        </p:sp>
        <p:sp>
          <p:nvSpPr>
            <p:cNvPr id="15388" name="Text Box 88"/>
            <p:cNvSpPr txBox="1">
              <a:spLocks noChangeArrowheads="1"/>
            </p:cNvSpPr>
            <p:nvPr/>
          </p:nvSpPr>
          <p:spPr bwMode="auto">
            <a:xfrm>
              <a:off x="682" y="367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0</a:t>
              </a:r>
            </a:p>
          </p:txBody>
        </p:sp>
        <p:sp>
          <p:nvSpPr>
            <p:cNvPr id="15389" name="Text Box 89"/>
            <p:cNvSpPr txBox="1">
              <a:spLocks noChangeArrowheads="1"/>
            </p:cNvSpPr>
            <p:nvPr/>
          </p:nvSpPr>
          <p:spPr bwMode="auto">
            <a:xfrm>
              <a:off x="576" y="3888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10</a:t>
              </a:r>
            </a:p>
          </p:txBody>
        </p:sp>
        <p:sp>
          <p:nvSpPr>
            <p:cNvPr id="15390" name="Text Box 90"/>
            <p:cNvSpPr txBox="1">
              <a:spLocks noChangeArrowheads="1"/>
            </p:cNvSpPr>
            <p:nvPr/>
          </p:nvSpPr>
          <p:spPr bwMode="auto">
            <a:xfrm>
              <a:off x="922" y="3670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dirty="0" smtClean="0"/>
                <a:t>10</a:t>
              </a:r>
              <a:endParaRPr lang="ru-RU" dirty="0"/>
            </a:p>
          </p:txBody>
        </p:sp>
        <p:sp>
          <p:nvSpPr>
            <p:cNvPr id="15391" name="Text Box 91"/>
            <p:cNvSpPr txBox="1">
              <a:spLocks noChangeArrowheads="1"/>
            </p:cNvSpPr>
            <p:nvPr/>
          </p:nvSpPr>
          <p:spPr bwMode="auto">
            <a:xfrm>
              <a:off x="970" y="391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0</a:t>
              </a:r>
            </a:p>
          </p:txBody>
        </p:sp>
      </p:grpSp>
      <p:sp>
        <p:nvSpPr>
          <p:cNvPr id="30812" name="Text Box 92"/>
          <p:cNvSpPr txBox="1">
            <a:spLocks noChangeArrowheads="1"/>
          </p:cNvSpPr>
          <p:nvPr/>
        </p:nvSpPr>
        <p:spPr bwMode="auto">
          <a:xfrm>
            <a:off x="3962400" y="6172200"/>
            <a:ext cx="1779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Ответ: (4; 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30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3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30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3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2" dur="500"/>
                                        <p:tgtEl>
                                          <p:spTgt spid="30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0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0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5" dur="500"/>
                                        <p:tgtEl>
                                          <p:spTgt spid="30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90" dur="500"/>
                                        <p:tgtEl>
                                          <p:spTgt spid="3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0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2" grpId="0" animBg="1"/>
      <p:bldP spid="30773" grpId="0" animBg="1"/>
      <p:bldP spid="30774" grpId="0" animBg="1"/>
      <p:bldP spid="30775" grpId="0" animBg="1"/>
      <p:bldP spid="30776" grpId="0" animBg="1"/>
      <p:bldP spid="30777" grpId="0" animBg="1" autoUpdateAnimBg="0"/>
      <p:bldP spid="30778" grpId="0" animBg="1" autoUpdateAnimBg="0"/>
      <p:bldP spid="30782" grpId="0" animBg="1" autoUpdateAnimBg="0"/>
      <p:bldP spid="30786" grpId="0" autoUpdateAnimBg="0"/>
      <p:bldP spid="30798" grpId="0" autoUpdateAnimBg="0"/>
      <p:bldP spid="30799" grpId="0" autoUpdateAnimBg="0"/>
      <p:bldP spid="30800" grpId="0" autoUpdateAnimBg="0"/>
      <p:bldP spid="3081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928662" y="214290"/>
            <a:ext cx="7370479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АЛГОРИТМ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ГРАФИЧЕСКОГО РЕШЕНИЯ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системы  линейных уравнений с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двумя переменными.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Построить график первого уравнения.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В той же системе координат построить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график второго уравнения.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Найти координаты  точки пересечения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графиков (если они пересекаются).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Записать ответ.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652</Words>
  <Application>Microsoft Office PowerPoint</Application>
  <PresentationFormat>Экран (4:3)</PresentationFormat>
  <Paragraphs>202</Paragraphs>
  <Slides>15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Формула</vt:lpstr>
      <vt:lpstr>Слайд 1</vt:lpstr>
      <vt:lpstr>СИСТЕМЫ ЛИНЕЙНЫХ УРАВНЕНИЙ С ДВУМЯ НЕИЗВЕСТНЫМИ</vt:lpstr>
      <vt:lpstr>ЦЕЛИ УРОКА</vt:lpstr>
      <vt:lpstr>Слайд 4</vt:lpstr>
      <vt:lpstr>Вычислительная разминка</vt:lpstr>
      <vt:lpstr>ПОВТОРЕНИЕ   ТЕОРИИ</vt:lpstr>
      <vt:lpstr>РАБОТА С АЛГОРИТМОМ</vt:lpstr>
      <vt:lpstr>Решение системы графическим способом</vt:lpstr>
      <vt:lpstr>Слайд 9</vt:lpstr>
      <vt:lpstr>Работа в группах</vt:lpstr>
      <vt:lpstr>Система линейных уравнений с двумя переменными может иметь</vt:lpstr>
      <vt:lpstr>ДИКТАНТ</vt:lpstr>
      <vt:lpstr>Итог урока</vt:lpstr>
      <vt:lpstr>Домашнее задание</vt:lpstr>
      <vt:lpstr>БЛАГОДАРЮ ЗА ВНИМАНИЕ!     УСПЕХОВ В УЧЁБЕ, ДОРОГИЕ РЕБЯТА!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SamLab.ws</dc:creator>
  <cp:lastModifiedBy>ааа</cp:lastModifiedBy>
  <cp:revision>32</cp:revision>
  <dcterms:created xsi:type="dcterms:W3CDTF">2011-05-03T19:12:12Z</dcterms:created>
  <dcterms:modified xsi:type="dcterms:W3CDTF">2014-04-06T10:52:27Z</dcterms:modified>
</cp:coreProperties>
</file>