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7" r:id="rId2"/>
    <p:sldId id="263" r:id="rId3"/>
    <p:sldId id="300" r:id="rId4"/>
    <p:sldId id="301" r:id="rId5"/>
    <p:sldId id="290" r:id="rId6"/>
    <p:sldId id="277" r:id="rId7"/>
    <p:sldId id="302" r:id="rId8"/>
    <p:sldId id="303" r:id="rId9"/>
    <p:sldId id="305" r:id="rId10"/>
    <p:sldId id="306" r:id="rId11"/>
    <p:sldId id="307" r:id="rId12"/>
    <p:sldId id="315" r:id="rId13"/>
    <p:sldId id="309" r:id="rId14"/>
    <p:sldId id="310" r:id="rId15"/>
    <p:sldId id="311" r:id="rId16"/>
    <p:sldId id="313" r:id="rId17"/>
    <p:sldId id="31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FFFFFF"/>
    <a:srgbClr val="000000"/>
    <a:srgbClr val="C0B70C"/>
    <a:srgbClr val="FFFF00"/>
    <a:srgbClr val="FF99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0" autoAdjust="0"/>
    <p:restoredTop sz="94660"/>
  </p:normalViewPr>
  <p:slideViewPr>
    <p:cSldViewPr>
      <p:cViewPr varScale="1">
        <p:scale>
          <a:sx n="63" d="100"/>
          <a:sy n="63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740DD1-19FA-472F-9D81-CD7366A6FC70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679914-50E7-4B5C-A3B6-22357E51E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8334-E733-4DB4-B5FD-B70E1298B0AD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Ш.А. Алимов.   Алгебра 7 класс.   №102 (2)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A1E5-CD05-4CA2-BC2F-E9AA10AE42A0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58A1-6EAC-4763-83CA-765F66BD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CEBB-208F-4EE9-9D4F-2744969E6A82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A8BF-9E37-4D20-A0D5-8B7C30D26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70FF-F461-4157-96BE-005FE347F51F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81C4-AEAA-481E-A98D-215270E9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C62E-B741-45A8-AB41-0ED883FCA9BE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1DF0-1D53-428D-8E79-05E9A9466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56A1-74B5-41CB-B2DC-EB97ABE3CD9F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A6FD-D768-4B20-8D63-C10C99E7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2F79-52CD-4961-A197-849E74D7943F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CC97-3FC0-4C38-80D8-5433C024A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610F-E36C-457E-A3FC-5156D503F6C5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1BB0-5019-490A-B2DC-AF9C75F35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3537-1E7B-4CA0-9B30-B86210D8DB4A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682B-E58A-43FC-9723-53A454782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E979-C482-48FB-B43B-4368614805DE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F08E-FF70-4F42-8179-1634D39A8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DB3C-7B6F-43E4-8641-73C08DC68FB9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11F4-4FD4-4D00-A801-B701B4394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7464-B182-405F-AD5C-49E4D2096E40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381A-ADAA-4292-B43E-1AA3F7DE7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3F06-AEDC-4428-905B-6EFA1FE4DEFD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6984-7E2D-43FA-A5E0-F518025A9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5BB6-ED7E-4A67-8B97-D1DBE7281488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A594-DCB9-497A-837A-0B986DAAB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3EEDD-DE22-4A88-8B66-993BD864A4AF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82EBA1-72E2-4ACF-A925-6DF80CD35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0" r:id="rId2"/>
    <p:sldLayoutId id="2147483842" r:id="rId3"/>
    <p:sldLayoutId id="2147483839" r:id="rId4"/>
    <p:sldLayoutId id="2147483838" r:id="rId5"/>
    <p:sldLayoutId id="2147483837" r:id="rId6"/>
    <p:sldLayoutId id="2147483836" r:id="rId7"/>
    <p:sldLayoutId id="2147483835" r:id="rId8"/>
    <p:sldLayoutId id="2147483834" r:id="rId9"/>
    <p:sldLayoutId id="2147483833" r:id="rId10"/>
    <p:sldLayoutId id="2147483832" r:id="rId11"/>
    <p:sldLayoutId id="2147483831" r:id="rId12"/>
    <p:sldLayoutId id="21474838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____________Microsoft_Office_PowerPoint_97-200310.pp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2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3.ppt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4.ppt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5.ppt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6.ppt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____________Microsoft_Office_PowerPoint_97-20032.ppt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___Microsoft_Office_PowerPoint_97-20035.pp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16394" name="Презентация" r:id="rId3" imgW="4572049" imgH="3429015" progId="PowerPoint.Show.8">
              <p:embed/>
            </p:oleObj>
          </a:graphicData>
        </a:graphic>
      </p:graphicFrame>
      <p:sp>
        <p:nvSpPr>
          <p:cNvPr id="16395" name="Подзаголовок 2"/>
          <p:cNvSpPr txBox="1">
            <a:spLocks/>
          </p:cNvSpPr>
          <p:nvPr/>
        </p:nvSpPr>
        <p:spPr bwMode="auto">
          <a:xfrm>
            <a:off x="395288" y="2133600"/>
            <a:ext cx="8501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ru-RU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производной.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ru-RU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Уравнение касательной.</a:t>
            </a:r>
            <a:endParaRPr lang="ru-RU" sz="5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643438" y="3933825"/>
            <a:ext cx="3413125" cy="2736850"/>
            <a:chOff x="3360" y="9030"/>
            <a:chExt cx="7050" cy="3660"/>
          </a:xfrm>
        </p:grpSpPr>
        <p:cxnSp>
          <p:nvCxnSpPr>
            <p:cNvPr id="5" name="AutoShape 44"/>
            <p:cNvCxnSpPr>
              <a:cxnSpLocks noChangeShapeType="1"/>
            </p:cNvCxnSpPr>
            <p:nvPr/>
          </p:nvCxnSpPr>
          <p:spPr bwMode="auto">
            <a:xfrm flipV="1">
              <a:off x="6675" y="9030"/>
              <a:ext cx="0" cy="3660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45"/>
            <p:cNvCxnSpPr>
              <a:cxnSpLocks noChangeShapeType="1"/>
            </p:cNvCxnSpPr>
            <p:nvPr/>
          </p:nvCxnSpPr>
          <p:spPr bwMode="auto">
            <a:xfrm>
              <a:off x="3360" y="10860"/>
              <a:ext cx="7050" cy="0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11" name="Полилиния 10"/>
          <p:cNvSpPr/>
          <p:nvPr/>
        </p:nvSpPr>
        <p:spPr>
          <a:xfrm>
            <a:off x="6156325" y="4797425"/>
            <a:ext cx="2084388" cy="1395413"/>
          </a:xfrm>
          <a:custGeom>
            <a:avLst/>
            <a:gdLst>
              <a:gd name="connsiteX0" fmla="*/ 0 w 3357154"/>
              <a:gd name="connsiteY0" fmla="*/ 1676399 h 1676399"/>
              <a:gd name="connsiteX1" fmla="*/ 809897 w 3357154"/>
              <a:gd name="connsiteY1" fmla="*/ 82731 h 1676399"/>
              <a:gd name="connsiteX2" fmla="*/ 3357154 w 3357154"/>
              <a:gd name="connsiteY2" fmla="*/ 1180011 h 1676399"/>
              <a:gd name="connsiteX3" fmla="*/ 3357154 w 3357154"/>
              <a:gd name="connsiteY3" fmla="*/ 1180011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154" h="1676399">
                <a:moveTo>
                  <a:pt x="0" y="1676399"/>
                </a:moveTo>
                <a:cubicBezTo>
                  <a:pt x="125185" y="920930"/>
                  <a:pt x="250371" y="165462"/>
                  <a:pt x="809897" y="82731"/>
                </a:cubicBezTo>
                <a:cubicBezTo>
                  <a:pt x="1369423" y="0"/>
                  <a:pt x="3357154" y="1180011"/>
                  <a:pt x="3357154" y="1180011"/>
                </a:cubicBezTo>
                <a:lnTo>
                  <a:pt x="3357154" y="1180011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724525" y="4508500"/>
            <a:ext cx="2100263" cy="6000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24750" y="580548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Book Antiqua" pitchFamily="18" charset="0"/>
              </a:rPr>
              <a:t>f (x)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6588125" y="4797425"/>
            <a:ext cx="74613" cy="920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54281" name="Презентация" r:id="rId3" imgW="4572049" imgH="3429015" progId="PowerPoint.Show.8">
              <p:embed/>
            </p:oleObj>
          </a:graphicData>
        </a:graphic>
      </p:graphicFrame>
      <p:sp>
        <p:nvSpPr>
          <p:cNvPr id="54282" name="Rectangle 2"/>
          <p:cNvSpPr>
            <a:spLocks noChangeArrowheads="1"/>
          </p:cNvSpPr>
          <p:nvPr/>
        </p:nvSpPr>
        <p:spPr bwMode="auto">
          <a:xfrm>
            <a:off x="3690938" y="2728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11188" y="1484313"/>
          <a:ext cx="5761037" cy="4806950"/>
        </p:xfrm>
        <a:graphic>
          <a:graphicData uri="http://schemas.openxmlformats.org/presentationml/2006/ole">
            <p:oleObj spid="_x0000_s54275" name="Рисунок" r:id="rId4" imgW="1819800" imgH="1432440" progId="Word.Picture.8">
              <p:embed/>
            </p:oleObj>
          </a:graphicData>
        </a:graphic>
      </p:graphicFrame>
      <p:sp>
        <p:nvSpPr>
          <p:cNvPr id="54283" name="Oval 9"/>
          <p:cNvSpPr>
            <a:spLocks noChangeArrowheads="1"/>
          </p:cNvSpPr>
          <p:nvPr/>
        </p:nvSpPr>
        <p:spPr bwMode="auto">
          <a:xfrm>
            <a:off x="3508375" y="3605213"/>
            <a:ext cx="146050" cy="14605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36"/>
          <p:cNvSpPr txBox="1">
            <a:spLocks noChangeArrowheads="1"/>
          </p:cNvSpPr>
          <p:nvPr/>
        </p:nvSpPr>
        <p:spPr bwMode="auto">
          <a:xfrm>
            <a:off x="395288" y="188913"/>
            <a:ext cx="83534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№4. На рисунке изображена прямая, которая является касательной к графику функции у = </a:t>
            </a:r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(х) в точке (х</a:t>
            </a:r>
            <a:r>
              <a:rPr lang="ru-RU" sz="1400" b="1" i="1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; </a:t>
            </a:r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(х</a:t>
            </a:r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)). Найдите значение производной 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в точке х</a:t>
            </a:r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6156325" y="57340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Ответ: -0,5.</a:t>
            </a:r>
          </a:p>
        </p:txBody>
      </p:sp>
      <p:sp>
        <p:nvSpPr>
          <p:cNvPr id="54287" name="WordArt 21"/>
          <p:cNvSpPr>
            <a:spLocks noChangeArrowheads="1" noChangeShapeType="1" noTextEdit="1"/>
          </p:cNvSpPr>
          <p:nvPr/>
        </p:nvSpPr>
        <p:spPr bwMode="auto">
          <a:xfrm>
            <a:off x="4787900" y="1700213"/>
            <a:ext cx="39338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Monotype Corsiva"/>
              </a:rPr>
              <a:t>Задание В8 ФБТЗ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02" name="Object 106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55402" name="Презентация" r:id="rId4" imgW="4572049" imgH="3429015" progId="PowerPoint.Show.8">
              <p:embed/>
            </p:oleObj>
          </a:graphicData>
        </a:graphic>
      </p:graphicFrame>
      <p:sp>
        <p:nvSpPr>
          <p:cNvPr id="55403" name="AutoShape 105"/>
          <p:cNvSpPr>
            <a:spLocks noChangeArrowheads="1"/>
          </p:cNvSpPr>
          <p:nvPr/>
        </p:nvSpPr>
        <p:spPr bwMode="auto">
          <a:xfrm>
            <a:off x="179388" y="1844675"/>
            <a:ext cx="8748712" cy="48244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404" name="Group 2"/>
          <p:cNvGrpSpPr>
            <a:grpSpLocks/>
          </p:cNvGrpSpPr>
          <p:nvPr/>
        </p:nvGrpSpPr>
        <p:grpSpPr bwMode="auto">
          <a:xfrm>
            <a:off x="395288" y="1916113"/>
            <a:ext cx="8424862" cy="4752975"/>
            <a:chOff x="158" y="1480"/>
            <a:chExt cx="5081" cy="2925"/>
          </a:xfrm>
        </p:grpSpPr>
        <p:sp>
          <p:nvSpPr>
            <p:cNvPr id="55412" name="Line 3"/>
            <p:cNvSpPr>
              <a:spLocks noChangeShapeType="1"/>
            </p:cNvSpPr>
            <p:nvPr/>
          </p:nvSpPr>
          <p:spPr bwMode="auto">
            <a:xfrm>
              <a:off x="2896" y="1628"/>
              <a:ext cx="0" cy="27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13" name="Line 4"/>
            <p:cNvSpPr>
              <a:spLocks noChangeShapeType="1"/>
            </p:cNvSpPr>
            <p:nvPr/>
          </p:nvSpPr>
          <p:spPr bwMode="auto">
            <a:xfrm>
              <a:off x="3131" y="1628"/>
              <a:ext cx="0" cy="27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14" name="Line 5"/>
            <p:cNvSpPr>
              <a:spLocks noChangeShapeType="1"/>
            </p:cNvSpPr>
            <p:nvPr/>
          </p:nvSpPr>
          <p:spPr bwMode="auto">
            <a:xfrm>
              <a:off x="3371" y="1628"/>
              <a:ext cx="0" cy="27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15" name="Line 6"/>
            <p:cNvSpPr>
              <a:spLocks noChangeShapeType="1"/>
            </p:cNvSpPr>
            <p:nvPr/>
          </p:nvSpPr>
          <p:spPr bwMode="auto">
            <a:xfrm>
              <a:off x="3606" y="1628"/>
              <a:ext cx="0" cy="27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16" name="Line 7"/>
            <p:cNvSpPr>
              <a:spLocks noChangeShapeType="1"/>
            </p:cNvSpPr>
            <p:nvPr/>
          </p:nvSpPr>
          <p:spPr bwMode="auto">
            <a:xfrm>
              <a:off x="3833" y="1616"/>
              <a:ext cx="7" cy="26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17" name="Line 8"/>
            <p:cNvSpPr>
              <a:spLocks noChangeShapeType="1"/>
            </p:cNvSpPr>
            <p:nvPr/>
          </p:nvSpPr>
          <p:spPr bwMode="auto">
            <a:xfrm flipH="1">
              <a:off x="4083" y="1616"/>
              <a:ext cx="22" cy="26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18" name="Line 9"/>
            <p:cNvSpPr>
              <a:spLocks noChangeShapeType="1"/>
            </p:cNvSpPr>
            <p:nvPr/>
          </p:nvSpPr>
          <p:spPr bwMode="auto">
            <a:xfrm flipH="1">
              <a:off x="4315" y="1616"/>
              <a:ext cx="17" cy="26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19" name="Line 10"/>
            <p:cNvSpPr>
              <a:spLocks noChangeShapeType="1"/>
            </p:cNvSpPr>
            <p:nvPr/>
          </p:nvSpPr>
          <p:spPr bwMode="auto">
            <a:xfrm>
              <a:off x="4558" y="1607"/>
              <a:ext cx="0" cy="262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0" name="Line 11"/>
            <p:cNvSpPr>
              <a:spLocks noChangeShapeType="1"/>
            </p:cNvSpPr>
            <p:nvPr/>
          </p:nvSpPr>
          <p:spPr bwMode="auto">
            <a:xfrm>
              <a:off x="4785" y="1616"/>
              <a:ext cx="0" cy="26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1" name="Line 12"/>
            <p:cNvSpPr>
              <a:spLocks noChangeShapeType="1"/>
            </p:cNvSpPr>
            <p:nvPr/>
          </p:nvSpPr>
          <p:spPr bwMode="auto">
            <a:xfrm>
              <a:off x="2418" y="1619"/>
              <a:ext cx="0" cy="27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2" name="Line 13"/>
            <p:cNvSpPr>
              <a:spLocks noChangeShapeType="1"/>
            </p:cNvSpPr>
            <p:nvPr/>
          </p:nvSpPr>
          <p:spPr bwMode="auto">
            <a:xfrm>
              <a:off x="2183" y="1619"/>
              <a:ext cx="0" cy="27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3" name="Line 14"/>
            <p:cNvSpPr>
              <a:spLocks noChangeShapeType="1"/>
            </p:cNvSpPr>
            <p:nvPr/>
          </p:nvSpPr>
          <p:spPr bwMode="auto">
            <a:xfrm>
              <a:off x="1927" y="1616"/>
              <a:ext cx="16" cy="26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4" name="Line 15"/>
            <p:cNvSpPr>
              <a:spLocks noChangeShapeType="1"/>
            </p:cNvSpPr>
            <p:nvPr/>
          </p:nvSpPr>
          <p:spPr bwMode="auto">
            <a:xfrm>
              <a:off x="1701" y="1616"/>
              <a:ext cx="7" cy="26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5" name="Line 16"/>
            <p:cNvSpPr>
              <a:spLocks noChangeShapeType="1"/>
            </p:cNvSpPr>
            <p:nvPr/>
          </p:nvSpPr>
          <p:spPr bwMode="auto">
            <a:xfrm>
              <a:off x="1231" y="1598"/>
              <a:ext cx="0" cy="27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6" name="Line 17"/>
            <p:cNvSpPr>
              <a:spLocks noChangeShapeType="1"/>
            </p:cNvSpPr>
            <p:nvPr/>
          </p:nvSpPr>
          <p:spPr bwMode="auto">
            <a:xfrm>
              <a:off x="1474" y="1616"/>
              <a:ext cx="0" cy="26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7" name="Line 18"/>
            <p:cNvSpPr>
              <a:spLocks noChangeShapeType="1"/>
            </p:cNvSpPr>
            <p:nvPr/>
          </p:nvSpPr>
          <p:spPr bwMode="auto">
            <a:xfrm flipH="1">
              <a:off x="974" y="1606"/>
              <a:ext cx="1" cy="26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8" name="Line 19"/>
            <p:cNvSpPr>
              <a:spLocks noChangeShapeType="1"/>
            </p:cNvSpPr>
            <p:nvPr/>
          </p:nvSpPr>
          <p:spPr bwMode="auto">
            <a:xfrm flipH="1">
              <a:off x="747" y="1606"/>
              <a:ext cx="1" cy="26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29" name="Line 20"/>
            <p:cNvSpPr>
              <a:spLocks noChangeShapeType="1"/>
            </p:cNvSpPr>
            <p:nvPr/>
          </p:nvSpPr>
          <p:spPr bwMode="auto">
            <a:xfrm flipH="1">
              <a:off x="520" y="1616"/>
              <a:ext cx="1" cy="2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0" name="Line 21"/>
            <p:cNvSpPr>
              <a:spLocks noChangeShapeType="1"/>
            </p:cNvSpPr>
            <p:nvPr/>
          </p:nvSpPr>
          <p:spPr bwMode="auto">
            <a:xfrm>
              <a:off x="2653" y="1525"/>
              <a:ext cx="0" cy="27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1" name="Line 22"/>
            <p:cNvSpPr>
              <a:spLocks noChangeShapeType="1"/>
            </p:cNvSpPr>
            <p:nvPr/>
          </p:nvSpPr>
          <p:spPr bwMode="auto">
            <a:xfrm>
              <a:off x="158" y="2823"/>
              <a:ext cx="49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2" name="Line 23"/>
            <p:cNvSpPr>
              <a:spLocks noChangeShapeType="1"/>
            </p:cNvSpPr>
            <p:nvPr/>
          </p:nvSpPr>
          <p:spPr bwMode="auto">
            <a:xfrm>
              <a:off x="294" y="2634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3" name="Line 24"/>
            <p:cNvSpPr>
              <a:spLocks noChangeShapeType="1"/>
            </p:cNvSpPr>
            <p:nvPr/>
          </p:nvSpPr>
          <p:spPr bwMode="auto">
            <a:xfrm>
              <a:off x="286" y="2428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4" name="Line 25"/>
            <p:cNvSpPr>
              <a:spLocks noChangeShapeType="1"/>
            </p:cNvSpPr>
            <p:nvPr/>
          </p:nvSpPr>
          <p:spPr bwMode="auto">
            <a:xfrm>
              <a:off x="286" y="2225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5" name="Line 26"/>
            <p:cNvSpPr>
              <a:spLocks noChangeShapeType="1"/>
            </p:cNvSpPr>
            <p:nvPr/>
          </p:nvSpPr>
          <p:spPr bwMode="auto">
            <a:xfrm>
              <a:off x="278" y="2023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6" name="Line 27"/>
            <p:cNvSpPr>
              <a:spLocks noChangeShapeType="1"/>
            </p:cNvSpPr>
            <p:nvPr/>
          </p:nvSpPr>
          <p:spPr bwMode="auto">
            <a:xfrm>
              <a:off x="294" y="1825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7" name="Line 28"/>
            <p:cNvSpPr>
              <a:spLocks noChangeShapeType="1"/>
            </p:cNvSpPr>
            <p:nvPr/>
          </p:nvSpPr>
          <p:spPr bwMode="auto">
            <a:xfrm>
              <a:off x="278" y="1622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8" name="Line 29"/>
            <p:cNvSpPr>
              <a:spLocks noChangeShapeType="1"/>
            </p:cNvSpPr>
            <p:nvPr/>
          </p:nvSpPr>
          <p:spPr bwMode="auto">
            <a:xfrm>
              <a:off x="278" y="3028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39" name="Line 30"/>
            <p:cNvSpPr>
              <a:spLocks noChangeShapeType="1"/>
            </p:cNvSpPr>
            <p:nvPr/>
          </p:nvSpPr>
          <p:spPr bwMode="auto">
            <a:xfrm>
              <a:off x="278" y="3231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40" name="Line 31"/>
            <p:cNvSpPr>
              <a:spLocks noChangeShapeType="1"/>
            </p:cNvSpPr>
            <p:nvPr/>
          </p:nvSpPr>
          <p:spPr bwMode="auto">
            <a:xfrm>
              <a:off x="278" y="3437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41" name="Line 32"/>
            <p:cNvSpPr>
              <a:spLocks noChangeShapeType="1"/>
            </p:cNvSpPr>
            <p:nvPr/>
          </p:nvSpPr>
          <p:spPr bwMode="auto">
            <a:xfrm>
              <a:off x="278" y="3639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42" name="Line 33"/>
            <p:cNvSpPr>
              <a:spLocks noChangeShapeType="1"/>
            </p:cNvSpPr>
            <p:nvPr/>
          </p:nvSpPr>
          <p:spPr bwMode="auto">
            <a:xfrm>
              <a:off x="281" y="3837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43" name="Line 34"/>
            <p:cNvSpPr>
              <a:spLocks noChangeShapeType="1"/>
            </p:cNvSpPr>
            <p:nvPr/>
          </p:nvSpPr>
          <p:spPr bwMode="auto">
            <a:xfrm>
              <a:off x="278" y="4040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44" name="Line 35"/>
            <p:cNvSpPr>
              <a:spLocks noChangeShapeType="1"/>
            </p:cNvSpPr>
            <p:nvPr/>
          </p:nvSpPr>
          <p:spPr bwMode="auto">
            <a:xfrm>
              <a:off x="286" y="4245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45" name="Text Box 36"/>
            <p:cNvSpPr txBox="1">
              <a:spLocks noChangeArrowheads="1"/>
            </p:cNvSpPr>
            <p:nvPr/>
          </p:nvSpPr>
          <p:spPr bwMode="auto">
            <a:xfrm>
              <a:off x="2452" y="2788"/>
              <a:ext cx="22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55446" name="Text Box 37"/>
            <p:cNvSpPr txBox="1">
              <a:spLocks noChangeArrowheads="1"/>
            </p:cNvSpPr>
            <p:nvPr/>
          </p:nvSpPr>
          <p:spPr bwMode="auto">
            <a:xfrm>
              <a:off x="2699" y="1480"/>
              <a:ext cx="22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/>
                <a:t>У</a:t>
              </a:r>
            </a:p>
          </p:txBody>
        </p:sp>
        <p:sp>
          <p:nvSpPr>
            <p:cNvPr id="55447" name="Text Box 38"/>
            <p:cNvSpPr txBox="1">
              <a:spLocks noChangeArrowheads="1"/>
            </p:cNvSpPr>
            <p:nvPr/>
          </p:nvSpPr>
          <p:spPr bwMode="auto">
            <a:xfrm>
              <a:off x="5013" y="2532"/>
              <a:ext cx="22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>
                  <a:latin typeface="Monotype Corsiva" pitchFamily="66" charset="0"/>
                </a:rPr>
                <a:t>Х</a:t>
              </a:r>
            </a:p>
          </p:txBody>
        </p:sp>
        <p:sp>
          <p:nvSpPr>
            <p:cNvPr id="55448" name="Line 39"/>
            <p:cNvSpPr>
              <a:spLocks noChangeShapeType="1"/>
            </p:cNvSpPr>
            <p:nvPr/>
          </p:nvSpPr>
          <p:spPr bwMode="auto">
            <a:xfrm>
              <a:off x="2889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49" name="Text Box 40"/>
            <p:cNvSpPr txBox="1">
              <a:spLocks noChangeArrowheads="1"/>
            </p:cNvSpPr>
            <p:nvPr/>
          </p:nvSpPr>
          <p:spPr bwMode="auto">
            <a:xfrm>
              <a:off x="2779" y="2832"/>
              <a:ext cx="22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55450" name="Text Box 41"/>
            <p:cNvSpPr txBox="1">
              <a:spLocks noChangeArrowheads="1"/>
            </p:cNvSpPr>
            <p:nvPr/>
          </p:nvSpPr>
          <p:spPr bwMode="auto">
            <a:xfrm>
              <a:off x="2262" y="2850"/>
              <a:ext cx="36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55451" name="Line 42"/>
            <p:cNvSpPr>
              <a:spLocks noChangeShapeType="1"/>
            </p:cNvSpPr>
            <p:nvPr/>
          </p:nvSpPr>
          <p:spPr bwMode="auto">
            <a:xfrm>
              <a:off x="2417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52" name="Line 43"/>
            <p:cNvSpPr>
              <a:spLocks noChangeShapeType="1"/>
            </p:cNvSpPr>
            <p:nvPr/>
          </p:nvSpPr>
          <p:spPr bwMode="auto">
            <a:xfrm>
              <a:off x="2580" y="2614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53" name="Line 44"/>
            <p:cNvSpPr>
              <a:spLocks noChangeShapeType="1"/>
            </p:cNvSpPr>
            <p:nvPr/>
          </p:nvSpPr>
          <p:spPr bwMode="auto">
            <a:xfrm>
              <a:off x="2590" y="302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454" name="Text Box 45"/>
            <p:cNvSpPr txBox="1">
              <a:spLocks noChangeArrowheads="1"/>
            </p:cNvSpPr>
            <p:nvPr/>
          </p:nvSpPr>
          <p:spPr bwMode="auto">
            <a:xfrm>
              <a:off x="2426" y="2432"/>
              <a:ext cx="22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55455" name="Text Box 46"/>
            <p:cNvSpPr txBox="1">
              <a:spLocks noChangeArrowheads="1"/>
            </p:cNvSpPr>
            <p:nvPr/>
          </p:nvSpPr>
          <p:spPr bwMode="auto">
            <a:xfrm>
              <a:off x="2426" y="2977"/>
              <a:ext cx="36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55456" name="Freeform 47"/>
            <p:cNvSpPr>
              <a:spLocks/>
            </p:cNvSpPr>
            <p:nvPr/>
          </p:nvSpPr>
          <p:spPr bwMode="auto">
            <a:xfrm>
              <a:off x="521" y="2223"/>
              <a:ext cx="4037" cy="1160"/>
            </a:xfrm>
            <a:custGeom>
              <a:avLst/>
              <a:gdLst>
                <a:gd name="T0" fmla="*/ 16840747 w 472"/>
                <a:gd name="T1" fmla="*/ 148669217 h 154"/>
                <a:gd name="T2" fmla="*/ 36801710 w 472"/>
                <a:gd name="T3" fmla="*/ 134797792 h 154"/>
                <a:gd name="T4" fmla="*/ 53642462 w 472"/>
                <a:gd name="T5" fmla="*/ 122381247 h 154"/>
                <a:gd name="T6" fmla="*/ 73597741 w 472"/>
                <a:gd name="T7" fmla="*/ 107396102 h 154"/>
                <a:gd name="T8" fmla="*/ 93553106 w 472"/>
                <a:gd name="T9" fmla="*/ 90788162 h 154"/>
                <a:gd name="T10" fmla="*/ 110399503 w 472"/>
                <a:gd name="T11" fmla="*/ 75606510 h 154"/>
                <a:gd name="T12" fmla="*/ 127240152 w 472"/>
                <a:gd name="T13" fmla="*/ 56451860 h 154"/>
                <a:gd name="T14" fmla="*/ 147195482 w 472"/>
                <a:gd name="T15" fmla="*/ 38530650 h 154"/>
                <a:gd name="T16" fmla="*/ 167562621 w 472"/>
                <a:gd name="T17" fmla="*/ 20635059 h 154"/>
                <a:gd name="T18" fmla="*/ 183997175 w 472"/>
                <a:gd name="T19" fmla="*/ 8221915 h 154"/>
                <a:gd name="T20" fmla="*/ 204364177 w 472"/>
                <a:gd name="T21" fmla="*/ 1455220 h 154"/>
                <a:gd name="T22" fmla="*/ 220798184 w 472"/>
                <a:gd name="T23" fmla="*/ 1455220 h 154"/>
                <a:gd name="T24" fmla="*/ 241166007 w 472"/>
                <a:gd name="T25" fmla="*/ 8221915 h 154"/>
                <a:gd name="T26" fmla="*/ 257964165 w 472"/>
                <a:gd name="T27" fmla="*/ 22090286 h 154"/>
                <a:gd name="T28" fmla="*/ 277961952 w 472"/>
                <a:gd name="T29" fmla="*/ 38530650 h 154"/>
                <a:gd name="T30" fmla="*/ 297917249 w 472"/>
                <a:gd name="T31" fmla="*/ 59191327 h 154"/>
                <a:gd name="T32" fmla="*/ 314763714 w 472"/>
                <a:gd name="T33" fmla="*/ 79826860 h 154"/>
                <a:gd name="T34" fmla="*/ 351559796 w 472"/>
                <a:gd name="T35" fmla="*/ 115617998 h 154"/>
                <a:gd name="T36" fmla="*/ 388361352 w 472"/>
                <a:gd name="T37" fmla="*/ 151409106 h 154"/>
                <a:gd name="T38" fmla="*/ 425162908 w 472"/>
                <a:gd name="T39" fmla="*/ 178807391 h 154"/>
                <a:gd name="T40" fmla="*/ 465437379 w 472"/>
                <a:gd name="T41" fmla="*/ 193963553 h 154"/>
                <a:gd name="T42" fmla="*/ 502238935 w 472"/>
                <a:gd name="T43" fmla="*/ 195444376 h 154"/>
                <a:gd name="T44" fmla="*/ 532399833 w 472"/>
                <a:gd name="T45" fmla="*/ 183027740 h 154"/>
                <a:gd name="T46" fmla="*/ 549245477 w 472"/>
                <a:gd name="T47" fmla="*/ 169133778 h 154"/>
                <a:gd name="T48" fmla="*/ 569200842 w 472"/>
                <a:gd name="T49" fmla="*/ 151409106 h 154"/>
                <a:gd name="T50" fmla="*/ 589155796 w 472"/>
                <a:gd name="T51" fmla="*/ 132058385 h 154"/>
                <a:gd name="T52" fmla="*/ 605996787 w 472"/>
                <a:gd name="T53" fmla="*/ 110135569 h 154"/>
                <a:gd name="T54" fmla="*/ 625952426 w 472"/>
                <a:gd name="T55" fmla="*/ 86761006 h 154"/>
                <a:gd name="T56" fmla="*/ 642798343 w 472"/>
                <a:gd name="T57" fmla="*/ 67387627 h 154"/>
                <a:gd name="T58" fmla="*/ 662753982 w 472"/>
                <a:gd name="T59" fmla="*/ 46752546 h 154"/>
                <a:gd name="T60" fmla="*/ 679594426 w 472"/>
                <a:gd name="T61" fmla="*/ 28856970 h 154"/>
                <a:gd name="T62" fmla="*/ 699967722 w 472"/>
                <a:gd name="T63" fmla="*/ 13700879 h 154"/>
                <a:gd name="T64" fmla="*/ 719923361 w 472"/>
                <a:gd name="T65" fmla="*/ 4194703 h 154"/>
                <a:gd name="T66" fmla="*/ 736764352 w 472"/>
                <a:gd name="T67" fmla="*/ 1455220 h 154"/>
                <a:gd name="T68" fmla="*/ 756718896 w 472"/>
                <a:gd name="T69" fmla="*/ 2739483 h 154"/>
                <a:gd name="T70" fmla="*/ 773565361 w 472"/>
                <a:gd name="T71" fmla="*/ 9673669 h 154"/>
                <a:gd name="T72" fmla="*/ 793520999 w 472"/>
                <a:gd name="T73" fmla="*/ 20635059 h 154"/>
                <a:gd name="T74" fmla="*/ 813476090 w 472"/>
                <a:gd name="T75" fmla="*/ 33051686 h 154"/>
                <a:gd name="T76" fmla="*/ 830317082 w 472"/>
                <a:gd name="T77" fmla="*/ 46752546 h 154"/>
                <a:gd name="T78" fmla="*/ 847163547 w 472"/>
                <a:gd name="T79" fmla="*/ 54970977 h 154"/>
                <a:gd name="T80" fmla="*/ 867118638 w 472"/>
                <a:gd name="T81" fmla="*/ 63192888 h 154"/>
                <a:gd name="T82" fmla="*/ 887485366 w 472"/>
                <a:gd name="T83" fmla="*/ 68865437 h 154"/>
                <a:gd name="T84" fmla="*/ 903919647 w 472"/>
                <a:gd name="T85" fmla="*/ 72866561 h 154"/>
                <a:gd name="T86" fmla="*/ 924287469 w 472"/>
                <a:gd name="T87" fmla="*/ 75606510 h 154"/>
                <a:gd name="T88" fmla="*/ 944243108 w 472"/>
                <a:gd name="T89" fmla="*/ 78345977 h 154"/>
                <a:gd name="T90" fmla="*/ 981039190 w 472"/>
                <a:gd name="T91" fmla="*/ 85305794 h 154"/>
                <a:gd name="T92" fmla="*/ 1037795838 w 472"/>
                <a:gd name="T93" fmla="*/ 100461896 h 154"/>
                <a:gd name="T94" fmla="*/ 1094964122 w 472"/>
                <a:gd name="T95" fmla="*/ 118357465 h 154"/>
                <a:gd name="T96" fmla="*/ 1151716116 w 472"/>
                <a:gd name="T97" fmla="*/ 140276726 h 154"/>
                <a:gd name="T98" fmla="*/ 1208884401 w 472"/>
                <a:gd name="T99" fmla="*/ 162366974 h 154"/>
                <a:gd name="T100" fmla="*/ 1265642143 w 472"/>
                <a:gd name="T101" fmla="*/ 185767750 h 154"/>
                <a:gd name="T102" fmla="*/ 1282482039 w 472"/>
                <a:gd name="T103" fmla="*/ 191224026 h 154"/>
                <a:gd name="T104" fmla="*/ 1302438772 w 472"/>
                <a:gd name="T105" fmla="*/ 198183782 h 154"/>
                <a:gd name="T106" fmla="*/ 1319235972 w 472"/>
                <a:gd name="T107" fmla="*/ 203662837 h 154"/>
                <a:gd name="T108" fmla="*/ 1339238686 w 472"/>
                <a:gd name="T109" fmla="*/ 209145266 h 154"/>
                <a:gd name="T110" fmla="*/ 1359557792 w 472"/>
                <a:gd name="T111" fmla="*/ 210403850 h 154"/>
                <a:gd name="T112" fmla="*/ 1379561601 w 472"/>
                <a:gd name="T113" fmla="*/ 211885154 h 154"/>
                <a:gd name="T114" fmla="*/ 1416363704 w 472"/>
                <a:gd name="T115" fmla="*/ 204924916 h 154"/>
                <a:gd name="T116" fmla="*/ 1456686618 w 472"/>
                <a:gd name="T117" fmla="*/ 189768754 h 154"/>
                <a:gd name="T118" fmla="*/ 1493483248 w 472"/>
                <a:gd name="T119" fmla="*/ 167849523 h 154"/>
                <a:gd name="T120" fmla="*/ 1530284257 w 472"/>
                <a:gd name="T121" fmla="*/ 143016253 h 154"/>
                <a:gd name="T122" fmla="*/ 1570194439 w 472"/>
                <a:gd name="T123" fmla="*/ 115617998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2"/>
                <a:gd name="T187" fmla="*/ 0 h 154"/>
                <a:gd name="T188" fmla="*/ 472 w 472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2" h="154">
                  <a:moveTo>
                    <a:pt x="0" y="115"/>
                  </a:moveTo>
                  <a:lnTo>
                    <a:pt x="1" y="115"/>
                  </a:lnTo>
                  <a:lnTo>
                    <a:pt x="1" y="114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4" y="110"/>
                  </a:lnTo>
                  <a:lnTo>
                    <a:pt x="4" y="109"/>
                  </a:lnTo>
                  <a:lnTo>
                    <a:pt x="5" y="108"/>
                  </a:lnTo>
                  <a:lnTo>
                    <a:pt x="6" y="107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10" y="99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2" y="96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3"/>
                  </a:lnTo>
                  <a:lnTo>
                    <a:pt x="14" y="92"/>
                  </a:lnTo>
                  <a:lnTo>
                    <a:pt x="15" y="91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7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19" y="84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2" y="78"/>
                  </a:lnTo>
                  <a:lnTo>
                    <a:pt x="23" y="77"/>
                  </a:lnTo>
                  <a:lnTo>
                    <a:pt x="23" y="76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7" y="68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4"/>
                  </a:lnTo>
                  <a:lnTo>
                    <a:pt x="30" y="62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2" y="57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4" y="52"/>
                  </a:lnTo>
                  <a:lnTo>
                    <a:pt x="35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4" y="28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6" y="23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1" y="5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4" y="10"/>
                  </a:lnTo>
                  <a:lnTo>
                    <a:pt x="75" y="11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8" y="17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21"/>
                  </a:lnTo>
                  <a:lnTo>
                    <a:pt x="81" y="22"/>
                  </a:lnTo>
                  <a:lnTo>
                    <a:pt x="81" y="24"/>
                  </a:lnTo>
                  <a:lnTo>
                    <a:pt x="82" y="25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4" y="30"/>
                  </a:lnTo>
                  <a:lnTo>
                    <a:pt x="84" y="31"/>
                  </a:lnTo>
                  <a:lnTo>
                    <a:pt x="85" y="33"/>
                  </a:lnTo>
                  <a:lnTo>
                    <a:pt x="86" y="35"/>
                  </a:lnTo>
                  <a:lnTo>
                    <a:pt x="86" y="36"/>
                  </a:lnTo>
                  <a:lnTo>
                    <a:pt x="87" y="38"/>
                  </a:lnTo>
                  <a:lnTo>
                    <a:pt x="88" y="39"/>
                  </a:lnTo>
                  <a:lnTo>
                    <a:pt x="88" y="41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90" y="46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2" y="51"/>
                  </a:lnTo>
                  <a:lnTo>
                    <a:pt x="93" y="53"/>
                  </a:lnTo>
                  <a:lnTo>
                    <a:pt x="93" y="55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6" y="61"/>
                  </a:lnTo>
                  <a:lnTo>
                    <a:pt x="97" y="65"/>
                  </a:lnTo>
                  <a:lnTo>
                    <a:pt x="98" y="68"/>
                  </a:lnTo>
                  <a:lnTo>
                    <a:pt x="100" y="71"/>
                  </a:lnTo>
                  <a:lnTo>
                    <a:pt x="101" y="75"/>
                  </a:lnTo>
                  <a:lnTo>
                    <a:pt x="102" y="78"/>
                  </a:lnTo>
                  <a:lnTo>
                    <a:pt x="103" y="81"/>
                  </a:lnTo>
                  <a:lnTo>
                    <a:pt x="105" y="84"/>
                  </a:lnTo>
                  <a:lnTo>
                    <a:pt x="106" y="87"/>
                  </a:lnTo>
                  <a:lnTo>
                    <a:pt x="107" y="90"/>
                  </a:lnTo>
                  <a:lnTo>
                    <a:pt x="108" y="93"/>
                  </a:lnTo>
                  <a:lnTo>
                    <a:pt x="110" y="96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3" y="105"/>
                  </a:lnTo>
                  <a:lnTo>
                    <a:pt x="115" y="107"/>
                  </a:lnTo>
                  <a:lnTo>
                    <a:pt x="116" y="110"/>
                  </a:lnTo>
                  <a:lnTo>
                    <a:pt x="117" y="113"/>
                  </a:lnTo>
                  <a:lnTo>
                    <a:pt x="118" y="115"/>
                  </a:lnTo>
                  <a:lnTo>
                    <a:pt x="120" y="117"/>
                  </a:lnTo>
                  <a:lnTo>
                    <a:pt x="121" y="120"/>
                  </a:lnTo>
                  <a:lnTo>
                    <a:pt x="122" y="122"/>
                  </a:lnTo>
                  <a:lnTo>
                    <a:pt x="123" y="124"/>
                  </a:lnTo>
                  <a:lnTo>
                    <a:pt x="125" y="126"/>
                  </a:lnTo>
                  <a:lnTo>
                    <a:pt x="126" y="128"/>
                  </a:lnTo>
                  <a:lnTo>
                    <a:pt x="127" y="130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1" y="135"/>
                  </a:lnTo>
                  <a:lnTo>
                    <a:pt x="132" y="136"/>
                  </a:lnTo>
                  <a:lnTo>
                    <a:pt x="134" y="137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37" y="140"/>
                  </a:lnTo>
                  <a:lnTo>
                    <a:pt x="139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9" y="142"/>
                  </a:lnTo>
                  <a:lnTo>
                    <a:pt x="150" y="142"/>
                  </a:lnTo>
                  <a:lnTo>
                    <a:pt x="151" y="141"/>
                  </a:lnTo>
                  <a:lnTo>
                    <a:pt x="152" y="140"/>
                  </a:lnTo>
                  <a:lnTo>
                    <a:pt x="154" y="139"/>
                  </a:lnTo>
                  <a:lnTo>
                    <a:pt x="155" y="138"/>
                  </a:lnTo>
                  <a:lnTo>
                    <a:pt x="156" y="136"/>
                  </a:lnTo>
                  <a:lnTo>
                    <a:pt x="158" y="135"/>
                  </a:lnTo>
                  <a:lnTo>
                    <a:pt x="158" y="134"/>
                  </a:lnTo>
                  <a:lnTo>
                    <a:pt x="159" y="133"/>
                  </a:lnTo>
                  <a:lnTo>
                    <a:pt x="159" y="132"/>
                  </a:lnTo>
                  <a:lnTo>
                    <a:pt x="160" y="131"/>
                  </a:lnTo>
                  <a:lnTo>
                    <a:pt x="161" y="130"/>
                  </a:lnTo>
                  <a:lnTo>
                    <a:pt x="161" y="129"/>
                  </a:lnTo>
                  <a:lnTo>
                    <a:pt x="162" y="128"/>
                  </a:lnTo>
                  <a:lnTo>
                    <a:pt x="163" y="127"/>
                  </a:lnTo>
                  <a:lnTo>
                    <a:pt x="163" y="125"/>
                  </a:lnTo>
                  <a:lnTo>
                    <a:pt x="164" y="124"/>
                  </a:lnTo>
                  <a:lnTo>
                    <a:pt x="164" y="123"/>
                  </a:lnTo>
                  <a:lnTo>
                    <a:pt x="165" y="122"/>
                  </a:lnTo>
                  <a:lnTo>
                    <a:pt x="166" y="120"/>
                  </a:lnTo>
                  <a:lnTo>
                    <a:pt x="166" y="119"/>
                  </a:lnTo>
                  <a:lnTo>
                    <a:pt x="167" y="118"/>
                  </a:lnTo>
                  <a:lnTo>
                    <a:pt x="168" y="116"/>
                  </a:lnTo>
                  <a:lnTo>
                    <a:pt x="168" y="115"/>
                  </a:lnTo>
                  <a:lnTo>
                    <a:pt x="169" y="113"/>
                  </a:lnTo>
                  <a:lnTo>
                    <a:pt x="169" y="112"/>
                  </a:lnTo>
                  <a:lnTo>
                    <a:pt x="170" y="110"/>
                  </a:lnTo>
                  <a:lnTo>
                    <a:pt x="171" y="109"/>
                  </a:lnTo>
                  <a:lnTo>
                    <a:pt x="171" y="107"/>
                  </a:lnTo>
                  <a:lnTo>
                    <a:pt x="172" y="106"/>
                  </a:lnTo>
                  <a:lnTo>
                    <a:pt x="173" y="104"/>
                  </a:lnTo>
                  <a:lnTo>
                    <a:pt x="173" y="102"/>
                  </a:lnTo>
                  <a:lnTo>
                    <a:pt x="174" y="101"/>
                  </a:lnTo>
                  <a:lnTo>
                    <a:pt x="175" y="99"/>
                  </a:lnTo>
                  <a:lnTo>
                    <a:pt x="175" y="97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7" y="92"/>
                  </a:lnTo>
                  <a:lnTo>
                    <a:pt x="178" y="90"/>
                  </a:lnTo>
                  <a:lnTo>
                    <a:pt x="178" y="89"/>
                  </a:lnTo>
                  <a:lnTo>
                    <a:pt x="179" y="87"/>
                  </a:lnTo>
                  <a:lnTo>
                    <a:pt x="180" y="85"/>
                  </a:lnTo>
                  <a:lnTo>
                    <a:pt x="180" y="83"/>
                  </a:lnTo>
                  <a:lnTo>
                    <a:pt x="181" y="82"/>
                  </a:lnTo>
                  <a:lnTo>
                    <a:pt x="181" y="80"/>
                  </a:lnTo>
                  <a:lnTo>
                    <a:pt x="182" y="78"/>
                  </a:lnTo>
                  <a:lnTo>
                    <a:pt x="183" y="76"/>
                  </a:lnTo>
                  <a:lnTo>
                    <a:pt x="183" y="74"/>
                  </a:lnTo>
                  <a:lnTo>
                    <a:pt x="184" y="72"/>
                  </a:lnTo>
                  <a:lnTo>
                    <a:pt x="185" y="71"/>
                  </a:lnTo>
                  <a:lnTo>
                    <a:pt x="185" y="69"/>
                  </a:lnTo>
                  <a:lnTo>
                    <a:pt x="186" y="67"/>
                  </a:lnTo>
                  <a:lnTo>
                    <a:pt x="186" y="65"/>
                  </a:lnTo>
                  <a:lnTo>
                    <a:pt x="187" y="63"/>
                  </a:lnTo>
                  <a:lnTo>
                    <a:pt x="188" y="62"/>
                  </a:lnTo>
                  <a:lnTo>
                    <a:pt x="188" y="60"/>
                  </a:lnTo>
                  <a:lnTo>
                    <a:pt x="189" y="58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91" y="53"/>
                  </a:lnTo>
                  <a:lnTo>
                    <a:pt x="192" y="51"/>
                  </a:lnTo>
                  <a:lnTo>
                    <a:pt x="192" y="49"/>
                  </a:lnTo>
                  <a:lnTo>
                    <a:pt x="193" y="47"/>
                  </a:lnTo>
                  <a:lnTo>
                    <a:pt x="193" y="46"/>
                  </a:lnTo>
                  <a:lnTo>
                    <a:pt x="194" y="44"/>
                  </a:lnTo>
                  <a:lnTo>
                    <a:pt x="195" y="42"/>
                  </a:lnTo>
                  <a:lnTo>
                    <a:pt x="195" y="41"/>
                  </a:lnTo>
                  <a:lnTo>
                    <a:pt x="196" y="39"/>
                  </a:lnTo>
                  <a:lnTo>
                    <a:pt x="197" y="37"/>
                  </a:lnTo>
                  <a:lnTo>
                    <a:pt x="197" y="36"/>
                  </a:lnTo>
                  <a:lnTo>
                    <a:pt x="198" y="34"/>
                  </a:lnTo>
                  <a:lnTo>
                    <a:pt x="198" y="33"/>
                  </a:lnTo>
                  <a:lnTo>
                    <a:pt x="199" y="31"/>
                  </a:lnTo>
                  <a:lnTo>
                    <a:pt x="200" y="29"/>
                  </a:lnTo>
                  <a:lnTo>
                    <a:pt x="200" y="28"/>
                  </a:lnTo>
                  <a:lnTo>
                    <a:pt x="201" y="26"/>
                  </a:lnTo>
                  <a:lnTo>
                    <a:pt x="202" y="25"/>
                  </a:lnTo>
                  <a:lnTo>
                    <a:pt x="202" y="24"/>
                  </a:lnTo>
                  <a:lnTo>
                    <a:pt x="203" y="22"/>
                  </a:lnTo>
                  <a:lnTo>
                    <a:pt x="203" y="21"/>
                  </a:lnTo>
                  <a:lnTo>
                    <a:pt x="204" y="20"/>
                  </a:lnTo>
                  <a:lnTo>
                    <a:pt x="205" y="18"/>
                  </a:lnTo>
                  <a:lnTo>
                    <a:pt x="205" y="17"/>
                  </a:lnTo>
                  <a:lnTo>
                    <a:pt x="206" y="16"/>
                  </a:lnTo>
                  <a:lnTo>
                    <a:pt x="207" y="15"/>
                  </a:lnTo>
                  <a:lnTo>
                    <a:pt x="207" y="14"/>
                  </a:lnTo>
                  <a:lnTo>
                    <a:pt x="208" y="12"/>
                  </a:lnTo>
                  <a:lnTo>
                    <a:pt x="209" y="11"/>
                  </a:lnTo>
                  <a:lnTo>
                    <a:pt x="209" y="10"/>
                  </a:lnTo>
                  <a:lnTo>
                    <a:pt x="210" y="9"/>
                  </a:lnTo>
                  <a:lnTo>
                    <a:pt x="210" y="8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2" y="6"/>
                  </a:lnTo>
                  <a:lnTo>
                    <a:pt x="213" y="5"/>
                  </a:lnTo>
                  <a:lnTo>
                    <a:pt x="214" y="5"/>
                  </a:lnTo>
                  <a:lnTo>
                    <a:pt x="214" y="4"/>
                  </a:lnTo>
                  <a:lnTo>
                    <a:pt x="215" y="3"/>
                  </a:lnTo>
                  <a:lnTo>
                    <a:pt x="216" y="2"/>
                  </a:lnTo>
                  <a:lnTo>
                    <a:pt x="217" y="2"/>
                  </a:lnTo>
                  <a:lnTo>
                    <a:pt x="217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1" y="0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3"/>
                  </a:lnTo>
                  <a:lnTo>
                    <a:pt x="228" y="4"/>
                  </a:lnTo>
                  <a:lnTo>
                    <a:pt x="229" y="5"/>
                  </a:lnTo>
                  <a:lnTo>
                    <a:pt x="230" y="6"/>
                  </a:lnTo>
                  <a:lnTo>
                    <a:pt x="231" y="7"/>
                  </a:lnTo>
                  <a:lnTo>
                    <a:pt x="232" y="8"/>
                  </a:lnTo>
                  <a:lnTo>
                    <a:pt x="232" y="9"/>
                  </a:lnTo>
                  <a:lnTo>
                    <a:pt x="233" y="10"/>
                  </a:lnTo>
                  <a:lnTo>
                    <a:pt x="234" y="11"/>
                  </a:lnTo>
                  <a:lnTo>
                    <a:pt x="234" y="12"/>
                  </a:lnTo>
                  <a:lnTo>
                    <a:pt x="235" y="12"/>
                  </a:lnTo>
                  <a:lnTo>
                    <a:pt x="236" y="13"/>
                  </a:lnTo>
                  <a:lnTo>
                    <a:pt x="236" y="14"/>
                  </a:lnTo>
                  <a:lnTo>
                    <a:pt x="237" y="15"/>
                  </a:lnTo>
                  <a:lnTo>
                    <a:pt x="238" y="16"/>
                  </a:lnTo>
                  <a:lnTo>
                    <a:pt x="238" y="17"/>
                  </a:lnTo>
                  <a:lnTo>
                    <a:pt x="239" y="18"/>
                  </a:lnTo>
                  <a:lnTo>
                    <a:pt x="239" y="19"/>
                  </a:lnTo>
                  <a:lnTo>
                    <a:pt x="240" y="20"/>
                  </a:lnTo>
                  <a:lnTo>
                    <a:pt x="241" y="21"/>
                  </a:lnTo>
                  <a:lnTo>
                    <a:pt x="241" y="22"/>
                  </a:lnTo>
                  <a:lnTo>
                    <a:pt x="242" y="23"/>
                  </a:lnTo>
                  <a:lnTo>
                    <a:pt x="243" y="24"/>
                  </a:lnTo>
                  <a:lnTo>
                    <a:pt x="243" y="25"/>
                  </a:lnTo>
                  <a:lnTo>
                    <a:pt x="244" y="27"/>
                  </a:lnTo>
                  <a:lnTo>
                    <a:pt x="244" y="28"/>
                  </a:lnTo>
                  <a:lnTo>
                    <a:pt x="245" y="29"/>
                  </a:lnTo>
                  <a:lnTo>
                    <a:pt x="246" y="30"/>
                  </a:lnTo>
                  <a:lnTo>
                    <a:pt x="246" y="31"/>
                  </a:lnTo>
                  <a:lnTo>
                    <a:pt x="247" y="32"/>
                  </a:lnTo>
                  <a:lnTo>
                    <a:pt x="248" y="33"/>
                  </a:lnTo>
                  <a:lnTo>
                    <a:pt x="248" y="34"/>
                  </a:lnTo>
                  <a:lnTo>
                    <a:pt x="249" y="34"/>
                  </a:lnTo>
                  <a:lnTo>
                    <a:pt x="249" y="35"/>
                  </a:lnTo>
                  <a:lnTo>
                    <a:pt x="250" y="36"/>
                  </a:lnTo>
                  <a:lnTo>
                    <a:pt x="251" y="37"/>
                  </a:lnTo>
                  <a:lnTo>
                    <a:pt x="251" y="38"/>
                  </a:lnTo>
                  <a:lnTo>
                    <a:pt x="252" y="39"/>
                  </a:lnTo>
                  <a:lnTo>
                    <a:pt x="253" y="40"/>
                  </a:lnTo>
                  <a:lnTo>
                    <a:pt x="254" y="41"/>
                  </a:lnTo>
                  <a:lnTo>
                    <a:pt x="255" y="42"/>
                  </a:lnTo>
                  <a:lnTo>
                    <a:pt x="255" y="43"/>
                  </a:lnTo>
                  <a:lnTo>
                    <a:pt x="256" y="43"/>
                  </a:lnTo>
                  <a:lnTo>
                    <a:pt x="256" y="44"/>
                  </a:lnTo>
                  <a:lnTo>
                    <a:pt x="257" y="44"/>
                  </a:lnTo>
                  <a:lnTo>
                    <a:pt x="258" y="45"/>
                  </a:lnTo>
                  <a:lnTo>
                    <a:pt x="258" y="46"/>
                  </a:lnTo>
                  <a:lnTo>
                    <a:pt x="259" y="46"/>
                  </a:lnTo>
                  <a:lnTo>
                    <a:pt x="260" y="47"/>
                  </a:lnTo>
                  <a:lnTo>
                    <a:pt x="261" y="48"/>
                  </a:lnTo>
                  <a:lnTo>
                    <a:pt x="262" y="49"/>
                  </a:lnTo>
                  <a:lnTo>
                    <a:pt x="263" y="49"/>
                  </a:lnTo>
                  <a:lnTo>
                    <a:pt x="264" y="50"/>
                  </a:lnTo>
                  <a:lnTo>
                    <a:pt x="265" y="50"/>
                  </a:lnTo>
                  <a:lnTo>
                    <a:pt x="265" y="51"/>
                  </a:lnTo>
                  <a:lnTo>
                    <a:pt x="266" y="51"/>
                  </a:lnTo>
                  <a:lnTo>
                    <a:pt x="267" y="52"/>
                  </a:lnTo>
                  <a:lnTo>
                    <a:pt x="268" y="52"/>
                  </a:lnTo>
                  <a:lnTo>
                    <a:pt x="269" y="53"/>
                  </a:lnTo>
                  <a:lnTo>
                    <a:pt x="270" y="53"/>
                  </a:lnTo>
                  <a:lnTo>
                    <a:pt x="271" y="53"/>
                  </a:lnTo>
                  <a:lnTo>
                    <a:pt x="272" y="54"/>
                  </a:lnTo>
                  <a:lnTo>
                    <a:pt x="273" y="54"/>
                  </a:lnTo>
                  <a:lnTo>
                    <a:pt x="274" y="55"/>
                  </a:lnTo>
                  <a:lnTo>
                    <a:pt x="275" y="55"/>
                  </a:lnTo>
                  <a:lnTo>
                    <a:pt x="276" y="55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2" y="57"/>
                  </a:lnTo>
                  <a:lnTo>
                    <a:pt x="282" y="58"/>
                  </a:lnTo>
                  <a:lnTo>
                    <a:pt x="283" y="58"/>
                  </a:lnTo>
                  <a:lnTo>
                    <a:pt x="284" y="58"/>
                  </a:lnTo>
                  <a:lnTo>
                    <a:pt x="285" y="59"/>
                  </a:lnTo>
                  <a:lnTo>
                    <a:pt x="287" y="60"/>
                  </a:lnTo>
                  <a:lnTo>
                    <a:pt x="289" y="60"/>
                  </a:lnTo>
                  <a:lnTo>
                    <a:pt x="291" y="61"/>
                  </a:lnTo>
                  <a:lnTo>
                    <a:pt x="293" y="62"/>
                  </a:lnTo>
                  <a:lnTo>
                    <a:pt x="295" y="63"/>
                  </a:lnTo>
                  <a:lnTo>
                    <a:pt x="297" y="64"/>
                  </a:lnTo>
                  <a:lnTo>
                    <a:pt x="299" y="65"/>
                  </a:lnTo>
                  <a:lnTo>
                    <a:pt x="301" y="67"/>
                  </a:lnTo>
                  <a:lnTo>
                    <a:pt x="302" y="68"/>
                  </a:lnTo>
                  <a:lnTo>
                    <a:pt x="304" y="69"/>
                  </a:lnTo>
                  <a:lnTo>
                    <a:pt x="306" y="70"/>
                  </a:lnTo>
                  <a:lnTo>
                    <a:pt x="308" y="72"/>
                  </a:lnTo>
                  <a:lnTo>
                    <a:pt x="310" y="73"/>
                  </a:lnTo>
                  <a:lnTo>
                    <a:pt x="312" y="74"/>
                  </a:lnTo>
                  <a:lnTo>
                    <a:pt x="314" y="76"/>
                  </a:lnTo>
                  <a:lnTo>
                    <a:pt x="316" y="77"/>
                  </a:lnTo>
                  <a:lnTo>
                    <a:pt x="318" y="79"/>
                  </a:lnTo>
                  <a:lnTo>
                    <a:pt x="319" y="80"/>
                  </a:lnTo>
                  <a:lnTo>
                    <a:pt x="321" y="82"/>
                  </a:lnTo>
                  <a:lnTo>
                    <a:pt x="323" y="83"/>
                  </a:lnTo>
                  <a:lnTo>
                    <a:pt x="325" y="85"/>
                  </a:lnTo>
                  <a:lnTo>
                    <a:pt x="327" y="86"/>
                  </a:lnTo>
                  <a:lnTo>
                    <a:pt x="329" y="88"/>
                  </a:lnTo>
                  <a:lnTo>
                    <a:pt x="331" y="90"/>
                  </a:lnTo>
                  <a:lnTo>
                    <a:pt x="333" y="91"/>
                  </a:lnTo>
                  <a:lnTo>
                    <a:pt x="335" y="93"/>
                  </a:lnTo>
                  <a:lnTo>
                    <a:pt x="336" y="95"/>
                  </a:lnTo>
                  <a:lnTo>
                    <a:pt x="338" y="97"/>
                  </a:lnTo>
                  <a:lnTo>
                    <a:pt x="340" y="98"/>
                  </a:lnTo>
                  <a:lnTo>
                    <a:pt x="342" y="100"/>
                  </a:lnTo>
                  <a:lnTo>
                    <a:pt x="344" y="102"/>
                  </a:lnTo>
                  <a:lnTo>
                    <a:pt x="346" y="104"/>
                  </a:lnTo>
                  <a:lnTo>
                    <a:pt x="348" y="105"/>
                  </a:lnTo>
                  <a:lnTo>
                    <a:pt x="350" y="107"/>
                  </a:lnTo>
                  <a:lnTo>
                    <a:pt x="352" y="109"/>
                  </a:lnTo>
                  <a:lnTo>
                    <a:pt x="353" y="111"/>
                  </a:lnTo>
                  <a:lnTo>
                    <a:pt x="355" y="113"/>
                  </a:lnTo>
                  <a:lnTo>
                    <a:pt x="357" y="115"/>
                  </a:lnTo>
                  <a:lnTo>
                    <a:pt x="359" y="116"/>
                  </a:lnTo>
                  <a:lnTo>
                    <a:pt x="361" y="118"/>
                  </a:lnTo>
                  <a:lnTo>
                    <a:pt x="363" y="120"/>
                  </a:lnTo>
                  <a:lnTo>
                    <a:pt x="365" y="122"/>
                  </a:lnTo>
                  <a:lnTo>
                    <a:pt x="367" y="124"/>
                  </a:lnTo>
                  <a:lnTo>
                    <a:pt x="369" y="126"/>
                  </a:lnTo>
                  <a:lnTo>
                    <a:pt x="370" y="127"/>
                  </a:lnTo>
                  <a:lnTo>
                    <a:pt x="372" y="129"/>
                  </a:lnTo>
                  <a:lnTo>
                    <a:pt x="374" y="131"/>
                  </a:lnTo>
                  <a:lnTo>
                    <a:pt x="376" y="133"/>
                  </a:lnTo>
                  <a:lnTo>
                    <a:pt x="378" y="135"/>
                  </a:lnTo>
                  <a:lnTo>
                    <a:pt x="379" y="135"/>
                  </a:lnTo>
                  <a:lnTo>
                    <a:pt x="379" y="136"/>
                  </a:lnTo>
                  <a:lnTo>
                    <a:pt x="380" y="136"/>
                  </a:lnTo>
                  <a:lnTo>
                    <a:pt x="381" y="137"/>
                  </a:lnTo>
                  <a:lnTo>
                    <a:pt x="381" y="138"/>
                  </a:lnTo>
                  <a:lnTo>
                    <a:pt x="382" y="138"/>
                  </a:lnTo>
                  <a:lnTo>
                    <a:pt x="382" y="139"/>
                  </a:lnTo>
                  <a:lnTo>
                    <a:pt x="383" y="139"/>
                  </a:lnTo>
                  <a:lnTo>
                    <a:pt x="384" y="140"/>
                  </a:lnTo>
                  <a:lnTo>
                    <a:pt x="385" y="141"/>
                  </a:lnTo>
                  <a:lnTo>
                    <a:pt x="386" y="142"/>
                  </a:lnTo>
                  <a:lnTo>
                    <a:pt x="387" y="143"/>
                  </a:lnTo>
                  <a:lnTo>
                    <a:pt x="388" y="144"/>
                  </a:lnTo>
                  <a:lnTo>
                    <a:pt x="389" y="144"/>
                  </a:lnTo>
                  <a:lnTo>
                    <a:pt x="389" y="145"/>
                  </a:lnTo>
                  <a:lnTo>
                    <a:pt x="390" y="145"/>
                  </a:lnTo>
                  <a:lnTo>
                    <a:pt x="391" y="146"/>
                  </a:lnTo>
                  <a:lnTo>
                    <a:pt x="392" y="147"/>
                  </a:lnTo>
                  <a:lnTo>
                    <a:pt x="393" y="148"/>
                  </a:lnTo>
                  <a:lnTo>
                    <a:pt x="394" y="148"/>
                  </a:lnTo>
                  <a:lnTo>
                    <a:pt x="395" y="149"/>
                  </a:lnTo>
                  <a:lnTo>
                    <a:pt x="396" y="149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398" y="150"/>
                  </a:lnTo>
                  <a:lnTo>
                    <a:pt x="398" y="151"/>
                  </a:lnTo>
                  <a:lnTo>
                    <a:pt x="399" y="151"/>
                  </a:lnTo>
                  <a:lnTo>
                    <a:pt x="400" y="152"/>
                  </a:lnTo>
                  <a:lnTo>
                    <a:pt x="401" y="152"/>
                  </a:lnTo>
                  <a:lnTo>
                    <a:pt x="402" y="152"/>
                  </a:lnTo>
                  <a:lnTo>
                    <a:pt x="403" y="153"/>
                  </a:lnTo>
                  <a:lnTo>
                    <a:pt x="404" y="153"/>
                  </a:lnTo>
                  <a:lnTo>
                    <a:pt x="405" y="153"/>
                  </a:lnTo>
                  <a:lnTo>
                    <a:pt x="406" y="153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4"/>
                  </a:lnTo>
                  <a:lnTo>
                    <a:pt x="409" y="154"/>
                  </a:lnTo>
                  <a:lnTo>
                    <a:pt x="410" y="154"/>
                  </a:lnTo>
                  <a:lnTo>
                    <a:pt x="411" y="154"/>
                  </a:lnTo>
                  <a:lnTo>
                    <a:pt x="412" y="154"/>
                  </a:lnTo>
                  <a:lnTo>
                    <a:pt x="413" y="153"/>
                  </a:lnTo>
                  <a:lnTo>
                    <a:pt x="415" y="153"/>
                  </a:lnTo>
                  <a:lnTo>
                    <a:pt x="416" y="153"/>
                  </a:lnTo>
                  <a:lnTo>
                    <a:pt x="417" y="152"/>
                  </a:lnTo>
                  <a:lnTo>
                    <a:pt x="418" y="152"/>
                  </a:lnTo>
                  <a:lnTo>
                    <a:pt x="420" y="151"/>
                  </a:lnTo>
                  <a:lnTo>
                    <a:pt x="421" y="150"/>
                  </a:lnTo>
                  <a:lnTo>
                    <a:pt x="422" y="149"/>
                  </a:lnTo>
                  <a:lnTo>
                    <a:pt x="423" y="149"/>
                  </a:lnTo>
                  <a:lnTo>
                    <a:pt x="425" y="148"/>
                  </a:lnTo>
                  <a:lnTo>
                    <a:pt x="426" y="147"/>
                  </a:lnTo>
                  <a:lnTo>
                    <a:pt x="427" y="146"/>
                  </a:lnTo>
                  <a:lnTo>
                    <a:pt x="428" y="144"/>
                  </a:lnTo>
                  <a:lnTo>
                    <a:pt x="430" y="143"/>
                  </a:lnTo>
                  <a:lnTo>
                    <a:pt x="431" y="142"/>
                  </a:lnTo>
                  <a:lnTo>
                    <a:pt x="432" y="141"/>
                  </a:lnTo>
                  <a:lnTo>
                    <a:pt x="433" y="139"/>
                  </a:lnTo>
                  <a:lnTo>
                    <a:pt x="435" y="138"/>
                  </a:lnTo>
                  <a:lnTo>
                    <a:pt x="436" y="136"/>
                  </a:lnTo>
                  <a:lnTo>
                    <a:pt x="437" y="135"/>
                  </a:lnTo>
                  <a:lnTo>
                    <a:pt x="438" y="133"/>
                  </a:lnTo>
                  <a:lnTo>
                    <a:pt x="440" y="131"/>
                  </a:lnTo>
                  <a:lnTo>
                    <a:pt x="441" y="130"/>
                  </a:lnTo>
                  <a:lnTo>
                    <a:pt x="442" y="128"/>
                  </a:lnTo>
                  <a:lnTo>
                    <a:pt x="444" y="126"/>
                  </a:lnTo>
                  <a:lnTo>
                    <a:pt x="445" y="124"/>
                  </a:lnTo>
                  <a:lnTo>
                    <a:pt x="446" y="122"/>
                  </a:lnTo>
                  <a:lnTo>
                    <a:pt x="447" y="121"/>
                  </a:lnTo>
                  <a:lnTo>
                    <a:pt x="449" y="119"/>
                  </a:lnTo>
                  <a:lnTo>
                    <a:pt x="450" y="117"/>
                  </a:lnTo>
                  <a:lnTo>
                    <a:pt x="451" y="115"/>
                  </a:lnTo>
                  <a:lnTo>
                    <a:pt x="452" y="113"/>
                  </a:lnTo>
                  <a:lnTo>
                    <a:pt x="454" y="111"/>
                  </a:lnTo>
                  <a:lnTo>
                    <a:pt x="455" y="108"/>
                  </a:lnTo>
                  <a:lnTo>
                    <a:pt x="456" y="106"/>
                  </a:lnTo>
                  <a:lnTo>
                    <a:pt x="457" y="104"/>
                  </a:lnTo>
                  <a:lnTo>
                    <a:pt x="459" y="102"/>
                  </a:lnTo>
                  <a:lnTo>
                    <a:pt x="460" y="100"/>
                  </a:lnTo>
                  <a:lnTo>
                    <a:pt x="461" y="98"/>
                  </a:lnTo>
                  <a:lnTo>
                    <a:pt x="462" y="95"/>
                  </a:lnTo>
                  <a:lnTo>
                    <a:pt x="464" y="93"/>
                  </a:lnTo>
                  <a:lnTo>
                    <a:pt x="465" y="91"/>
                  </a:lnTo>
                  <a:lnTo>
                    <a:pt x="466" y="89"/>
                  </a:lnTo>
                  <a:lnTo>
                    <a:pt x="467" y="86"/>
                  </a:lnTo>
                  <a:lnTo>
                    <a:pt x="469" y="84"/>
                  </a:lnTo>
                  <a:lnTo>
                    <a:pt x="470" y="82"/>
                  </a:lnTo>
                  <a:lnTo>
                    <a:pt x="471" y="79"/>
                  </a:lnTo>
                  <a:lnTo>
                    <a:pt x="472" y="77"/>
                  </a:lnTo>
                </a:path>
              </a:pathLst>
            </a:custGeom>
            <a:noFill/>
            <a:ln w="476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5344" name="Object 48"/>
            <p:cNvGraphicFramePr>
              <a:graphicFrameLocks noChangeAspect="1"/>
            </p:cNvGraphicFramePr>
            <p:nvPr/>
          </p:nvGraphicFramePr>
          <p:xfrm>
            <a:off x="3016" y="1979"/>
            <a:ext cx="1371" cy="457"/>
          </p:xfrm>
          <a:graphic>
            <a:graphicData uri="http://schemas.openxmlformats.org/presentationml/2006/ole">
              <p:oleObj spid="_x0000_s55344" name="Формула" r:id="rId5" imgW="609480" imgH="203040" progId="Equation.3">
                <p:embed/>
              </p:oleObj>
            </a:graphicData>
          </a:graphic>
        </p:graphicFrame>
        <p:sp>
          <p:nvSpPr>
            <p:cNvPr id="55457" name="Oval 49"/>
            <p:cNvSpPr>
              <a:spLocks noChangeArrowheads="1"/>
            </p:cNvSpPr>
            <p:nvPr/>
          </p:nvSpPr>
          <p:spPr bwMode="auto">
            <a:xfrm>
              <a:off x="476" y="3067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458" name="Oval 50"/>
            <p:cNvSpPr>
              <a:spLocks noChangeArrowheads="1"/>
            </p:cNvSpPr>
            <p:nvPr/>
          </p:nvSpPr>
          <p:spPr bwMode="auto">
            <a:xfrm>
              <a:off x="4513" y="275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405" name="Text Box 77"/>
          <p:cNvSpPr txBox="1">
            <a:spLocks noChangeArrowheads="1"/>
          </p:cNvSpPr>
          <p:nvPr/>
        </p:nvSpPr>
        <p:spPr bwMode="auto">
          <a:xfrm>
            <a:off x="323850" y="188913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406" name="Text Box 78"/>
          <p:cNvSpPr txBox="1">
            <a:spLocks noChangeArrowheads="1"/>
          </p:cNvSpPr>
          <p:nvPr/>
        </p:nvSpPr>
        <p:spPr bwMode="auto">
          <a:xfrm>
            <a:off x="539750" y="260350"/>
            <a:ext cx="8135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№5. К графику функции </a:t>
            </a:r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f(x)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провели все касательные параллельные прямой </a:t>
            </a:r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y=2x+5 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или совпадающие с ней.  Укажите количество точек касания. </a:t>
            </a:r>
          </a:p>
        </p:txBody>
      </p: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7019925" y="5876925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Ответ: 4. </a:t>
            </a:r>
          </a:p>
        </p:txBody>
      </p:sp>
      <p:sp>
        <p:nvSpPr>
          <p:cNvPr id="55377" name="Oval 81"/>
          <p:cNvSpPr>
            <a:spLocks noChangeArrowheads="1"/>
          </p:cNvSpPr>
          <p:nvPr/>
        </p:nvSpPr>
        <p:spPr bwMode="auto">
          <a:xfrm>
            <a:off x="1547813" y="34290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78" name="Oval 82"/>
          <p:cNvSpPr>
            <a:spLocks noChangeArrowheads="1"/>
          </p:cNvSpPr>
          <p:nvPr/>
        </p:nvSpPr>
        <p:spPr bwMode="auto">
          <a:xfrm>
            <a:off x="2124075" y="34290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79" name="Oval 83"/>
          <p:cNvSpPr>
            <a:spLocks noChangeArrowheads="1"/>
          </p:cNvSpPr>
          <p:nvPr/>
        </p:nvSpPr>
        <p:spPr bwMode="auto">
          <a:xfrm>
            <a:off x="3779838" y="335756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80" name="Oval 84"/>
          <p:cNvSpPr>
            <a:spLocks noChangeArrowheads="1"/>
          </p:cNvSpPr>
          <p:nvPr/>
        </p:nvSpPr>
        <p:spPr bwMode="auto">
          <a:xfrm>
            <a:off x="4356100" y="335756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460" name="WordArt 21"/>
          <p:cNvSpPr>
            <a:spLocks noChangeArrowheads="1" noChangeShapeType="1" noTextEdit="1"/>
          </p:cNvSpPr>
          <p:nvPr/>
        </p:nvSpPr>
        <p:spPr bwMode="auto">
          <a:xfrm>
            <a:off x="5076825" y="1700213"/>
            <a:ext cx="39338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Monotype Corsiva"/>
              </a:rPr>
              <a:t>Задание В8 ФБТЗ ЕГЭ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76" grpId="0"/>
      <p:bldP spid="55377" grpId="0" animBg="1"/>
      <p:bldP spid="55378" grpId="0" animBg="1"/>
      <p:bldP spid="55379" grpId="0" animBg="1"/>
      <p:bldP spid="553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7" name="Rectangle 13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2707" name="Презентация" r:id="rId3" imgW="4572049" imgH="3429015" progId="PowerPoint.Show.8">
              <p:embed/>
            </p:oleObj>
          </a:graphicData>
        </a:graphic>
      </p:graphicFrame>
      <p:sp>
        <p:nvSpPr>
          <p:cNvPr id="72711" name="Text Box 11"/>
          <p:cNvSpPr txBox="1">
            <a:spLocks noChangeArrowheads="1"/>
          </p:cNvSpPr>
          <p:nvPr/>
        </p:nvSpPr>
        <p:spPr bwMode="auto">
          <a:xfrm>
            <a:off x="827088" y="2565400"/>
            <a:ext cx="75612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Напишите уравнения касательных к графику функции </a:t>
            </a:r>
          </a:p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в точках его пересечения с осью абсцисс. 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4427538" y="2997200"/>
          <a:ext cx="2592387" cy="708025"/>
        </p:xfrm>
        <a:graphic>
          <a:graphicData uri="http://schemas.openxmlformats.org/presentationml/2006/ole">
            <p:oleObj spid="_x0000_s72709" name="Формула" r:id="rId4" imgW="838080" imgH="228600" progId="Equation.3">
              <p:embed/>
            </p:oleObj>
          </a:graphicData>
        </a:graphic>
      </p:graphicFrame>
      <p:sp>
        <p:nvSpPr>
          <p:cNvPr id="72712" name="Text Box 16"/>
          <p:cNvSpPr txBox="1">
            <a:spLocks noChangeArrowheads="1"/>
          </p:cNvSpPr>
          <p:nvPr/>
        </p:nvSpPr>
        <p:spPr bwMode="auto">
          <a:xfrm>
            <a:off x="1403350" y="1125538"/>
            <a:ext cx="6048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Самостоятельная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84" name="Object 92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59484" name="Презентация" r:id="rId3" imgW="4572049" imgH="3429015" progId="PowerPoint.Show.8">
              <p:embed/>
            </p:oleObj>
          </a:graphicData>
        </a:graphic>
      </p:graphicFrame>
      <p:sp>
        <p:nvSpPr>
          <p:cNvPr id="59485" name="AutoShape 94"/>
          <p:cNvSpPr>
            <a:spLocks noChangeArrowheads="1"/>
          </p:cNvSpPr>
          <p:nvPr/>
        </p:nvSpPr>
        <p:spPr bwMode="auto">
          <a:xfrm>
            <a:off x="684213" y="620713"/>
            <a:ext cx="7991475" cy="504031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9495" name="Group 103"/>
          <p:cNvGraphicFramePr>
            <a:graphicFrameLocks noGrp="1"/>
          </p:cNvGraphicFramePr>
          <p:nvPr>
            <p:ph sz="half" idx="1"/>
          </p:nvPr>
        </p:nvGraphicFramePr>
        <p:xfrm>
          <a:off x="827088" y="692150"/>
          <a:ext cx="7648575" cy="4791267"/>
        </p:xfrm>
        <a:graphic>
          <a:graphicData uri="http://schemas.openxmlformats.org/drawingml/2006/table">
            <a:tbl>
              <a:tblPr/>
              <a:tblGrid>
                <a:gridCol w="1584325"/>
                <a:gridCol w="1849437"/>
                <a:gridCol w="1679575"/>
                <a:gridCol w="1439863"/>
                <a:gridCol w="1095375"/>
              </a:tblGrid>
              <a:tr h="94138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Фамилия, имя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Тестирование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Творческое задание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+,-,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:), :(, :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|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524" name="Rectangle 50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43" name="Object 51"/>
          <p:cNvGraphicFramePr>
            <a:graphicFrameLocks noChangeAspect="1"/>
          </p:cNvGraphicFramePr>
          <p:nvPr>
            <p:ph sz="half" idx="2"/>
          </p:nvPr>
        </p:nvGraphicFramePr>
        <p:xfrm>
          <a:off x="6877050" y="1052513"/>
          <a:ext cx="431800" cy="309562"/>
        </p:xfrm>
        <a:graphic>
          <a:graphicData uri="http://schemas.openxmlformats.org/presentationml/2006/ole">
            <p:oleObj spid="_x0000_s59443" name="Формула" r:id="rId4" imgW="2664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62471" name="Презентация" r:id="rId3" imgW="4572049" imgH="3429015" progId="PowerPoint.Show.8">
              <p:embed/>
            </p:oleObj>
          </a:graphicData>
        </a:graphic>
      </p:graphicFrame>
      <p:sp>
        <p:nvSpPr>
          <p:cNvPr id="6247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476250"/>
            <a:ext cx="8218488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u="sng" smtClean="0">
                <a:solidFill>
                  <a:schemeClr val="bg1"/>
                </a:solidFill>
              </a:rPr>
              <a:t>1 группа</a:t>
            </a: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№1. В чем заключается геометрический смысл производной?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№ 2. Какими свойствами должна обладать функция </a:t>
            </a:r>
            <a:r>
              <a:rPr lang="ru-RU" sz="2400" i="1" smtClean="0">
                <a:solidFill>
                  <a:schemeClr val="bg1"/>
                </a:solidFill>
              </a:rPr>
              <a:t>у</a:t>
            </a:r>
            <a:r>
              <a:rPr lang="ru-RU" sz="2400" smtClean="0">
                <a:solidFill>
                  <a:schemeClr val="bg1"/>
                </a:solidFill>
              </a:rPr>
              <a:t> = </a:t>
            </a:r>
            <a:r>
              <a:rPr lang="ru-RU" sz="2400" i="1" smtClean="0">
                <a:solidFill>
                  <a:schemeClr val="bg1"/>
                </a:solidFill>
              </a:rPr>
              <a:t>f</a:t>
            </a:r>
            <a:r>
              <a:rPr lang="ru-RU" sz="2400" smtClean="0">
                <a:solidFill>
                  <a:schemeClr val="bg1"/>
                </a:solidFill>
              </a:rPr>
              <a:t>(</a:t>
            </a:r>
            <a:r>
              <a:rPr lang="ru-RU" sz="2400" i="1" smtClean="0">
                <a:solidFill>
                  <a:schemeClr val="bg1"/>
                </a:solidFill>
              </a:rPr>
              <a:t>x</a:t>
            </a:r>
            <a:r>
              <a:rPr lang="ru-RU" sz="2400" smtClean="0">
                <a:solidFill>
                  <a:schemeClr val="bg1"/>
                </a:solidFill>
              </a:rPr>
              <a:t>), заданная на интервале (</a:t>
            </a:r>
            <a:r>
              <a:rPr lang="ru-RU" sz="2400" i="1" smtClean="0">
                <a:solidFill>
                  <a:schemeClr val="bg1"/>
                </a:solidFill>
              </a:rPr>
              <a:t>a</a:t>
            </a:r>
            <a:r>
              <a:rPr lang="ru-RU" sz="2400" smtClean="0">
                <a:solidFill>
                  <a:schemeClr val="bg1"/>
                </a:solidFill>
              </a:rPr>
              <a:t>; </a:t>
            </a:r>
            <a:r>
              <a:rPr lang="ru-RU" sz="2400" i="1" smtClean="0">
                <a:solidFill>
                  <a:schemeClr val="bg1"/>
                </a:solidFill>
              </a:rPr>
              <a:t>b</a:t>
            </a:r>
            <a:r>
              <a:rPr lang="ru-RU" sz="2400" smtClean="0">
                <a:solidFill>
                  <a:schemeClr val="bg1"/>
                </a:solidFill>
              </a:rPr>
              <a:t>), чтобы в точке с абсциссой х</a:t>
            </a:r>
            <a:r>
              <a:rPr lang="ru-RU" sz="1000" i="1" smtClean="0">
                <a:solidFill>
                  <a:schemeClr val="bg1"/>
                </a:solidFill>
              </a:rPr>
              <a:t>0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ru-RU" sz="1600" smtClean="0">
                <a:solidFill>
                  <a:schemeClr val="bg1"/>
                </a:solidFill>
              </a:rPr>
              <a:t>Є</a:t>
            </a:r>
            <a:r>
              <a:rPr lang="ru-RU" sz="2400" smtClean="0">
                <a:solidFill>
                  <a:schemeClr val="bg1"/>
                </a:solidFill>
              </a:rPr>
              <a:t> (</a:t>
            </a:r>
            <a:r>
              <a:rPr lang="ru-RU" sz="2400" i="1" smtClean="0">
                <a:solidFill>
                  <a:schemeClr val="bg1"/>
                </a:solidFill>
              </a:rPr>
              <a:t>a</a:t>
            </a:r>
            <a:r>
              <a:rPr lang="ru-RU" sz="2400" smtClean="0">
                <a:solidFill>
                  <a:schemeClr val="bg1"/>
                </a:solidFill>
              </a:rPr>
              <a:t>; </a:t>
            </a:r>
            <a:r>
              <a:rPr lang="ru-RU" sz="2400" i="1" smtClean="0">
                <a:solidFill>
                  <a:schemeClr val="bg1"/>
                </a:solidFill>
              </a:rPr>
              <a:t>b</a:t>
            </a:r>
            <a:r>
              <a:rPr lang="ru-RU" sz="2400" smtClean="0">
                <a:solidFill>
                  <a:schemeClr val="bg1"/>
                </a:solidFill>
              </a:rPr>
              <a:t>) ее график имел касательную?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  № 3. Какой вид имеет уравнение касательной?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№ 4. Составить уравнение касательной к графику функции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</a:rPr>
              <a:t>f(x)</a:t>
            </a:r>
            <a:r>
              <a:rPr lang="ru-RU" sz="2400" smtClean="0">
                <a:solidFill>
                  <a:schemeClr val="bg1"/>
                </a:solidFill>
              </a:rPr>
              <a:t> =0,5</a:t>
            </a:r>
            <a:r>
              <a:rPr lang="ru-RU" sz="2400" i="1" smtClean="0">
                <a:solidFill>
                  <a:schemeClr val="bg1"/>
                </a:solidFill>
              </a:rPr>
              <a:t>    </a:t>
            </a:r>
            <a:r>
              <a:rPr lang="ru-RU" sz="2400" smtClean="0">
                <a:solidFill>
                  <a:schemeClr val="bg1"/>
                </a:solidFill>
              </a:rPr>
              <a:t>-4, если касательная образует с положительным направлением оси абсцисс угол 45 градусов.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			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419475" y="4581525"/>
          <a:ext cx="341313" cy="388938"/>
        </p:xfrm>
        <a:graphic>
          <a:graphicData uri="http://schemas.openxmlformats.org/presentationml/2006/ole">
            <p:oleObj spid="_x0000_s62468" name="Формула" r:id="rId4" imgW="177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64521" name="Презентация" r:id="rId3" imgW="4572049" imgH="3429015" progId="PowerPoint.Show.8">
              <p:embed/>
            </p:oleObj>
          </a:graphicData>
        </a:graphic>
      </p:graphicFrame>
      <p:sp>
        <p:nvSpPr>
          <p:cNvPr id="64522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476250"/>
            <a:ext cx="8291513" cy="5832475"/>
          </a:xfrm>
        </p:spPr>
        <p:txBody>
          <a:bodyPr/>
          <a:lstStyle/>
          <a:p>
            <a:r>
              <a:rPr lang="ru-RU" sz="2400" u="sng" smtClean="0">
                <a:solidFill>
                  <a:schemeClr val="bg1"/>
                </a:solidFill>
              </a:rPr>
              <a:t>2 группа</a:t>
            </a:r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2400" smtClean="0">
                <a:solidFill>
                  <a:schemeClr val="bg1"/>
                </a:solidFill>
              </a:rPr>
              <a:t>№1. В чем заключается геометрический смысл производной?</a:t>
            </a:r>
          </a:p>
          <a:p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2400" smtClean="0">
                <a:solidFill>
                  <a:schemeClr val="bg1"/>
                </a:solidFill>
              </a:rPr>
              <a:t>№ 2. Какими свойствами должна обладать функция </a:t>
            </a:r>
            <a:r>
              <a:rPr lang="ru-RU" sz="2400" i="1" smtClean="0">
                <a:solidFill>
                  <a:schemeClr val="bg1"/>
                </a:solidFill>
              </a:rPr>
              <a:t>у</a:t>
            </a:r>
            <a:r>
              <a:rPr lang="ru-RU" sz="2400" smtClean="0">
                <a:solidFill>
                  <a:schemeClr val="bg1"/>
                </a:solidFill>
              </a:rPr>
              <a:t> = </a:t>
            </a:r>
            <a:r>
              <a:rPr lang="ru-RU" sz="2400" i="1" smtClean="0">
                <a:solidFill>
                  <a:schemeClr val="bg1"/>
                </a:solidFill>
              </a:rPr>
              <a:t>f</a:t>
            </a:r>
            <a:r>
              <a:rPr lang="ru-RU" sz="2400" smtClean="0">
                <a:solidFill>
                  <a:schemeClr val="bg1"/>
                </a:solidFill>
              </a:rPr>
              <a:t>(</a:t>
            </a:r>
            <a:r>
              <a:rPr lang="ru-RU" sz="2400" i="1" smtClean="0">
                <a:solidFill>
                  <a:schemeClr val="bg1"/>
                </a:solidFill>
              </a:rPr>
              <a:t>x</a:t>
            </a:r>
            <a:r>
              <a:rPr lang="ru-RU" sz="2400" smtClean="0">
                <a:solidFill>
                  <a:schemeClr val="bg1"/>
                </a:solidFill>
              </a:rPr>
              <a:t>), заданная на интервале (</a:t>
            </a:r>
            <a:r>
              <a:rPr lang="ru-RU" sz="2400" i="1" smtClean="0">
                <a:solidFill>
                  <a:schemeClr val="bg1"/>
                </a:solidFill>
              </a:rPr>
              <a:t>a</a:t>
            </a:r>
            <a:r>
              <a:rPr lang="ru-RU" sz="2400" smtClean="0">
                <a:solidFill>
                  <a:schemeClr val="bg1"/>
                </a:solidFill>
              </a:rPr>
              <a:t>; </a:t>
            </a:r>
            <a:r>
              <a:rPr lang="ru-RU" sz="2400" i="1" smtClean="0">
                <a:solidFill>
                  <a:schemeClr val="bg1"/>
                </a:solidFill>
              </a:rPr>
              <a:t>b</a:t>
            </a:r>
            <a:r>
              <a:rPr lang="ru-RU" sz="2400" smtClean="0">
                <a:solidFill>
                  <a:schemeClr val="bg1"/>
                </a:solidFill>
              </a:rPr>
              <a:t>), чтобы в точке с абсциссой х</a:t>
            </a:r>
            <a:r>
              <a:rPr lang="ru-RU" sz="1200" i="1" smtClean="0">
                <a:solidFill>
                  <a:schemeClr val="bg1"/>
                </a:solidFill>
              </a:rPr>
              <a:t>0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ru-RU" sz="1600" smtClean="0">
                <a:solidFill>
                  <a:schemeClr val="bg1"/>
                </a:solidFill>
              </a:rPr>
              <a:t>Є</a:t>
            </a:r>
            <a:r>
              <a:rPr lang="ru-RU" sz="2400" smtClean="0">
                <a:solidFill>
                  <a:schemeClr val="bg1"/>
                </a:solidFill>
              </a:rPr>
              <a:t> (</a:t>
            </a:r>
            <a:r>
              <a:rPr lang="ru-RU" sz="2400" i="1" smtClean="0">
                <a:solidFill>
                  <a:schemeClr val="bg1"/>
                </a:solidFill>
              </a:rPr>
              <a:t>a</a:t>
            </a:r>
            <a:r>
              <a:rPr lang="ru-RU" sz="2400" smtClean="0">
                <a:solidFill>
                  <a:schemeClr val="bg1"/>
                </a:solidFill>
              </a:rPr>
              <a:t>; </a:t>
            </a:r>
            <a:r>
              <a:rPr lang="ru-RU" sz="2400" i="1" smtClean="0">
                <a:solidFill>
                  <a:schemeClr val="bg1"/>
                </a:solidFill>
              </a:rPr>
              <a:t>b</a:t>
            </a:r>
            <a:r>
              <a:rPr lang="ru-RU" sz="2400" smtClean="0">
                <a:solidFill>
                  <a:schemeClr val="bg1"/>
                </a:solidFill>
              </a:rPr>
              <a:t>) ее график имел касательную?</a:t>
            </a:r>
          </a:p>
          <a:p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2400" smtClean="0">
                <a:solidFill>
                  <a:schemeClr val="bg1"/>
                </a:solidFill>
              </a:rPr>
              <a:t>№ 3. Какой вид имеет уравнение касательной?</a:t>
            </a:r>
          </a:p>
          <a:p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2400" smtClean="0">
                <a:solidFill>
                  <a:schemeClr val="bg1"/>
                </a:solidFill>
              </a:rPr>
              <a:t>№ 4. Напишите уравнение касательной к графику функции </a:t>
            </a:r>
            <a:r>
              <a:rPr lang="ru-RU" sz="2400" i="1" smtClean="0">
                <a:solidFill>
                  <a:schemeClr val="bg1"/>
                </a:solidFill>
              </a:rPr>
              <a:t>f</a:t>
            </a:r>
            <a:r>
              <a:rPr lang="ru-RU" sz="2400" smtClean="0">
                <a:solidFill>
                  <a:schemeClr val="bg1"/>
                </a:solidFill>
              </a:rPr>
              <a:t>(</a:t>
            </a:r>
            <a:r>
              <a:rPr lang="ru-RU" sz="2400" i="1" smtClean="0">
                <a:solidFill>
                  <a:schemeClr val="bg1"/>
                </a:solidFill>
              </a:rPr>
              <a:t>x</a:t>
            </a:r>
            <a:r>
              <a:rPr lang="ru-RU" sz="2400" smtClean="0">
                <a:solidFill>
                  <a:schemeClr val="bg1"/>
                </a:solidFill>
              </a:rPr>
              <a:t>) =      , параллельной прямой </a:t>
            </a:r>
            <a:r>
              <a:rPr lang="ru-RU" sz="2400" i="1" smtClean="0">
                <a:solidFill>
                  <a:schemeClr val="bg1"/>
                </a:solidFill>
              </a:rPr>
              <a:t>y</a:t>
            </a:r>
            <a:r>
              <a:rPr lang="ru-RU" sz="2400" smtClean="0">
                <a:solidFill>
                  <a:schemeClr val="bg1"/>
                </a:solidFill>
              </a:rPr>
              <a:t> = 9</a:t>
            </a:r>
            <a:r>
              <a:rPr lang="ru-RU" sz="2400" i="1" smtClean="0">
                <a:solidFill>
                  <a:schemeClr val="bg1"/>
                </a:solidFill>
              </a:rPr>
              <a:t>х</a:t>
            </a:r>
            <a:r>
              <a:rPr lang="ru-RU" sz="2400" smtClean="0">
                <a:solidFill>
                  <a:schemeClr val="bg1"/>
                </a:solidFill>
              </a:rPr>
              <a:t> – 7.</a:t>
            </a:r>
          </a:p>
          <a:p>
            <a:r>
              <a:rPr lang="ru-RU" sz="2400" smtClean="0"/>
              <a:t>			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132138" y="5013325"/>
          <a:ext cx="295275" cy="574675"/>
        </p:xfrm>
        <a:graphic>
          <a:graphicData uri="http://schemas.openxmlformats.org/presentationml/2006/ole">
            <p:oleObj spid="_x0000_s64518" name="Формула" r:id="rId4" imgW="2156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67592" name="Презентация" r:id="rId3" imgW="4572049" imgH="3429015" progId="PowerPoint.Show.8">
              <p:embed/>
            </p:oleObj>
          </a:graphicData>
        </a:graphic>
      </p:graphicFrame>
      <p:sp>
        <p:nvSpPr>
          <p:cNvPr id="67593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620713"/>
            <a:ext cx="8002588" cy="5688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u="sng" smtClean="0">
                <a:solidFill>
                  <a:schemeClr val="bg1"/>
                </a:solidFill>
              </a:rPr>
              <a:t>3 группа</a:t>
            </a: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№1. В чем заключается геометрический смысл производной?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№ 2. Какими свойствами должна обладать функция </a:t>
            </a:r>
            <a:r>
              <a:rPr lang="ru-RU" sz="2400" i="1" smtClean="0">
                <a:solidFill>
                  <a:schemeClr val="bg1"/>
                </a:solidFill>
              </a:rPr>
              <a:t>у</a:t>
            </a:r>
            <a:r>
              <a:rPr lang="ru-RU" sz="2400" smtClean="0">
                <a:solidFill>
                  <a:schemeClr val="bg1"/>
                </a:solidFill>
              </a:rPr>
              <a:t> = </a:t>
            </a:r>
            <a:r>
              <a:rPr lang="ru-RU" sz="2400" i="1" smtClean="0">
                <a:solidFill>
                  <a:schemeClr val="bg1"/>
                </a:solidFill>
              </a:rPr>
              <a:t>f</a:t>
            </a:r>
            <a:r>
              <a:rPr lang="ru-RU" sz="2400" smtClean="0">
                <a:solidFill>
                  <a:schemeClr val="bg1"/>
                </a:solidFill>
              </a:rPr>
              <a:t>(</a:t>
            </a:r>
            <a:r>
              <a:rPr lang="ru-RU" sz="2400" i="1" smtClean="0">
                <a:solidFill>
                  <a:schemeClr val="bg1"/>
                </a:solidFill>
              </a:rPr>
              <a:t>x</a:t>
            </a:r>
            <a:r>
              <a:rPr lang="ru-RU" sz="2400" smtClean="0">
                <a:solidFill>
                  <a:schemeClr val="bg1"/>
                </a:solidFill>
              </a:rPr>
              <a:t>), заданная на интервале (</a:t>
            </a:r>
            <a:r>
              <a:rPr lang="ru-RU" sz="2400" i="1" smtClean="0">
                <a:solidFill>
                  <a:schemeClr val="bg1"/>
                </a:solidFill>
              </a:rPr>
              <a:t>a</a:t>
            </a:r>
            <a:r>
              <a:rPr lang="ru-RU" sz="2400" smtClean="0">
                <a:solidFill>
                  <a:schemeClr val="bg1"/>
                </a:solidFill>
              </a:rPr>
              <a:t>; </a:t>
            </a:r>
            <a:r>
              <a:rPr lang="ru-RU" sz="2400" i="1" smtClean="0">
                <a:solidFill>
                  <a:schemeClr val="bg1"/>
                </a:solidFill>
              </a:rPr>
              <a:t>b</a:t>
            </a:r>
            <a:r>
              <a:rPr lang="ru-RU" sz="2400" smtClean="0">
                <a:solidFill>
                  <a:schemeClr val="bg1"/>
                </a:solidFill>
              </a:rPr>
              <a:t>), чтобы в точке с абсциссой х</a:t>
            </a:r>
            <a:r>
              <a:rPr lang="ru-RU" sz="1200" i="1" smtClean="0">
                <a:solidFill>
                  <a:schemeClr val="bg1"/>
                </a:solidFill>
              </a:rPr>
              <a:t>0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ru-RU" sz="1600" smtClean="0">
                <a:solidFill>
                  <a:schemeClr val="bg1"/>
                </a:solidFill>
              </a:rPr>
              <a:t>Є</a:t>
            </a:r>
            <a:r>
              <a:rPr lang="ru-RU" sz="2400" smtClean="0">
                <a:solidFill>
                  <a:schemeClr val="bg1"/>
                </a:solidFill>
              </a:rPr>
              <a:t> (</a:t>
            </a:r>
            <a:r>
              <a:rPr lang="ru-RU" sz="2400" i="1" smtClean="0">
                <a:solidFill>
                  <a:schemeClr val="bg1"/>
                </a:solidFill>
              </a:rPr>
              <a:t>a</a:t>
            </a:r>
            <a:r>
              <a:rPr lang="ru-RU" sz="2400" smtClean="0">
                <a:solidFill>
                  <a:schemeClr val="bg1"/>
                </a:solidFill>
              </a:rPr>
              <a:t>; </a:t>
            </a:r>
            <a:r>
              <a:rPr lang="ru-RU" sz="2400" i="1" smtClean="0">
                <a:solidFill>
                  <a:schemeClr val="bg1"/>
                </a:solidFill>
              </a:rPr>
              <a:t>b</a:t>
            </a:r>
            <a:r>
              <a:rPr lang="ru-RU" sz="2400" smtClean="0">
                <a:solidFill>
                  <a:schemeClr val="bg1"/>
                </a:solidFill>
              </a:rPr>
              <a:t>) ее график имел касательную?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№ 3. Какой вид имеет уравнение касательной?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№ 4. Прямая, проходящая через начало координат, касается графика функции </a:t>
            </a:r>
            <a:r>
              <a:rPr lang="ru-RU" sz="2400" i="1" smtClean="0">
                <a:solidFill>
                  <a:schemeClr val="bg1"/>
                </a:solidFill>
              </a:rPr>
              <a:t>у</a:t>
            </a:r>
            <a:r>
              <a:rPr lang="ru-RU" sz="2400" smtClean="0">
                <a:solidFill>
                  <a:schemeClr val="bg1"/>
                </a:solidFill>
              </a:rPr>
              <a:t> = </a:t>
            </a:r>
            <a:r>
              <a:rPr lang="ru-RU" sz="2400" i="1" smtClean="0">
                <a:solidFill>
                  <a:schemeClr val="bg1"/>
                </a:solidFill>
              </a:rPr>
              <a:t>f</a:t>
            </a:r>
            <a:r>
              <a:rPr lang="ru-RU" sz="2400" smtClean="0">
                <a:solidFill>
                  <a:schemeClr val="bg1"/>
                </a:solidFill>
              </a:rPr>
              <a:t>(</a:t>
            </a:r>
            <a:r>
              <a:rPr lang="ru-RU" sz="2400" i="1" smtClean="0">
                <a:solidFill>
                  <a:schemeClr val="bg1"/>
                </a:solidFill>
              </a:rPr>
              <a:t>х</a:t>
            </a:r>
            <a:r>
              <a:rPr lang="ru-RU" sz="2400" smtClean="0">
                <a:solidFill>
                  <a:schemeClr val="bg1"/>
                </a:solidFill>
              </a:rPr>
              <a:t>)  в точке  </a:t>
            </a:r>
            <a:r>
              <a:rPr lang="ru-RU" sz="2400" i="1" smtClean="0">
                <a:solidFill>
                  <a:schemeClr val="bg1"/>
                </a:solidFill>
              </a:rPr>
              <a:t>А</a:t>
            </a:r>
            <a:r>
              <a:rPr lang="ru-RU" sz="2400" smtClean="0">
                <a:solidFill>
                  <a:schemeClr val="bg1"/>
                </a:solidFill>
              </a:rPr>
              <a:t>(-7;14). Найдите         .</a:t>
            </a:r>
            <a:r>
              <a:rPr lang="ru-RU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			</a:t>
            </a:r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268538" y="5157788"/>
          <a:ext cx="576262" cy="317500"/>
        </p:xfrm>
        <a:graphic>
          <a:graphicData uri="http://schemas.openxmlformats.org/presentationml/2006/ole">
            <p:oleObj spid="_x0000_s67589" name="Формула" r:id="rId4" imgW="368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69641" name="Презентация" r:id="rId3" imgW="4572049" imgH="3429015" progId="PowerPoint.Show.8">
              <p:embed/>
            </p:oleObj>
          </a:graphicData>
        </a:graphic>
      </p:graphicFrame>
      <p:sp>
        <p:nvSpPr>
          <p:cNvPr id="69642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476250"/>
            <a:ext cx="8002588" cy="5832475"/>
          </a:xfrm>
        </p:spPr>
        <p:txBody>
          <a:bodyPr/>
          <a:lstStyle/>
          <a:p>
            <a:r>
              <a:rPr lang="ru-RU" sz="2400" u="sng" smtClean="0">
                <a:solidFill>
                  <a:schemeClr val="bg1"/>
                </a:solidFill>
              </a:rPr>
              <a:t>4 группа</a:t>
            </a:r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2400" smtClean="0">
                <a:solidFill>
                  <a:schemeClr val="bg1"/>
                </a:solidFill>
              </a:rPr>
              <a:t>№1. В чем заключается геометрический смысл производной?</a:t>
            </a:r>
          </a:p>
          <a:p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2400" smtClean="0">
                <a:solidFill>
                  <a:schemeClr val="bg1"/>
                </a:solidFill>
              </a:rPr>
              <a:t>№ 2. Какими свойствами должна обладать функция </a:t>
            </a:r>
            <a:r>
              <a:rPr lang="ru-RU" sz="2400" i="1" smtClean="0">
                <a:solidFill>
                  <a:schemeClr val="bg1"/>
                </a:solidFill>
              </a:rPr>
              <a:t>у</a:t>
            </a:r>
            <a:r>
              <a:rPr lang="ru-RU" sz="2400" smtClean="0">
                <a:solidFill>
                  <a:schemeClr val="bg1"/>
                </a:solidFill>
              </a:rPr>
              <a:t> = </a:t>
            </a:r>
            <a:r>
              <a:rPr lang="ru-RU" sz="2400" i="1" smtClean="0">
                <a:solidFill>
                  <a:schemeClr val="bg1"/>
                </a:solidFill>
              </a:rPr>
              <a:t>f</a:t>
            </a:r>
            <a:r>
              <a:rPr lang="ru-RU" sz="2400" smtClean="0">
                <a:solidFill>
                  <a:schemeClr val="bg1"/>
                </a:solidFill>
              </a:rPr>
              <a:t>(</a:t>
            </a:r>
            <a:r>
              <a:rPr lang="ru-RU" sz="2400" i="1" smtClean="0">
                <a:solidFill>
                  <a:schemeClr val="bg1"/>
                </a:solidFill>
              </a:rPr>
              <a:t>x</a:t>
            </a:r>
            <a:r>
              <a:rPr lang="ru-RU" sz="2400" smtClean="0">
                <a:solidFill>
                  <a:schemeClr val="bg1"/>
                </a:solidFill>
              </a:rPr>
              <a:t>), заданная на интервале (</a:t>
            </a:r>
            <a:r>
              <a:rPr lang="ru-RU" sz="2400" i="1" smtClean="0">
                <a:solidFill>
                  <a:schemeClr val="bg1"/>
                </a:solidFill>
              </a:rPr>
              <a:t>a</a:t>
            </a:r>
            <a:r>
              <a:rPr lang="ru-RU" sz="2400" smtClean="0">
                <a:solidFill>
                  <a:schemeClr val="bg1"/>
                </a:solidFill>
              </a:rPr>
              <a:t>; </a:t>
            </a:r>
            <a:r>
              <a:rPr lang="ru-RU" sz="2400" i="1" smtClean="0">
                <a:solidFill>
                  <a:schemeClr val="bg1"/>
                </a:solidFill>
              </a:rPr>
              <a:t>b</a:t>
            </a:r>
            <a:r>
              <a:rPr lang="ru-RU" sz="2400" smtClean="0">
                <a:solidFill>
                  <a:schemeClr val="bg1"/>
                </a:solidFill>
              </a:rPr>
              <a:t>), чтобы в точке с абсциссой х</a:t>
            </a:r>
            <a:r>
              <a:rPr lang="ru-RU" sz="1200" i="1" smtClean="0">
                <a:solidFill>
                  <a:schemeClr val="bg1"/>
                </a:solidFill>
              </a:rPr>
              <a:t>0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ru-RU" sz="1600" smtClean="0">
                <a:solidFill>
                  <a:schemeClr val="bg1"/>
                </a:solidFill>
              </a:rPr>
              <a:t>Є</a:t>
            </a:r>
            <a:r>
              <a:rPr lang="ru-RU" sz="2400" smtClean="0">
                <a:solidFill>
                  <a:schemeClr val="bg1"/>
                </a:solidFill>
              </a:rPr>
              <a:t> (</a:t>
            </a:r>
            <a:r>
              <a:rPr lang="ru-RU" sz="2400" i="1" smtClean="0">
                <a:solidFill>
                  <a:schemeClr val="bg1"/>
                </a:solidFill>
              </a:rPr>
              <a:t>a</a:t>
            </a:r>
            <a:r>
              <a:rPr lang="ru-RU" sz="2400" smtClean="0">
                <a:solidFill>
                  <a:schemeClr val="bg1"/>
                </a:solidFill>
              </a:rPr>
              <a:t>; </a:t>
            </a:r>
            <a:r>
              <a:rPr lang="ru-RU" sz="2400" i="1" smtClean="0">
                <a:solidFill>
                  <a:schemeClr val="bg1"/>
                </a:solidFill>
              </a:rPr>
              <a:t>b</a:t>
            </a:r>
            <a:r>
              <a:rPr lang="ru-RU" sz="2400" smtClean="0">
                <a:solidFill>
                  <a:schemeClr val="bg1"/>
                </a:solidFill>
              </a:rPr>
              <a:t>) ее график имел касательную?</a:t>
            </a:r>
          </a:p>
          <a:p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2400" smtClean="0">
                <a:solidFill>
                  <a:schemeClr val="bg1"/>
                </a:solidFill>
              </a:rPr>
              <a:t>№ 3. Какой вид имеет уравнение касательной?</a:t>
            </a:r>
          </a:p>
          <a:p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2400" smtClean="0">
                <a:solidFill>
                  <a:schemeClr val="bg1"/>
                </a:solidFill>
              </a:rPr>
              <a:t>№ 4. Прямая  у=-4х-11 является касательной к графику функции                                       . Найдите абсциссу точки касания. </a:t>
            </a:r>
          </a:p>
          <a:p>
            <a:r>
              <a:rPr lang="ru-RU" sz="2400" smtClean="0"/>
              <a:t>			</a:t>
            </a:r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411413" y="5040313"/>
          <a:ext cx="2808287" cy="428625"/>
        </p:xfrm>
        <a:graphic>
          <a:graphicData uri="http://schemas.openxmlformats.org/presentationml/2006/ole">
            <p:oleObj spid="_x0000_s69638" name="Формула" r:id="rId4" imgW="1498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1051" name="Презентация" r:id="rId3" imgW="4572049" imgH="3429015" progId="PowerPoint.Show.8">
              <p:embed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497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Используя формулы и правила дифференцирования, найдите производные следующих функций:</a:t>
            </a:r>
          </a:p>
        </p:txBody>
      </p:sp>
      <p:sp>
        <p:nvSpPr>
          <p:cNvPr id="1053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684213" y="1844675"/>
          <a:ext cx="1717675" cy="504825"/>
        </p:xfrm>
        <a:graphic>
          <a:graphicData uri="http://schemas.openxmlformats.org/presentationml/2006/ole">
            <p:oleObj spid="_x0000_s1026" name="Формула" r:id="rId4" imgW="685800" imgH="228600" progId="Equation.3">
              <p:embed/>
            </p:oleObj>
          </a:graphicData>
        </a:graphic>
      </p:graphicFrame>
      <p:sp>
        <p:nvSpPr>
          <p:cNvPr id="1054" name="Text Box 8"/>
          <p:cNvSpPr txBox="1">
            <a:spLocks noChangeArrowheads="1"/>
          </p:cNvSpPr>
          <p:nvPr/>
        </p:nvSpPr>
        <p:spPr bwMode="auto">
          <a:xfrm>
            <a:off x="3852863" y="20605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0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29" name="Object 3"/>
          <p:cNvGraphicFramePr>
            <a:graphicFrameLocks noChangeAspect="1"/>
          </p:cNvGraphicFramePr>
          <p:nvPr/>
        </p:nvGraphicFramePr>
        <p:xfrm>
          <a:off x="5292725" y="1844675"/>
          <a:ext cx="1223963" cy="504825"/>
        </p:xfrm>
        <a:graphic>
          <a:graphicData uri="http://schemas.openxmlformats.org/presentationml/2006/ole">
            <p:oleObj spid="_x0000_s1027" name="Формула" r:id="rId5" imgW="622030" imgH="228501" progId="Equation.3">
              <p:embed/>
            </p:oleObj>
          </a:graphicData>
        </a:graphic>
      </p:graphicFrame>
      <p:sp>
        <p:nvSpPr>
          <p:cNvPr id="1056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31" name="Object 4"/>
          <p:cNvGraphicFramePr>
            <a:graphicFrameLocks noChangeAspect="1"/>
          </p:cNvGraphicFramePr>
          <p:nvPr/>
        </p:nvGraphicFramePr>
        <p:xfrm>
          <a:off x="684213" y="2492375"/>
          <a:ext cx="1570037" cy="474663"/>
        </p:xfrm>
        <a:graphic>
          <a:graphicData uri="http://schemas.openxmlformats.org/presentationml/2006/ole">
            <p:oleObj spid="_x0000_s1028" name="Формула" r:id="rId6" imgW="787320" imgH="241200" progId="Equation.3">
              <p:embed/>
            </p:oleObj>
          </a:graphicData>
        </a:graphic>
      </p:graphicFrame>
      <p:sp>
        <p:nvSpPr>
          <p:cNvPr id="105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33" name="Object 5"/>
          <p:cNvGraphicFramePr>
            <a:graphicFrameLocks noChangeAspect="1"/>
          </p:cNvGraphicFramePr>
          <p:nvPr/>
        </p:nvGraphicFramePr>
        <p:xfrm>
          <a:off x="5292725" y="2349500"/>
          <a:ext cx="1368425" cy="863600"/>
        </p:xfrm>
        <a:graphic>
          <a:graphicData uri="http://schemas.openxmlformats.org/presentationml/2006/ole">
            <p:oleObj spid="_x0000_s1029" name="Формула" r:id="rId7" imgW="558800" imgH="419100" progId="Equation.3">
              <p:embed/>
            </p:oleObj>
          </a:graphicData>
        </a:graphic>
      </p:graphicFrame>
      <p:sp>
        <p:nvSpPr>
          <p:cNvPr id="1058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35" name="Object 6"/>
          <p:cNvGraphicFramePr>
            <a:graphicFrameLocks noChangeAspect="1"/>
          </p:cNvGraphicFramePr>
          <p:nvPr/>
        </p:nvGraphicFramePr>
        <p:xfrm>
          <a:off x="684213" y="3141663"/>
          <a:ext cx="1800225" cy="425450"/>
        </p:xfrm>
        <a:graphic>
          <a:graphicData uri="http://schemas.openxmlformats.org/presentationml/2006/ole">
            <p:oleObj spid="_x0000_s1030" name="Формула" r:id="rId8" imgW="850531" imgH="203112" progId="Equation.3">
              <p:embed/>
            </p:oleObj>
          </a:graphicData>
        </a:graphic>
      </p:graphicFrame>
      <p:sp>
        <p:nvSpPr>
          <p:cNvPr id="1059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37" name="Object 7"/>
          <p:cNvGraphicFramePr>
            <a:graphicFrameLocks noChangeAspect="1"/>
          </p:cNvGraphicFramePr>
          <p:nvPr/>
        </p:nvGraphicFramePr>
        <p:xfrm>
          <a:off x="5292725" y="3068638"/>
          <a:ext cx="936625" cy="457200"/>
        </p:xfrm>
        <a:graphic>
          <a:graphicData uri="http://schemas.openxmlformats.org/presentationml/2006/ole">
            <p:oleObj spid="_x0000_s1031" name="Формула" r:id="rId9" imgW="406048" imgH="203024" progId="Equation.3">
              <p:embed/>
            </p:oleObj>
          </a:graphicData>
        </a:graphic>
      </p:graphicFrame>
      <p:graphicFrame>
        <p:nvGraphicFramePr>
          <p:cNvPr id="5139" name="Object 8"/>
          <p:cNvGraphicFramePr>
            <a:graphicFrameLocks noChangeAspect="1"/>
          </p:cNvGraphicFramePr>
          <p:nvPr/>
        </p:nvGraphicFramePr>
        <p:xfrm>
          <a:off x="684213" y="3644900"/>
          <a:ext cx="2278062" cy="819150"/>
        </p:xfrm>
        <a:graphic>
          <a:graphicData uri="http://schemas.openxmlformats.org/presentationml/2006/ole">
            <p:oleObj spid="_x0000_s1032" name="Формула" r:id="rId10" imgW="863280" imgH="393480" progId="Equation.3">
              <p:embed/>
            </p:oleObj>
          </a:graphicData>
        </a:graphic>
      </p:graphicFrame>
      <p:sp>
        <p:nvSpPr>
          <p:cNvPr id="106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41" name="Object 9"/>
          <p:cNvGraphicFramePr>
            <a:graphicFrameLocks noChangeAspect="1"/>
          </p:cNvGraphicFramePr>
          <p:nvPr/>
        </p:nvGraphicFramePr>
        <p:xfrm>
          <a:off x="5292725" y="3573463"/>
          <a:ext cx="2016125" cy="792162"/>
        </p:xfrm>
        <a:graphic>
          <a:graphicData uri="http://schemas.openxmlformats.org/presentationml/2006/ole">
            <p:oleObj spid="_x0000_s1033" name="Формула" r:id="rId11" imgW="1066337" imgH="393529" progId="Equation.3">
              <p:embed/>
            </p:oleObj>
          </a:graphicData>
        </a:graphic>
      </p:graphicFrame>
      <p:sp>
        <p:nvSpPr>
          <p:cNvPr id="1061" name="Rectangle 2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43" name="Object 10"/>
          <p:cNvGraphicFramePr>
            <a:graphicFrameLocks noChangeAspect="1"/>
          </p:cNvGraphicFramePr>
          <p:nvPr/>
        </p:nvGraphicFramePr>
        <p:xfrm>
          <a:off x="684213" y="4508500"/>
          <a:ext cx="2232025" cy="496888"/>
        </p:xfrm>
        <a:graphic>
          <a:graphicData uri="http://schemas.openxmlformats.org/presentationml/2006/ole">
            <p:oleObj spid="_x0000_s1034" name="Формула" r:id="rId12" imgW="977900" imgH="228600" progId="Equation.3">
              <p:embed/>
            </p:oleObj>
          </a:graphicData>
        </a:graphic>
      </p:graphicFrame>
      <p:sp>
        <p:nvSpPr>
          <p:cNvPr id="1062" name="Rectangle 26"/>
          <p:cNvSpPr>
            <a:spLocks noChangeArrowheads="1"/>
          </p:cNvSpPr>
          <p:nvPr/>
        </p:nvSpPr>
        <p:spPr bwMode="auto">
          <a:xfrm>
            <a:off x="0" y="3101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45" name="Object 11"/>
          <p:cNvGraphicFramePr>
            <a:graphicFrameLocks noChangeAspect="1"/>
          </p:cNvGraphicFramePr>
          <p:nvPr/>
        </p:nvGraphicFramePr>
        <p:xfrm>
          <a:off x="5292725" y="4508500"/>
          <a:ext cx="3260725" cy="504825"/>
        </p:xfrm>
        <a:graphic>
          <a:graphicData uri="http://schemas.openxmlformats.org/presentationml/2006/ole">
            <p:oleObj spid="_x0000_s1035" name="Формула" r:id="rId13" imgW="1625400" imgH="228600" progId="Equation.3">
              <p:embed/>
            </p:oleObj>
          </a:graphicData>
        </a:graphic>
      </p:graphicFrame>
      <p:sp>
        <p:nvSpPr>
          <p:cNvPr id="1063" name="Rectangle 28"/>
          <p:cNvSpPr>
            <a:spLocks noChangeArrowheads="1"/>
          </p:cNvSpPr>
          <p:nvPr/>
        </p:nvSpPr>
        <p:spPr bwMode="auto">
          <a:xfrm>
            <a:off x="0" y="3030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147" name="Object 12"/>
          <p:cNvGraphicFramePr>
            <a:graphicFrameLocks noChangeAspect="1"/>
          </p:cNvGraphicFramePr>
          <p:nvPr/>
        </p:nvGraphicFramePr>
        <p:xfrm>
          <a:off x="684213" y="5157788"/>
          <a:ext cx="2811462" cy="863600"/>
        </p:xfrm>
        <a:graphic>
          <a:graphicData uri="http://schemas.openxmlformats.org/presentationml/2006/ole">
            <p:oleObj spid="_x0000_s1036" name="Формула" r:id="rId14" imgW="863280" imgH="419040" progId="Equation.3">
              <p:embed/>
            </p:oleObj>
          </a:graphicData>
        </a:graphic>
      </p:graphicFrame>
      <p:graphicFrame>
        <p:nvGraphicFramePr>
          <p:cNvPr id="5149" name="Object 13"/>
          <p:cNvGraphicFramePr>
            <a:graphicFrameLocks noChangeAspect="1"/>
          </p:cNvGraphicFramePr>
          <p:nvPr/>
        </p:nvGraphicFramePr>
        <p:xfrm>
          <a:off x="5292725" y="5013325"/>
          <a:ext cx="2376488" cy="935038"/>
        </p:xfrm>
        <a:graphic>
          <a:graphicData uri="http://schemas.openxmlformats.org/presentationml/2006/ole">
            <p:oleObj spid="_x0000_s1037" name="Формула" r:id="rId15" imgW="889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21511" name="Презентация" r:id="rId3" imgW="4572049" imgH="3429015" progId="PowerPoint.Show.8">
              <p:embed/>
            </p:oleObj>
          </a:graphicData>
        </a:graphic>
      </p:graphicFrame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684213" y="0"/>
            <a:ext cx="6904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В чем состоит геометрический смысл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производной ?</a:t>
            </a: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539750" y="765175"/>
            <a:ext cx="7813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. В любой ли точке графика можно провести 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касательную?  Какая функция называется 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дифференцируемой в точке? 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9750" y="1844675"/>
            <a:ext cx="80914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. Касательная наклонена под тупым углом к 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положительному направлению оси Ох.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Что можно сказать о знаке производной и характере монотонности функции? 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468313" y="3492500"/>
            <a:ext cx="80914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. Касательная наклонена под острым углом к 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положительному направлению оси Ох.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sz="2400" b="1" i="1">
                <a:solidFill>
                  <a:schemeClr val="bg1"/>
                </a:solidFill>
              </a:rPr>
              <a:t>Что можно сказать о знаке производной и характере монотонности функции?</a:t>
            </a:r>
          </a:p>
        </p:txBody>
      </p:sp>
      <p:sp>
        <p:nvSpPr>
          <p:cNvPr id="5137" name="Text Box 15"/>
          <p:cNvSpPr txBox="1">
            <a:spLocks noChangeArrowheads="1"/>
          </p:cNvSpPr>
          <p:nvPr/>
        </p:nvSpPr>
        <p:spPr bwMode="auto">
          <a:xfrm>
            <a:off x="468313" y="5146675"/>
            <a:ext cx="80914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. Касательная наклонена под прямым углом к 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 положительному направлению оси Ох.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sz="2400" b="1" i="1">
                <a:solidFill>
                  <a:schemeClr val="bg1"/>
                </a:solidFill>
              </a:rPr>
              <a:t>Что можно сказать о производной?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4" grpId="0"/>
      <p:bldP spid="5135" grpId="0"/>
      <p:bldP spid="5136" grpId="0"/>
      <p:bldP spid="51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2"/>
          <p:cNvSpPr>
            <a:spLocks noChangeArrowheads="1"/>
          </p:cNvSpPr>
          <p:nvPr/>
        </p:nvSpPr>
        <p:spPr bwMode="auto">
          <a:xfrm>
            <a:off x="0" y="152400"/>
            <a:ext cx="9144000" cy="6156325"/>
          </a:xfrm>
          <a:prstGeom prst="verticalScroll">
            <a:avLst>
              <a:gd name="adj" fmla="val 709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2400">
              <a:latin typeface="Calibri" pitchFamily="34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92163" y="152400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Calibri" pitchFamily="34" charset="0"/>
              </a:rPr>
              <a:t>для дифференцируемых функций </a:t>
            </a:r>
            <a:r>
              <a:rPr lang="ru-RU" sz="2400" b="1">
                <a:latin typeface="Calibri" pitchFamily="34" charset="0"/>
              </a:rPr>
              <a:t>: 0</a:t>
            </a:r>
            <a:r>
              <a:rPr lang="en-US" sz="2400" b="1">
                <a:latin typeface="Calibri" pitchFamily="34" charset="0"/>
              </a:rPr>
              <a:t>°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≤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el-GR" sz="2400" b="1">
                <a:latin typeface="Calibri" pitchFamily="34" charset="0"/>
              </a:rPr>
              <a:t>α </a:t>
            </a:r>
            <a:r>
              <a:rPr lang="en-US" b="1"/>
              <a:t>≤</a:t>
            </a:r>
            <a:r>
              <a:rPr lang="ru-RU" sz="2400" b="1">
                <a:latin typeface="Calibri" pitchFamily="34" charset="0"/>
              </a:rPr>
              <a:t> 180</a:t>
            </a:r>
            <a:r>
              <a:rPr lang="en-US" sz="2400" b="1">
                <a:latin typeface="Calibri" pitchFamily="34" charset="0"/>
              </a:rPr>
              <a:t>°</a:t>
            </a:r>
            <a:r>
              <a:rPr lang="ru-RU" sz="2400" b="1">
                <a:latin typeface="Calibri" pitchFamily="34" charset="0"/>
              </a:rPr>
              <a:t>,</a:t>
            </a:r>
            <a:r>
              <a:rPr lang="el-GR" sz="2400" b="1">
                <a:latin typeface="Calibri" pitchFamily="34" charset="0"/>
              </a:rPr>
              <a:t> α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el-GR" sz="2400" b="1">
                <a:latin typeface="Calibri" pitchFamily="34" charset="0"/>
              </a:rPr>
              <a:t>≠</a:t>
            </a:r>
            <a:r>
              <a:rPr lang="ru-RU" sz="2400" b="1">
                <a:latin typeface="Calibri" pitchFamily="34" charset="0"/>
              </a:rPr>
              <a:t> 90</a:t>
            </a:r>
            <a:r>
              <a:rPr lang="en-US" sz="2400" b="1">
                <a:latin typeface="Calibri" pitchFamily="34" charset="0"/>
              </a:rPr>
              <a:t>°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22531" name="Picture 15" descr="граф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663575"/>
            <a:ext cx="79883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195513" y="2097088"/>
            <a:ext cx="15843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CC"/>
                </a:solidFill>
                <a:latin typeface="Calibri" pitchFamily="34" charset="0"/>
              </a:rPr>
              <a:t>α - тупой</a:t>
            </a:r>
            <a:r>
              <a:rPr lang="ru-RU" sz="2400">
                <a:solidFill>
                  <a:srgbClr val="0066CC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66CC"/>
                </a:solidFill>
                <a:latin typeface="Calibri" pitchFamily="34" charset="0"/>
              </a:rPr>
              <a:t>tg α  &lt; 0</a:t>
            </a:r>
            <a:endParaRPr lang="ru-RU" sz="2400" b="1">
              <a:solidFill>
                <a:srgbClr val="0066CC"/>
              </a:solidFill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66CC"/>
                </a:solidFill>
                <a:latin typeface="Calibri" pitchFamily="34" charset="0"/>
              </a:rPr>
              <a:t>f ´(x₀) &lt; 0</a:t>
            </a:r>
            <a:endParaRPr lang="ru-RU" sz="2400" b="1">
              <a:solidFill>
                <a:srgbClr val="0066CC"/>
              </a:solidFill>
              <a:latin typeface="Calibri" pitchFamily="34" charset="0"/>
            </a:endParaRPr>
          </a:p>
        </p:txBody>
      </p:sp>
      <p:sp>
        <p:nvSpPr>
          <p:cNvPr id="22533" name="Text Box 17"/>
          <p:cNvSpPr txBox="1">
            <a:spLocks noChangeArrowheads="1"/>
          </p:cNvSpPr>
          <p:nvPr/>
        </p:nvSpPr>
        <p:spPr bwMode="auto">
          <a:xfrm>
            <a:off x="6840538" y="1376363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659563" y="3573463"/>
            <a:ext cx="1944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α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– острый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tg α &gt;0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f ´(x</a:t>
            </a: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) &gt;0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859338" y="836613"/>
            <a:ext cx="23034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600" b="1">
                <a:solidFill>
                  <a:srgbClr val="FFCC00"/>
                </a:solidFill>
                <a:latin typeface="Calibri" pitchFamily="34" charset="0"/>
              </a:rPr>
              <a:t>положение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600" b="1">
                <a:solidFill>
                  <a:srgbClr val="FFCC00"/>
                </a:solidFill>
                <a:latin typeface="Calibri" pitchFamily="34" charset="0"/>
              </a:rPr>
              <a:t>касательной не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600" b="1">
                <a:solidFill>
                  <a:srgbClr val="FFCC00"/>
                </a:solidFill>
                <a:latin typeface="Calibri" pitchFamily="34" charset="0"/>
              </a:rPr>
              <a:t>определено</a:t>
            </a:r>
            <a:r>
              <a:rPr lang="en-US" sz="1600">
                <a:solidFill>
                  <a:srgbClr val="FFCC00"/>
                </a:solidFill>
                <a:latin typeface="Calibri" pitchFamily="34" charset="0"/>
              </a:rPr>
              <a:t> </a:t>
            </a:r>
            <a:endParaRPr lang="ru-RU" sz="1600">
              <a:solidFill>
                <a:srgbClr val="FFCC00"/>
              </a:solidFill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alibri" pitchFamily="34" charset="0"/>
              </a:rPr>
              <a:t>tg α </a:t>
            </a:r>
            <a:r>
              <a:rPr lang="ru-RU" sz="2400" b="1">
                <a:solidFill>
                  <a:srgbClr val="FFCC00"/>
                </a:solidFill>
                <a:latin typeface="Calibri" pitchFamily="34" charset="0"/>
              </a:rPr>
              <a:t> не сущ.</a:t>
            </a:r>
            <a:endParaRPr lang="ru-RU" sz="2400">
              <a:solidFill>
                <a:srgbClr val="FFCC00"/>
              </a:solidFill>
              <a:latin typeface="Calibri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  <a:latin typeface="Calibri" pitchFamily="34" charset="0"/>
              </a:rPr>
              <a:t>f ´(x</a:t>
            </a:r>
            <a:r>
              <a:rPr lang="en-US" sz="1200" b="1">
                <a:solidFill>
                  <a:srgbClr val="FFCC00"/>
                </a:solidFill>
                <a:latin typeface="Calibri" pitchFamily="34" charset="0"/>
              </a:rPr>
              <a:t>3</a:t>
            </a:r>
            <a:r>
              <a:rPr lang="en-US" sz="2400" b="1">
                <a:solidFill>
                  <a:srgbClr val="FFCC00"/>
                </a:solidFill>
                <a:latin typeface="Calibri" pitchFamily="34" charset="0"/>
              </a:rPr>
              <a:t>)</a:t>
            </a:r>
            <a:r>
              <a:rPr lang="ru-RU" sz="2400" b="1">
                <a:solidFill>
                  <a:srgbClr val="FFCC00"/>
                </a:solidFill>
                <a:latin typeface="Calibri" pitchFamily="34" charset="0"/>
              </a:rPr>
              <a:t> не сущ.</a:t>
            </a:r>
            <a:r>
              <a:rPr lang="ru-RU" sz="2400" b="1">
                <a:latin typeface="Calibri" pitchFamily="34" charset="0"/>
              </a:rPr>
              <a:t>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008063" y="4689475"/>
            <a:ext cx="14398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 b="1">
                <a:solidFill>
                  <a:srgbClr val="993300"/>
                </a:solidFill>
                <a:latin typeface="Calibri" pitchFamily="34" charset="0"/>
              </a:rPr>
              <a:t>α</a:t>
            </a:r>
            <a:r>
              <a:rPr lang="en-US" sz="2400" b="1">
                <a:solidFill>
                  <a:srgbClr val="993300"/>
                </a:solidFill>
                <a:latin typeface="Calibri" pitchFamily="34" charset="0"/>
              </a:rPr>
              <a:t> = 0</a:t>
            </a:r>
            <a:r>
              <a:rPr lang="en-US" sz="2400">
                <a:solidFill>
                  <a:srgbClr val="9933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993300"/>
                </a:solidFill>
                <a:latin typeface="Calibri" pitchFamily="34" charset="0"/>
              </a:rPr>
              <a:t>tg α =0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993300"/>
                </a:solidFill>
                <a:latin typeface="Calibri" pitchFamily="34" charset="0"/>
              </a:rPr>
              <a:t>f ´(x</a:t>
            </a:r>
            <a:r>
              <a:rPr lang="en-US" sz="1200" b="1">
                <a:solidFill>
                  <a:srgbClr val="993300"/>
                </a:solidFill>
                <a:latin typeface="Calibri" pitchFamily="34" charset="0"/>
              </a:rPr>
              <a:t>2</a:t>
            </a:r>
            <a:r>
              <a:rPr lang="en-US" sz="2400" b="1">
                <a:solidFill>
                  <a:srgbClr val="993300"/>
                </a:solidFill>
                <a:latin typeface="Calibri" pitchFamily="34" charset="0"/>
              </a:rPr>
              <a:t>) = 0</a:t>
            </a:r>
            <a:endParaRPr lang="ru-RU" sz="2400" b="1">
              <a:solidFill>
                <a:srgbClr val="99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7" grpId="1"/>
      <p:bldP spid="26640" grpId="0"/>
      <p:bldP spid="26640" grpId="1"/>
      <p:bldP spid="26643" grpId="0"/>
      <p:bldP spid="26643" grpId="1"/>
      <p:bldP spid="26644" grpId="0"/>
      <p:bldP spid="26644" grpId="1"/>
      <p:bldP spid="26645" grpId="0"/>
      <p:bldP spid="266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23570" name="Презентация" r:id="rId3" imgW="4572049" imgH="3429015" progId="PowerPoint.Show.8">
              <p:embed/>
            </p:oleObj>
          </a:graphicData>
        </a:graphic>
      </p:graphicFrame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971550" y="1196975"/>
            <a:ext cx="6508750" cy="4248150"/>
            <a:chOff x="3360" y="9030"/>
            <a:chExt cx="7050" cy="3660"/>
          </a:xfrm>
        </p:grpSpPr>
        <p:cxnSp>
          <p:nvCxnSpPr>
            <p:cNvPr id="5" name="AutoShape 44"/>
            <p:cNvCxnSpPr>
              <a:cxnSpLocks noChangeShapeType="1"/>
            </p:cNvCxnSpPr>
            <p:nvPr/>
          </p:nvCxnSpPr>
          <p:spPr bwMode="auto">
            <a:xfrm flipV="1">
              <a:off x="6675" y="9030"/>
              <a:ext cx="0" cy="3660"/>
            </a:xfrm>
            <a:prstGeom prst="straightConnector1">
              <a:avLst/>
            </a:prstGeom>
            <a:noFill/>
            <a:ln w="254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45"/>
            <p:cNvCxnSpPr>
              <a:cxnSpLocks noChangeShapeType="1"/>
            </p:cNvCxnSpPr>
            <p:nvPr/>
          </p:nvCxnSpPr>
          <p:spPr bwMode="auto">
            <a:xfrm>
              <a:off x="3360" y="10860"/>
              <a:ext cx="7050" cy="1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</p:spPr>
        </p:cxnSp>
      </p:grpSp>
      <p:sp useBgFill="1"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3264247" y="498982"/>
            <a:ext cx="373578" cy="48777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defRPr/>
            </a:pPr>
            <a:endParaRPr lang="ru-RU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8" name="Text Box 38"/>
          <p:cNvSpPr txBox="1">
            <a:spLocks noGrp="1" noChangeArrowheads="1"/>
          </p:cNvSpPr>
          <p:nvPr>
            <p:ph type="body" idx="1"/>
          </p:nvPr>
        </p:nvSpPr>
        <p:spPr>
          <a:xfrm>
            <a:off x="6993751" y="2797754"/>
            <a:ext cx="413410" cy="47063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marL="0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779838" y="1773238"/>
            <a:ext cx="3973512" cy="2166937"/>
          </a:xfrm>
          <a:custGeom>
            <a:avLst/>
            <a:gdLst>
              <a:gd name="connsiteX0" fmla="*/ 0 w 3357154"/>
              <a:gd name="connsiteY0" fmla="*/ 1676399 h 1676399"/>
              <a:gd name="connsiteX1" fmla="*/ 809897 w 3357154"/>
              <a:gd name="connsiteY1" fmla="*/ 82731 h 1676399"/>
              <a:gd name="connsiteX2" fmla="*/ 3357154 w 3357154"/>
              <a:gd name="connsiteY2" fmla="*/ 1180011 h 1676399"/>
              <a:gd name="connsiteX3" fmla="*/ 3357154 w 3357154"/>
              <a:gd name="connsiteY3" fmla="*/ 1180011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154" h="1676399">
                <a:moveTo>
                  <a:pt x="0" y="1676399"/>
                </a:moveTo>
                <a:cubicBezTo>
                  <a:pt x="125185" y="920930"/>
                  <a:pt x="250371" y="165462"/>
                  <a:pt x="809897" y="82731"/>
                </a:cubicBezTo>
                <a:cubicBezTo>
                  <a:pt x="1369423" y="0"/>
                  <a:pt x="3357154" y="1180011"/>
                  <a:pt x="3357154" y="1180011"/>
                </a:cubicBezTo>
                <a:lnTo>
                  <a:pt x="3357154" y="1180011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132138" y="1268413"/>
            <a:ext cx="4005262" cy="930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16688" y="1628775"/>
            <a:ext cx="1192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Book Antiqua" pitchFamily="18" charset="0"/>
              </a:rPr>
              <a:t>f (x)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56100" y="1341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M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716463" y="1844675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2" idx="4"/>
          </p:cNvCxnSpPr>
          <p:nvPr/>
        </p:nvCxnSpPr>
        <p:spPr>
          <a:xfrm rot="5400000">
            <a:off x="4067969" y="2636044"/>
            <a:ext cx="143986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2" idx="3"/>
          </p:cNvCxnSpPr>
          <p:nvPr/>
        </p:nvCxnSpPr>
        <p:spPr>
          <a:xfrm flipV="1">
            <a:off x="4067175" y="1844675"/>
            <a:ext cx="741363" cy="2063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24581" name="Презентация" r:id="rId4" imgW="4572049" imgH="3429015" progId="PowerPoint.Show.8">
              <p:embed/>
            </p:oleObj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 2" pitchFamily="18" charset="2"/>
              <a:buNone/>
            </a:pP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f </a:t>
            </a:r>
            <a:r>
              <a:rPr lang="en-US" sz="3200" b="1" i="1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sz="1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· (x - x</a:t>
            </a:r>
            <a:r>
              <a:rPr lang="en-US" sz="1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+ f(x</a:t>
            </a:r>
            <a:r>
              <a:rPr lang="en-US" sz="1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i="1" smtClean="0">
              <a:solidFill>
                <a:schemeClr val="bg1"/>
              </a:solidFill>
              <a:cs typeface="Times New Roman" pitchFamily="18" charset="0"/>
            </a:endParaRP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 2" pitchFamily="18" charset="2"/>
              <a:buNone/>
            </a:pPr>
            <a:r>
              <a:rPr lang="ru-RU" sz="3200" b="1" i="1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f(x</a:t>
            </a:r>
            <a:r>
              <a:rPr lang="en-US" sz="1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i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smtClean="0">
                <a:solidFill>
                  <a:schemeClr val="bg1"/>
                </a:solidFill>
                <a:cs typeface="Times New Roman" pitchFamily="18" charset="0"/>
              </a:rPr>
              <a:t>координаты точки  касания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 2" pitchFamily="18" charset="2"/>
              <a:buNone/>
            </a:pPr>
            <a:r>
              <a:rPr lang="en-US" sz="3200" b="1" i="1" smtClean="0">
                <a:solidFill>
                  <a:schemeClr val="bg1"/>
                </a:solidFill>
              </a:rPr>
              <a:t>f</a:t>
            </a:r>
            <a:r>
              <a:rPr lang="he-IL" sz="3200" b="1" i="1" smtClean="0">
                <a:solidFill>
                  <a:schemeClr val="bg1"/>
                </a:solidFill>
                <a:ea typeface="David"/>
              </a:rPr>
              <a:t>´</a:t>
            </a:r>
            <a:r>
              <a:rPr lang="en-US" sz="3200" b="1" i="1" smtClean="0">
                <a:solidFill>
                  <a:schemeClr val="bg1"/>
                </a:solidFill>
              </a:rPr>
              <a:t>(</a:t>
            </a:r>
            <a:r>
              <a:rPr lang="en-US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i="1" smtClean="0">
                <a:solidFill>
                  <a:schemeClr val="bg1"/>
                </a:solidFill>
              </a:rPr>
              <a:t>) = tg</a:t>
            </a:r>
            <a:r>
              <a:rPr lang="el-GR" sz="3200" b="1" i="1" smtClean="0">
                <a:solidFill>
                  <a:schemeClr val="bg1"/>
                </a:solidFill>
              </a:rPr>
              <a:t>α</a:t>
            </a:r>
            <a:r>
              <a:rPr lang="ru-RU" sz="3200" b="1" i="1" smtClean="0">
                <a:solidFill>
                  <a:schemeClr val="bg1"/>
                </a:solidFill>
              </a:rPr>
              <a:t> =</a:t>
            </a:r>
            <a:r>
              <a:rPr lang="en-US" sz="3200" b="1" i="1" smtClean="0">
                <a:solidFill>
                  <a:schemeClr val="bg1"/>
                </a:solidFill>
              </a:rPr>
              <a:t>k </a:t>
            </a:r>
            <a:r>
              <a:rPr lang="ru-RU" sz="3200" b="1" i="1" smtClean="0">
                <a:solidFill>
                  <a:schemeClr val="bg1"/>
                </a:solidFill>
              </a:rPr>
              <a:t>– тангенс угла наклона касательной в данной точке или угловой коэффициент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 2" pitchFamily="18" charset="2"/>
              <a:buNone/>
            </a:pPr>
            <a:r>
              <a:rPr lang="ru-RU" sz="3200" b="1" i="1" smtClean="0">
                <a:solidFill>
                  <a:schemeClr val="bg1"/>
                </a:solidFill>
                <a:cs typeface="Times New Roman" pitchFamily="18" charset="0"/>
              </a:rPr>
              <a:t>(х;у) – координаты любой  точки касательной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2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716463" y="1700213"/>
            <a:ext cx="4038600" cy="4525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lvl="1" eaLnBrk="1" hangingPunct="1">
              <a:buFont typeface="Wingdings 2" pitchFamily="18" charset="2"/>
              <a:buNone/>
            </a:pPr>
            <a:endParaRPr lang="ru-RU" smtClean="0"/>
          </a:p>
          <a:p>
            <a:pPr lvl="1" eaLnBrk="1" hangingPunct="1">
              <a:buFont typeface="Wingdings 2" pitchFamily="18" charset="2"/>
              <a:buNone/>
            </a:pPr>
            <a:endParaRPr lang="ru-RU" smtClean="0"/>
          </a:p>
          <a:p>
            <a:pPr lvl="1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187450" y="476250"/>
            <a:ext cx="75612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+mn-lt"/>
              </a:rPr>
              <a:t>Уравнение касательной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48139" name="Презентация" r:id="rId3" imgW="4572049" imgH="3429015" progId="PowerPoint.Show.8">
              <p:embed/>
            </p:oleObj>
          </a:graphicData>
        </a:graphic>
      </p:graphicFrame>
      <p:sp>
        <p:nvSpPr>
          <p:cNvPr id="48140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765175"/>
            <a:ext cx="7499350" cy="21161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ru-RU" i="1" smtClean="0"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schemeClr val="bg1"/>
                </a:solidFill>
                <a:cs typeface="Times New Roman" pitchFamily="18" charset="0"/>
              </a:rPr>
              <a:t>№1. Найдите угловой коэффициент касательной к кривой                                    в точке с абсциссой х</a:t>
            </a:r>
            <a:r>
              <a:rPr lang="en-US" sz="1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i="1" smtClean="0">
                <a:solidFill>
                  <a:schemeClr val="bg1"/>
                </a:solidFill>
                <a:cs typeface="Times New Roman" pitchFamily="18" charset="0"/>
              </a:rPr>
              <a:t>= - 2.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endParaRPr lang="ru-RU" b="1" i="1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endParaRPr lang="ru-RU" b="1" i="1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2400" smtClean="0">
              <a:solidFill>
                <a:schemeClr val="bg1"/>
              </a:solidFill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3438" y="1341438"/>
          <a:ext cx="1722437" cy="544512"/>
        </p:xfrm>
        <a:graphic>
          <a:graphicData uri="http://schemas.openxmlformats.org/presentationml/2006/ole">
            <p:oleObj spid="_x0000_s48132" name="Формула" r:id="rId4" imgW="723600" imgH="228600" progId="Equation.3">
              <p:embed/>
            </p:oleObj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2700338" y="3213100"/>
          <a:ext cx="1973262" cy="2736850"/>
        </p:xfrm>
        <a:graphic>
          <a:graphicData uri="http://schemas.openxmlformats.org/presentationml/2006/ole">
            <p:oleObj spid="_x0000_s48136" name="Формула" r:id="rId5" imgW="787320" imgH="1091880" progId="Equation.3">
              <p:embed/>
            </p:oleObj>
          </a:graphicData>
        </a:graphic>
      </p:graphicFrame>
      <p:sp>
        <p:nvSpPr>
          <p:cNvPr id="48141" name="WordArt 21"/>
          <p:cNvSpPr>
            <a:spLocks noChangeArrowheads="1" noChangeShapeType="1" noTextEdit="1"/>
          </p:cNvSpPr>
          <p:nvPr/>
        </p:nvSpPr>
        <p:spPr bwMode="auto">
          <a:xfrm>
            <a:off x="4787900" y="2492375"/>
            <a:ext cx="39338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Monotype Corsiva"/>
              </a:rPr>
              <a:t>Задание В8 ФБТЗ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49156" name="Презентация" r:id="rId3" imgW="4572049" imgH="3429015" progId="PowerPoint.Show.8">
              <p:embed/>
            </p:oleObj>
          </a:graphicData>
        </a:graphic>
      </p:graphicFrame>
      <p:sp>
        <p:nvSpPr>
          <p:cNvPr id="49157" name="Rectangle 3"/>
          <p:cNvSpPr>
            <a:spLocks noGrp="1"/>
          </p:cNvSpPr>
          <p:nvPr>
            <p:ph type="body" idx="1"/>
          </p:nvPr>
        </p:nvSpPr>
        <p:spPr>
          <a:xfrm>
            <a:off x="539750" y="1052513"/>
            <a:ext cx="8229600" cy="1612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chemeClr val="bg1"/>
                </a:solidFill>
              </a:rPr>
              <a:t>№2. Укажите значение коэффициента </a:t>
            </a:r>
            <a:r>
              <a:rPr lang="en-US" b="1" i="1" smtClean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ru-RU" b="1" i="1" smtClean="0">
                <a:solidFill>
                  <a:schemeClr val="bg1"/>
                </a:solidFill>
              </a:rPr>
              <a:t> при  котором графики линейных функций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chemeClr val="bg1"/>
                </a:solidFill>
              </a:rPr>
              <a:t>    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ru-RU" b="1" smtClean="0">
                <a:solidFill>
                  <a:schemeClr val="bg1"/>
                </a:solidFill>
              </a:rPr>
              <a:t> = 8х+12 </a:t>
            </a:r>
            <a:r>
              <a:rPr lang="ru-RU" b="1" i="1" smtClean="0">
                <a:solidFill>
                  <a:schemeClr val="bg1"/>
                </a:solidFill>
              </a:rPr>
              <a:t>и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ru-RU" b="1" smtClean="0">
                <a:solidFill>
                  <a:schemeClr val="bg1"/>
                </a:solidFill>
              </a:rPr>
              <a:t> =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ru-RU" b="1" smtClean="0">
                <a:solidFill>
                  <a:schemeClr val="bg1"/>
                </a:solidFill>
              </a:rPr>
              <a:t>х – 3 </a:t>
            </a:r>
            <a:r>
              <a:rPr lang="ru-RU" b="1" i="1" smtClean="0">
                <a:solidFill>
                  <a:schemeClr val="bg1"/>
                </a:solidFill>
              </a:rPr>
              <a:t>параллельны.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339975" y="371633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Ответ: 8.</a:t>
            </a:r>
          </a:p>
        </p:txBody>
      </p:sp>
      <p:sp>
        <p:nvSpPr>
          <p:cNvPr id="49160" name="WordArt 21"/>
          <p:cNvSpPr>
            <a:spLocks noChangeArrowheads="1" noChangeShapeType="1" noTextEdit="1"/>
          </p:cNvSpPr>
          <p:nvPr/>
        </p:nvSpPr>
        <p:spPr bwMode="auto">
          <a:xfrm>
            <a:off x="4787900" y="2636838"/>
            <a:ext cx="39338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Monotype Corsiva"/>
              </a:rPr>
              <a:t>Задание В8 ФБТЗ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75" name="Object 127"/>
          <p:cNvGraphicFramePr>
            <a:graphicFrameLocks noChangeAspect="1"/>
          </p:cNvGraphicFramePr>
          <p:nvPr/>
        </p:nvGraphicFramePr>
        <p:xfrm>
          <a:off x="0" y="-444500"/>
          <a:ext cx="9144000" cy="7302500"/>
        </p:xfrm>
        <a:graphic>
          <a:graphicData uri="http://schemas.openxmlformats.org/presentationml/2006/ole">
            <p:oleObj spid="_x0000_s53375" name="Презентация" r:id="rId3" imgW="4572049" imgH="3429015" progId="PowerPoint.Show.8">
              <p:embed/>
            </p:oleObj>
          </a:graphicData>
        </a:graphic>
      </p:graphicFrame>
      <p:sp>
        <p:nvSpPr>
          <p:cNvPr id="53376" name="AutoShape 129"/>
          <p:cNvSpPr>
            <a:spLocks noChangeArrowheads="1"/>
          </p:cNvSpPr>
          <p:nvPr/>
        </p:nvSpPr>
        <p:spPr bwMode="auto">
          <a:xfrm>
            <a:off x="0" y="1844675"/>
            <a:ext cx="7235825" cy="47529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77" name="Rectangle 128"/>
          <p:cNvSpPr>
            <a:spLocks noChangeArrowheads="1"/>
          </p:cNvSpPr>
          <p:nvPr/>
        </p:nvSpPr>
        <p:spPr bwMode="auto">
          <a:xfrm>
            <a:off x="250825" y="2133600"/>
            <a:ext cx="6553200" cy="44640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3378" name="Group 2"/>
          <p:cNvGrpSpPr>
            <a:grpSpLocks/>
          </p:cNvGrpSpPr>
          <p:nvPr/>
        </p:nvGrpSpPr>
        <p:grpSpPr bwMode="auto">
          <a:xfrm>
            <a:off x="107950" y="1773238"/>
            <a:ext cx="7127875" cy="4719637"/>
            <a:chOff x="249" y="1525"/>
            <a:chExt cx="4128" cy="2338"/>
          </a:xfrm>
        </p:grpSpPr>
        <p:sp>
          <p:nvSpPr>
            <p:cNvPr id="53388" name="Line 3"/>
            <p:cNvSpPr>
              <a:spLocks noChangeShapeType="1"/>
            </p:cNvSpPr>
            <p:nvPr/>
          </p:nvSpPr>
          <p:spPr bwMode="auto">
            <a:xfrm>
              <a:off x="2473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89" name="Line 4"/>
            <p:cNvSpPr>
              <a:spLocks noChangeShapeType="1"/>
            </p:cNvSpPr>
            <p:nvPr/>
          </p:nvSpPr>
          <p:spPr bwMode="auto">
            <a:xfrm>
              <a:off x="266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0" name="Line 5"/>
            <p:cNvSpPr>
              <a:spLocks noChangeShapeType="1"/>
            </p:cNvSpPr>
            <p:nvPr/>
          </p:nvSpPr>
          <p:spPr bwMode="auto">
            <a:xfrm>
              <a:off x="285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1" name="Line 6"/>
            <p:cNvSpPr>
              <a:spLocks noChangeShapeType="1"/>
            </p:cNvSpPr>
            <p:nvPr/>
          </p:nvSpPr>
          <p:spPr bwMode="auto">
            <a:xfrm>
              <a:off x="305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2" name="Line 7"/>
            <p:cNvSpPr>
              <a:spLocks noChangeShapeType="1"/>
            </p:cNvSpPr>
            <p:nvPr/>
          </p:nvSpPr>
          <p:spPr bwMode="auto">
            <a:xfrm>
              <a:off x="324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3" name="Line 8"/>
            <p:cNvSpPr>
              <a:spLocks noChangeShapeType="1"/>
            </p:cNvSpPr>
            <p:nvPr/>
          </p:nvSpPr>
          <p:spPr bwMode="auto">
            <a:xfrm>
              <a:off x="343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4" name="Line 9"/>
            <p:cNvSpPr>
              <a:spLocks noChangeShapeType="1"/>
            </p:cNvSpPr>
            <p:nvPr/>
          </p:nvSpPr>
          <p:spPr bwMode="auto">
            <a:xfrm>
              <a:off x="3626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5" name="Line 10"/>
            <p:cNvSpPr>
              <a:spLocks noChangeShapeType="1"/>
            </p:cNvSpPr>
            <p:nvPr/>
          </p:nvSpPr>
          <p:spPr bwMode="auto">
            <a:xfrm>
              <a:off x="382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6" name="Line 11"/>
            <p:cNvSpPr>
              <a:spLocks noChangeShapeType="1"/>
            </p:cNvSpPr>
            <p:nvPr/>
          </p:nvSpPr>
          <p:spPr bwMode="auto">
            <a:xfrm>
              <a:off x="40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7" name="Line 12"/>
            <p:cNvSpPr>
              <a:spLocks noChangeShapeType="1"/>
            </p:cNvSpPr>
            <p:nvPr/>
          </p:nvSpPr>
          <p:spPr bwMode="auto">
            <a:xfrm>
              <a:off x="2085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8" name="Line 13"/>
            <p:cNvSpPr>
              <a:spLocks noChangeShapeType="1"/>
            </p:cNvSpPr>
            <p:nvPr/>
          </p:nvSpPr>
          <p:spPr bwMode="auto">
            <a:xfrm>
              <a:off x="189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9" name="Line 14"/>
            <p:cNvSpPr>
              <a:spLocks noChangeShapeType="1"/>
            </p:cNvSpPr>
            <p:nvPr/>
          </p:nvSpPr>
          <p:spPr bwMode="auto">
            <a:xfrm>
              <a:off x="169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0" name="Line 15"/>
            <p:cNvSpPr>
              <a:spLocks noChangeShapeType="1"/>
            </p:cNvSpPr>
            <p:nvPr/>
          </p:nvSpPr>
          <p:spPr bwMode="auto">
            <a:xfrm>
              <a:off x="15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1" name="Line 16"/>
            <p:cNvSpPr>
              <a:spLocks noChangeShapeType="1"/>
            </p:cNvSpPr>
            <p:nvPr/>
          </p:nvSpPr>
          <p:spPr bwMode="auto">
            <a:xfrm>
              <a:off x="1121" y="1729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2" name="Line 17"/>
            <p:cNvSpPr>
              <a:spLocks noChangeShapeType="1"/>
            </p:cNvSpPr>
            <p:nvPr/>
          </p:nvSpPr>
          <p:spPr bwMode="auto">
            <a:xfrm>
              <a:off x="131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3" name="Line 18"/>
            <p:cNvSpPr>
              <a:spLocks noChangeShapeType="1"/>
            </p:cNvSpPr>
            <p:nvPr/>
          </p:nvSpPr>
          <p:spPr bwMode="auto">
            <a:xfrm flipH="1">
              <a:off x="912" y="1746"/>
              <a:ext cx="2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4" name="Line 19"/>
            <p:cNvSpPr>
              <a:spLocks noChangeShapeType="1"/>
            </p:cNvSpPr>
            <p:nvPr/>
          </p:nvSpPr>
          <p:spPr bwMode="auto">
            <a:xfrm flipH="1">
              <a:off x="728" y="1746"/>
              <a:ext cx="7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5" name="Line 20"/>
            <p:cNvSpPr>
              <a:spLocks noChangeShapeType="1"/>
            </p:cNvSpPr>
            <p:nvPr/>
          </p:nvSpPr>
          <p:spPr bwMode="auto">
            <a:xfrm flipH="1">
              <a:off x="543" y="1746"/>
              <a:ext cx="11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6" name="Line 21"/>
            <p:cNvSpPr>
              <a:spLocks noChangeShapeType="1"/>
            </p:cNvSpPr>
            <p:nvPr/>
          </p:nvSpPr>
          <p:spPr bwMode="auto">
            <a:xfrm flipH="1">
              <a:off x="2290" y="1570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7" name="Line 22"/>
            <p:cNvSpPr>
              <a:spLocks noChangeShapeType="1"/>
            </p:cNvSpPr>
            <p:nvPr/>
          </p:nvSpPr>
          <p:spPr bwMode="auto">
            <a:xfrm>
              <a:off x="249" y="2901"/>
              <a:ext cx="40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8" name="Line 23"/>
            <p:cNvSpPr>
              <a:spLocks noChangeShapeType="1"/>
            </p:cNvSpPr>
            <p:nvPr/>
          </p:nvSpPr>
          <p:spPr bwMode="auto">
            <a:xfrm>
              <a:off x="359" y="274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9" name="Line 24"/>
            <p:cNvSpPr>
              <a:spLocks noChangeShapeType="1"/>
            </p:cNvSpPr>
            <p:nvPr/>
          </p:nvSpPr>
          <p:spPr bwMode="auto">
            <a:xfrm>
              <a:off x="353" y="258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0" name="Line 25"/>
            <p:cNvSpPr>
              <a:spLocks noChangeShapeType="1"/>
            </p:cNvSpPr>
            <p:nvPr/>
          </p:nvSpPr>
          <p:spPr bwMode="auto">
            <a:xfrm>
              <a:off x="353" y="2417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1" name="Line 26"/>
            <p:cNvSpPr>
              <a:spLocks noChangeShapeType="1"/>
            </p:cNvSpPr>
            <p:nvPr/>
          </p:nvSpPr>
          <p:spPr bwMode="auto">
            <a:xfrm>
              <a:off x="346" y="225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2" name="Line 27"/>
            <p:cNvSpPr>
              <a:spLocks noChangeShapeType="1"/>
            </p:cNvSpPr>
            <p:nvPr/>
          </p:nvSpPr>
          <p:spPr bwMode="auto">
            <a:xfrm>
              <a:off x="359" y="209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3" name="Line 28"/>
            <p:cNvSpPr>
              <a:spLocks noChangeShapeType="1"/>
            </p:cNvSpPr>
            <p:nvPr/>
          </p:nvSpPr>
          <p:spPr bwMode="auto">
            <a:xfrm>
              <a:off x="346" y="1929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4" name="Line 29"/>
            <p:cNvSpPr>
              <a:spLocks noChangeShapeType="1"/>
            </p:cNvSpPr>
            <p:nvPr/>
          </p:nvSpPr>
          <p:spPr bwMode="auto">
            <a:xfrm>
              <a:off x="359" y="176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5" name="Line 30"/>
            <p:cNvSpPr>
              <a:spLocks noChangeShapeType="1"/>
            </p:cNvSpPr>
            <p:nvPr/>
          </p:nvSpPr>
          <p:spPr bwMode="auto">
            <a:xfrm>
              <a:off x="346" y="3067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6" name="Line 31"/>
            <p:cNvSpPr>
              <a:spLocks noChangeShapeType="1"/>
            </p:cNvSpPr>
            <p:nvPr/>
          </p:nvSpPr>
          <p:spPr bwMode="auto">
            <a:xfrm>
              <a:off x="346" y="323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7" name="Line 32"/>
            <p:cNvSpPr>
              <a:spLocks noChangeShapeType="1"/>
            </p:cNvSpPr>
            <p:nvPr/>
          </p:nvSpPr>
          <p:spPr bwMode="auto">
            <a:xfrm>
              <a:off x="346" y="339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8" name="Line 33"/>
            <p:cNvSpPr>
              <a:spLocks noChangeShapeType="1"/>
            </p:cNvSpPr>
            <p:nvPr/>
          </p:nvSpPr>
          <p:spPr bwMode="auto">
            <a:xfrm>
              <a:off x="346" y="356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9" name="Line 34"/>
            <p:cNvSpPr>
              <a:spLocks noChangeShapeType="1"/>
            </p:cNvSpPr>
            <p:nvPr/>
          </p:nvSpPr>
          <p:spPr bwMode="auto">
            <a:xfrm>
              <a:off x="349" y="372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20" name="Text Box 35"/>
            <p:cNvSpPr txBox="1">
              <a:spLocks noChangeArrowheads="1"/>
            </p:cNvSpPr>
            <p:nvPr/>
          </p:nvSpPr>
          <p:spPr bwMode="auto">
            <a:xfrm>
              <a:off x="2114" y="2872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53421" name="Text Box 36"/>
            <p:cNvSpPr txBox="1">
              <a:spLocks noChangeArrowheads="1"/>
            </p:cNvSpPr>
            <p:nvPr/>
          </p:nvSpPr>
          <p:spPr bwMode="auto">
            <a:xfrm>
              <a:off x="1973" y="1525"/>
              <a:ext cx="18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/>
                <a:t>У</a:t>
              </a:r>
            </a:p>
          </p:txBody>
        </p:sp>
        <p:sp>
          <p:nvSpPr>
            <p:cNvPr id="53422" name="Text Box 37"/>
            <p:cNvSpPr txBox="1">
              <a:spLocks noChangeArrowheads="1"/>
            </p:cNvSpPr>
            <p:nvPr/>
          </p:nvSpPr>
          <p:spPr bwMode="auto">
            <a:xfrm>
              <a:off x="4193" y="2665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>
                  <a:latin typeface="Monotype Corsiva" pitchFamily="66" charset="0"/>
                </a:rPr>
                <a:t>Х</a:t>
              </a:r>
            </a:p>
          </p:txBody>
        </p:sp>
        <p:sp>
          <p:nvSpPr>
            <p:cNvPr id="53423" name="Line 38"/>
            <p:cNvSpPr>
              <a:spLocks noChangeShapeType="1"/>
            </p:cNvSpPr>
            <p:nvPr/>
          </p:nvSpPr>
          <p:spPr bwMode="auto">
            <a:xfrm>
              <a:off x="2468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24" name="Text Box 39"/>
            <p:cNvSpPr txBox="1">
              <a:spLocks noChangeArrowheads="1"/>
            </p:cNvSpPr>
            <p:nvPr/>
          </p:nvSpPr>
          <p:spPr bwMode="auto">
            <a:xfrm>
              <a:off x="2379" y="2908"/>
              <a:ext cx="18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53425" name="Text Box 40"/>
            <p:cNvSpPr txBox="1">
              <a:spLocks noChangeArrowheads="1"/>
            </p:cNvSpPr>
            <p:nvPr/>
          </p:nvSpPr>
          <p:spPr bwMode="auto">
            <a:xfrm>
              <a:off x="1959" y="2923"/>
              <a:ext cx="2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53426" name="Line 41"/>
            <p:cNvSpPr>
              <a:spLocks noChangeShapeType="1"/>
            </p:cNvSpPr>
            <p:nvPr/>
          </p:nvSpPr>
          <p:spPr bwMode="auto">
            <a:xfrm>
              <a:off x="2084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27" name="Line 42"/>
            <p:cNvSpPr>
              <a:spLocks noChangeShapeType="1"/>
            </p:cNvSpPr>
            <p:nvPr/>
          </p:nvSpPr>
          <p:spPr bwMode="auto">
            <a:xfrm>
              <a:off x="2217" y="273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28" name="Line 43"/>
            <p:cNvSpPr>
              <a:spLocks noChangeShapeType="1"/>
            </p:cNvSpPr>
            <p:nvPr/>
          </p:nvSpPr>
          <p:spPr bwMode="auto">
            <a:xfrm>
              <a:off x="2225" y="306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29" name="Text Box 44"/>
            <p:cNvSpPr txBox="1">
              <a:spLocks noChangeArrowheads="1"/>
            </p:cNvSpPr>
            <p:nvPr/>
          </p:nvSpPr>
          <p:spPr bwMode="auto">
            <a:xfrm>
              <a:off x="2092" y="2585"/>
              <a:ext cx="1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53430" name="Text Box 45"/>
            <p:cNvSpPr txBox="1">
              <a:spLocks noChangeArrowheads="1"/>
            </p:cNvSpPr>
            <p:nvPr/>
          </p:nvSpPr>
          <p:spPr bwMode="auto">
            <a:xfrm>
              <a:off x="2092" y="3025"/>
              <a:ext cx="2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</p:grpSp>
      <p:sp>
        <p:nvSpPr>
          <p:cNvPr id="53379" name="Oval 46"/>
          <p:cNvSpPr>
            <a:spLocks noChangeArrowheads="1"/>
          </p:cNvSpPr>
          <p:nvPr/>
        </p:nvSpPr>
        <p:spPr bwMode="auto">
          <a:xfrm>
            <a:off x="1203325" y="2852738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3295" name="Object 47"/>
          <p:cNvGraphicFramePr>
            <a:graphicFrameLocks noChangeAspect="1"/>
          </p:cNvGraphicFramePr>
          <p:nvPr/>
        </p:nvGraphicFramePr>
        <p:xfrm>
          <a:off x="468313" y="2276475"/>
          <a:ext cx="2108200" cy="703263"/>
        </p:xfrm>
        <a:graphic>
          <a:graphicData uri="http://schemas.openxmlformats.org/presentationml/2006/ole">
            <p:oleObj spid="_x0000_s53295" name="Формула" r:id="rId4" imgW="609480" imgH="203040" progId="Equation.3">
              <p:embed/>
            </p:oleObj>
          </a:graphicData>
        </a:graphic>
      </p:graphicFrame>
      <p:sp>
        <p:nvSpPr>
          <p:cNvPr id="53380" name="Freeform 71"/>
          <p:cNvSpPr>
            <a:spLocks/>
          </p:cNvSpPr>
          <p:nvPr/>
        </p:nvSpPr>
        <p:spPr bwMode="auto">
          <a:xfrm>
            <a:off x="1258888" y="2852738"/>
            <a:ext cx="4684712" cy="3490912"/>
          </a:xfrm>
          <a:custGeom>
            <a:avLst/>
            <a:gdLst>
              <a:gd name="T0" fmla="*/ 0 w 2951"/>
              <a:gd name="T1" fmla="*/ 2147483647 h 2199"/>
              <a:gd name="T2" fmla="*/ 2147483647 w 2951"/>
              <a:gd name="T3" fmla="*/ 2147483647 h 2199"/>
              <a:gd name="T4" fmla="*/ 2147483647 w 2951"/>
              <a:gd name="T5" fmla="*/ 2147483647 h 2199"/>
              <a:gd name="T6" fmla="*/ 2147483647 w 2951"/>
              <a:gd name="T7" fmla="*/ 2147483647 h 2199"/>
              <a:gd name="T8" fmla="*/ 2147483647 w 2951"/>
              <a:gd name="T9" fmla="*/ 2147483647 h 2199"/>
              <a:gd name="T10" fmla="*/ 2147483647 w 2951"/>
              <a:gd name="T11" fmla="*/ 2147483647 h 2199"/>
              <a:gd name="T12" fmla="*/ 2147483647 w 2951"/>
              <a:gd name="T13" fmla="*/ 2147483647 h 2199"/>
              <a:gd name="T14" fmla="*/ 2147483647 w 2951"/>
              <a:gd name="T15" fmla="*/ 2147483647 h 2199"/>
              <a:gd name="T16" fmla="*/ 2147483647 w 2951"/>
              <a:gd name="T17" fmla="*/ 2147483647 h 2199"/>
              <a:gd name="T18" fmla="*/ 2147483647 w 2951"/>
              <a:gd name="T19" fmla="*/ 2147483647 h 2199"/>
              <a:gd name="T20" fmla="*/ 2147483647 w 2951"/>
              <a:gd name="T21" fmla="*/ 2147483647 h 2199"/>
              <a:gd name="T22" fmla="*/ 2147483647 w 2951"/>
              <a:gd name="T23" fmla="*/ 2147483647 h 2199"/>
              <a:gd name="T24" fmla="*/ 2147483647 w 2951"/>
              <a:gd name="T25" fmla="*/ 2147483647 h 2199"/>
              <a:gd name="T26" fmla="*/ 2147483647 w 2951"/>
              <a:gd name="T27" fmla="*/ 2147483647 h 21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51"/>
              <a:gd name="T43" fmla="*/ 0 h 2199"/>
              <a:gd name="T44" fmla="*/ 2951 w 2951"/>
              <a:gd name="T45" fmla="*/ 2199 h 21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51" h="2199">
                <a:moveTo>
                  <a:pt x="0" y="45"/>
                </a:moveTo>
                <a:cubicBezTo>
                  <a:pt x="121" y="393"/>
                  <a:pt x="239" y="742"/>
                  <a:pt x="318" y="907"/>
                </a:cubicBezTo>
                <a:cubicBezTo>
                  <a:pt x="397" y="1072"/>
                  <a:pt x="434" y="1089"/>
                  <a:pt x="474" y="1035"/>
                </a:cubicBezTo>
                <a:cubicBezTo>
                  <a:pt x="514" y="981"/>
                  <a:pt x="519" y="664"/>
                  <a:pt x="561" y="584"/>
                </a:cubicBezTo>
                <a:cubicBezTo>
                  <a:pt x="603" y="504"/>
                  <a:pt x="636" y="327"/>
                  <a:pt x="724" y="555"/>
                </a:cubicBezTo>
                <a:cubicBezTo>
                  <a:pt x="812" y="783"/>
                  <a:pt x="968" y="1703"/>
                  <a:pt x="1089" y="1951"/>
                </a:cubicBezTo>
                <a:cubicBezTo>
                  <a:pt x="1210" y="2199"/>
                  <a:pt x="1331" y="2143"/>
                  <a:pt x="1452" y="2041"/>
                </a:cubicBezTo>
                <a:cubicBezTo>
                  <a:pt x="1573" y="1939"/>
                  <a:pt x="1725" y="1582"/>
                  <a:pt x="1818" y="1342"/>
                </a:cubicBezTo>
                <a:cubicBezTo>
                  <a:pt x="1911" y="1102"/>
                  <a:pt x="1959" y="822"/>
                  <a:pt x="2010" y="603"/>
                </a:cubicBezTo>
                <a:cubicBezTo>
                  <a:pt x="2061" y="384"/>
                  <a:pt x="2085" y="54"/>
                  <a:pt x="2125" y="27"/>
                </a:cubicBezTo>
                <a:cubicBezTo>
                  <a:pt x="2165" y="0"/>
                  <a:pt x="2210" y="336"/>
                  <a:pt x="2250" y="440"/>
                </a:cubicBezTo>
                <a:cubicBezTo>
                  <a:pt x="2290" y="544"/>
                  <a:pt x="2319" y="608"/>
                  <a:pt x="2365" y="651"/>
                </a:cubicBezTo>
                <a:cubicBezTo>
                  <a:pt x="2411" y="694"/>
                  <a:pt x="2431" y="697"/>
                  <a:pt x="2529" y="699"/>
                </a:cubicBezTo>
                <a:cubicBezTo>
                  <a:pt x="2627" y="701"/>
                  <a:pt x="2863" y="669"/>
                  <a:pt x="2951" y="661"/>
                </a:cubicBez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3320" name="Object 72"/>
          <p:cNvGraphicFramePr>
            <a:graphicFrameLocks noChangeAspect="1"/>
          </p:cNvGraphicFramePr>
          <p:nvPr/>
        </p:nvGraphicFramePr>
        <p:xfrm>
          <a:off x="468313" y="2276475"/>
          <a:ext cx="2108200" cy="703263"/>
        </p:xfrm>
        <a:graphic>
          <a:graphicData uri="http://schemas.openxmlformats.org/presentationml/2006/ole">
            <p:oleObj spid="_x0000_s53320" name="Формула" r:id="rId5" imgW="609480" imgH="203040" progId="Equation.3">
              <p:embed/>
            </p:oleObj>
          </a:graphicData>
        </a:graphic>
      </p:graphicFrame>
      <p:sp>
        <p:nvSpPr>
          <p:cNvPr id="53381" name="Oval 87"/>
          <p:cNvSpPr>
            <a:spLocks noChangeArrowheads="1"/>
          </p:cNvSpPr>
          <p:nvPr/>
        </p:nvSpPr>
        <p:spPr bwMode="auto">
          <a:xfrm>
            <a:off x="5867400" y="3805238"/>
            <a:ext cx="144463" cy="144462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382" name="Text Box 88"/>
          <p:cNvSpPr txBox="1">
            <a:spLocks noChangeArrowheads="1"/>
          </p:cNvSpPr>
          <p:nvPr/>
        </p:nvSpPr>
        <p:spPr bwMode="auto">
          <a:xfrm>
            <a:off x="323850" y="115888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3383" name="Text Box 89"/>
          <p:cNvSpPr txBox="1">
            <a:spLocks noChangeArrowheads="1"/>
          </p:cNvSpPr>
          <p:nvPr/>
        </p:nvSpPr>
        <p:spPr bwMode="auto">
          <a:xfrm>
            <a:off x="179388" y="260350"/>
            <a:ext cx="87137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2400" b="1" i="1">
                <a:solidFill>
                  <a:schemeClr val="bg1"/>
                </a:solidFill>
              </a:rPr>
              <a:t>№3. Функция у = </a:t>
            </a:r>
            <a:r>
              <a:rPr lang="en-US" sz="2400" b="1" i="1">
                <a:solidFill>
                  <a:schemeClr val="bg1"/>
                </a:solidFill>
              </a:rPr>
              <a:t>f</a:t>
            </a:r>
            <a:r>
              <a:rPr lang="ru-RU" sz="2400" b="1" i="1">
                <a:solidFill>
                  <a:schemeClr val="bg1"/>
                </a:solidFill>
              </a:rPr>
              <a:t>(х) определена на промежутке (-7; 7). На данном ниже рисунке изображен график ее производной. Найдите число касательных к графику функции у = </a:t>
            </a:r>
            <a:r>
              <a:rPr lang="en-US" sz="2400" b="1" i="1">
                <a:solidFill>
                  <a:schemeClr val="bg1"/>
                </a:solidFill>
              </a:rPr>
              <a:t>f</a:t>
            </a:r>
            <a:r>
              <a:rPr lang="ru-RU" sz="2400" b="1" i="1">
                <a:solidFill>
                  <a:schemeClr val="bg1"/>
                </a:solidFill>
              </a:rPr>
              <a:t>(х), которые параллельны оси абсцисс.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53338" name="Text Box 90"/>
          <p:cNvSpPr txBox="1">
            <a:spLocks noChangeArrowheads="1"/>
          </p:cNvSpPr>
          <p:nvPr/>
        </p:nvSpPr>
        <p:spPr bwMode="auto">
          <a:xfrm>
            <a:off x="7019925" y="5589588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Ответ: 3.</a:t>
            </a:r>
          </a:p>
        </p:txBody>
      </p:sp>
      <p:sp>
        <p:nvSpPr>
          <p:cNvPr id="54" name="Oval 81"/>
          <p:cNvSpPr>
            <a:spLocks noChangeArrowheads="1"/>
          </p:cNvSpPr>
          <p:nvPr/>
        </p:nvSpPr>
        <p:spPr bwMode="auto">
          <a:xfrm>
            <a:off x="1908175" y="45085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Oval 81"/>
          <p:cNvSpPr>
            <a:spLocks noChangeArrowheads="1"/>
          </p:cNvSpPr>
          <p:nvPr/>
        </p:nvSpPr>
        <p:spPr bwMode="auto">
          <a:xfrm>
            <a:off x="2555875" y="45085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211638" y="45085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432" name="WordArt 21"/>
          <p:cNvSpPr>
            <a:spLocks noChangeArrowheads="1" noChangeShapeType="1" noTextEdit="1"/>
          </p:cNvSpPr>
          <p:nvPr/>
        </p:nvSpPr>
        <p:spPr bwMode="auto">
          <a:xfrm>
            <a:off x="4932363" y="2060575"/>
            <a:ext cx="39338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Monotype Corsiva"/>
              </a:rPr>
              <a:t>Задание В8 ФБТЗ ЕГЭ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38" grpId="0"/>
      <p:bldP spid="54" grpId="0" animBg="1"/>
      <p:bldP spid="55" grpId="0" animBg="1"/>
      <p:bldP spid="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Апекс 1">
        <a:dk1>
          <a:srgbClr val="69676D"/>
        </a:dk1>
        <a:lt1>
          <a:srgbClr val="FFFFFF"/>
        </a:lt1>
        <a:dk2>
          <a:srgbClr val="000000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DADADA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екс 2">
        <a:dk1>
          <a:srgbClr val="000000"/>
        </a:dk1>
        <a:lt1>
          <a:srgbClr val="000000"/>
        </a:lt1>
        <a:dk2>
          <a:srgbClr val="C9C2D1"/>
        </a:dk2>
        <a:lt2>
          <a:srgbClr val="69676D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 2">
    <a:dk1>
      <a:srgbClr val="000000"/>
    </a:dk1>
    <a:lt1>
      <a:srgbClr val="000000"/>
    </a:lt1>
    <a:dk2>
      <a:srgbClr val="C9C2D1"/>
    </a:dk2>
    <a:lt2>
      <a:srgbClr val="69676D"/>
    </a:lt2>
    <a:accent1>
      <a:srgbClr val="CEB966"/>
    </a:accent1>
    <a:accent2>
      <a:srgbClr val="9CB084"/>
    </a:accent2>
    <a:accent3>
      <a:srgbClr val="AAAAAA"/>
    </a:accent3>
    <a:accent4>
      <a:srgbClr val="000000"/>
    </a:accent4>
    <a:accent5>
      <a:srgbClr val="E3D9B8"/>
    </a:accent5>
    <a:accent6>
      <a:srgbClr val="8D9F77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1112</TotalTime>
  <Words>823</Words>
  <Application>Microsoft Office PowerPoint</Application>
  <PresentationFormat>Экран (4:3)</PresentationFormat>
  <Paragraphs>123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Апекс</vt:lpstr>
      <vt:lpstr>Презентация</vt:lpstr>
      <vt:lpstr>Формула</vt:lpstr>
      <vt:lpstr>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Оксененко</cp:lastModifiedBy>
  <cp:revision>78</cp:revision>
  <dcterms:created xsi:type="dcterms:W3CDTF">2011-10-12T16:08:20Z</dcterms:created>
  <dcterms:modified xsi:type="dcterms:W3CDTF">2014-06-24T23:53:54Z</dcterms:modified>
</cp:coreProperties>
</file>