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81" r:id="rId9"/>
    <p:sldId id="266" r:id="rId10"/>
    <p:sldId id="267" r:id="rId11"/>
    <p:sldId id="279" r:id="rId12"/>
    <p:sldId id="276" r:id="rId13"/>
    <p:sldId id="277" r:id="rId14"/>
    <p:sldId id="278" r:id="rId15"/>
    <p:sldId id="280" r:id="rId16"/>
    <p:sldId id="273" r:id="rId17"/>
    <p:sldId id="271" r:id="rId18"/>
    <p:sldId id="274" r:id="rId19"/>
    <p:sldId id="275" r:id="rId20"/>
    <p:sldId id="269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1EE79-B41A-4BED-AF76-100808E807DA}" type="datetimeFigureOut">
              <a:rPr lang="ru-RU" smtClean="0"/>
              <a:pPr/>
              <a:t>21.08.2011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A76DBE-3955-446D-BCD1-E967B2842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201885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latin typeface="Arial Black" pitchFamily="34" charset="0"/>
              </a:rPr>
              <a:t>Сложение и вычитание алгебраических </a:t>
            </a:r>
          </a:p>
          <a:p>
            <a:pPr algn="ctr">
              <a:buNone/>
            </a:pPr>
            <a:r>
              <a:rPr lang="ru-RU" sz="4000" b="1" dirty="0" smtClean="0">
                <a:latin typeface="Arial Black" pitchFamily="34" charset="0"/>
              </a:rPr>
              <a:t>дробей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4071942"/>
            <a:ext cx="7286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Жигунова И.Ю. </a:t>
            </a:r>
          </a:p>
          <a:p>
            <a:pPr algn="ctr"/>
            <a:r>
              <a:rPr lang="ru-RU" sz="3200" dirty="0" smtClean="0"/>
              <a:t>Учитель математики</a:t>
            </a:r>
          </a:p>
          <a:p>
            <a:pPr algn="ctr"/>
            <a:r>
              <a:rPr lang="ru-RU" sz="3200" dirty="0" smtClean="0"/>
              <a:t>ГОУ Гимназия № 52 Приморского района Санкт-Петербурга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ru-RU" dirty="0" smtClean="0"/>
              <a:t>3.  При </a:t>
            </a:r>
            <a:r>
              <a:rPr lang="en-US" dirty="0" smtClean="0"/>
              <a:t>    </a:t>
            </a:r>
            <a:r>
              <a:rPr lang="ru-RU" dirty="0" smtClean="0"/>
              <a:t>= 1/3 , дробь                   равна</a:t>
            </a:r>
          </a:p>
          <a:p>
            <a:pPr marL="514350" lvl="0" indent="-514350">
              <a:buAutoNum type="arabicPeriod" startAt="3"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4. Дроби                    обратной является дробь</a:t>
            </a:r>
          </a:p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5. Общим знаменателем дробей является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428736"/>
            <a:ext cx="1357322" cy="1052306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571744"/>
            <a:ext cx="1613400" cy="1139902"/>
          </a:xfrm>
          <a:prstGeom prst="rect">
            <a:avLst/>
          </a:prstGeom>
          <a:noFill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786322"/>
            <a:ext cx="1143008" cy="1070436"/>
          </a:xfrm>
          <a:prstGeom prst="rect">
            <a:avLst/>
          </a:prstGeom>
          <a:noFill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857760"/>
            <a:ext cx="1271354" cy="1000132"/>
          </a:xfrm>
          <a:prstGeom prst="rect">
            <a:avLst/>
          </a:prstGeom>
          <a:noFill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857760"/>
            <a:ext cx="1071570" cy="987854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571612"/>
            <a:ext cx="285752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976664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ru-RU" dirty="0" smtClean="0"/>
              <a:t>Простейший общий знаменатель дробей:</a:t>
            </a:r>
          </a:p>
          <a:p>
            <a:pPr marL="514350" indent="-514350">
              <a:buAutoNum type="arabicPeriod" startAt="6"/>
            </a:pPr>
            <a:endParaRPr lang="ru-RU" dirty="0" smtClean="0"/>
          </a:p>
          <a:p>
            <a:pPr marL="514350" indent="-514350">
              <a:buAutoNum type="arabicPeriod" startAt="6"/>
            </a:pPr>
            <a:endParaRPr lang="ru-RU" dirty="0" smtClean="0"/>
          </a:p>
          <a:p>
            <a:pPr marL="514350" indent="-514350">
              <a:buAutoNum type="arabicPeriod" startAt="6"/>
            </a:pPr>
            <a:r>
              <a:rPr lang="ru-RU" dirty="0" smtClean="0"/>
              <a:t>Сложите дроби:</a:t>
            </a:r>
          </a:p>
          <a:p>
            <a:pPr marL="514350" indent="-514350">
              <a:buAutoNum type="arabicPeriod" startAt="6"/>
            </a:pPr>
            <a:endParaRPr lang="ru-RU" dirty="0" smtClean="0"/>
          </a:p>
          <a:p>
            <a:pPr marL="514350" indent="-514350">
              <a:buAutoNum type="arabicPeriod" startAt="6"/>
            </a:pPr>
            <a:endParaRPr lang="ru-RU" dirty="0" smtClean="0"/>
          </a:p>
          <a:p>
            <a:pPr marL="514350" indent="-514350">
              <a:buAutoNum type="arabicPeriod" startAt="6"/>
            </a:pPr>
            <a:r>
              <a:rPr lang="ru-RU" dirty="0" smtClean="0"/>
              <a:t>Выполните вычитание дробей: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340768"/>
            <a:ext cx="1029521" cy="92908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7" y="1340768"/>
            <a:ext cx="1157889" cy="864096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1340768"/>
            <a:ext cx="1234423" cy="864096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996952"/>
            <a:ext cx="1189055" cy="1008112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996952"/>
            <a:ext cx="1080120" cy="1117366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797152"/>
            <a:ext cx="1080120" cy="994847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4797151"/>
            <a:ext cx="1296144" cy="1008113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</a:t>
            </a:r>
            <a:r>
              <a:rPr lang="ru-RU" dirty="0" smtClean="0"/>
              <a:t>. Восстановите отсутствующие знаменатели дробей и закончите сложение:</a:t>
            </a:r>
            <a:endParaRPr lang="ru-RU" dirty="0"/>
          </a:p>
        </p:txBody>
      </p:sp>
      <p:pic>
        <p:nvPicPr>
          <p:cNvPr id="6" name="Содержимое 5" descr="пример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420888"/>
            <a:ext cx="7265994" cy="298348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251720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Восстановите отсутствующие части дробей и закончите сложение. Числители исходных дробей – многочлены степени не выше первой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564904"/>
            <a:ext cx="6730867" cy="20679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Решая пример на сложение дробей, ученик допустил ошибку. Найти ее, исправить и закончить сложение.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7644849" cy="3024336"/>
          </a:xfrm>
        </p:spPr>
      </p:pic>
      <p:sp>
        <p:nvSpPr>
          <p:cNvPr id="5" name="TextBox 4"/>
          <p:cNvSpPr txBox="1"/>
          <p:nvPr/>
        </p:nvSpPr>
        <p:spPr>
          <a:xfrm>
            <a:off x="683568" y="5157192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Примеры разобрать, исправить ошибки, стереть правую часть примеров. Сами задания 1,2,3 включить в домашнюю работу.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686800" cy="172819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VI</a:t>
            </a:r>
            <a:r>
              <a:rPr lang="ru-RU" sz="3100" dirty="0" smtClean="0"/>
              <a:t>. Упростите выражение: (один ученик на доске, остальные выполняют письменно в тетради)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636912"/>
            <a:ext cx="7754345" cy="26642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с выбором уровня сложности самими учащимися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вар 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714488"/>
            <a:ext cx="5786478" cy="42862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с выбором уровня сложности самими учащимися</a:t>
            </a:r>
            <a:endParaRPr lang="ru-RU" dirty="0"/>
          </a:p>
        </p:txBody>
      </p:sp>
      <p:pic>
        <p:nvPicPr>
          <p:cNvPr id="6" name="Содержимое 5" descr="вар 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643050"/>
            <a:ext cx="5643603" cy="423270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с выбором уровня сложности самими учащимися</a:t>
            </a:r>
            <a:endParaRPr lang="ru-RU" dirty="0"/>
          </a:p>
        </p:txBody>
      </p:sp>
      <p:pic>
        <p:nvPicPr>
          <p:cNvPr id="10" name="Содержимое 9" descr="вар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628801"/>
            <a:ext cx="5256583" cy="432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pic>
        <p:nvPicPr>
          <p:cNvPr id="9" name="Содержимое 8" descr="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2304256" cy="3672408"/>
          </a:xfrm>
        </p:spPr>
      </p:pic>
      <p:pic>
        <p:nvPicPr>
          <p:cNvPr id="10" name="Рисунок 9" descr="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844824"/>
            <a:ext cx="2376264" cy="3674070"/>
          </a:xfrm>
          <a:prstGeom prst="rect">
            <a:avLst/>
          </a:prstGeom>
        </p:spPr>
      </p:pic>
      <p:pic>
        <p:nvPicPr>
          <p:cNvPr id="11" name="Рисунок 10" descr="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1844824"/>
            <a:ext cx="2389979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None/>
            </a:pPr>
            <a:r>
              <a:rPr lang="ru-RU" dirty="0" smtClean="0"/>
              <a:t>1.    Образовательная.</a:t>
            </a:r>
          </a:p>
          <a:p>
            <a:pPr marL="514350" indent="-514350"/>
            <a:r>
              <a:rPr lang="ru-RU" dirty="0" smtClean="0"/>
              <a:t>Использовать знание действий с дробями при решении примеров с алгебраическими дробями, имеющие разные знаменатели</a:t>
            </a:r>
          </a:p>
          <a:p>
            <a:pPr marL="514350" indent="-514350">
              <a:buNone/>
            </a:pPr>
            <a:r>
              <a:rPr lang="ru-RU" dirty="0" smtClean="0"/>
              <a:t>2.    Развивающая</a:t>
            </a:r>
          </a:p>
          <a:p>
            <a:pPr marL="514350" indent="-514350"/>
            <a:r>
              <a:rPr lang="ru-RU" dirty="0" smtClean="0"/>
              <a:t>Развитие логического мышления (найди ошибки, восстанови пример)</a:t>
            </a:r>
          </a:p>
          <a:p>
            <a:pPr marL="514350" indent="-514350"/>
            <a:r>
              <a:rPr lang="ru-RU" dirty="0" smtClean="0"/>
              <a:t>Организация деятельности учащихся на основе их </a:t>
            </a:r>
            <a:r>
              <a:rPr lang="ru-RU" dirty="0" err="1" smtClean="0"/>
              <a:t>самодифференцировки</a:t>
            </a:r>
            <a:r>
              <a:rPr lang="ru-RU" dirty="0" smtClean="0"/>
              <a:t> по уровню знаний</a:t>
            </a:r>
          </a:p>
          <a:p>
            <a:pPr marL="514350" indent="-514350">
              <a:buNone/>
            </a:pPr>
            <a:r>
              <a:rPr lang="ru-RU" dirty="0" smtClean="0"/>
              <a:t>3.   Воспитательная</a:t>
            </a:r>
          </a:p>
          <a:p>
            <a:pPr marL="514350" indent="-514350"/>
            <a:r>
              <a:rPr lang="ru-RU" dirty="0" smtClean="0"/>
              <a:t>Развитие у учащихся делового сотрудничества  на уроке</a:t>
            </a:r>
          </a:p>
          <a:p>
            <a:pPr marL="514350" indent="-514350"/>
            <a:r>
              <a:rPr lang="ru-RU" dirty="0" smtClean="0"/>
              <a:t>Создание ситуации успеха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того чтобы преобразовать выражение в дробь, нужно: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15362" cy="50006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Если есть целое выражение, то представить его как дробь со знаменателем, равным единице;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Если знаменатели двух дробей – противоположные по знаку выражение, то следует умножить числитель и знаменатель одной из дробей на “–“ 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Разложить знаменатель каждой дроби на множители;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Найти наименьший общий знаменатель;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Найти дополнительные множители для каждой дроби;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Сложить дроби с одинаковым знаменателем и упростить выражения;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Если можно, разложить числитель на множители;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Если можно, сократить дробь;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Пример решен.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того чтобы преобразовать суму дробей в дробь, нужно: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643998" cy="4643470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4000" dirty="0" smtClean="0"/>
              <a:t>Разложить знаменатель каждой дроби на множители;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4000" dirty="0" smtClean="0"/>
              <a:t>Найти наименьший общий знаменатель;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4000" dirty="0" smtClean="0"/>
              <a:t>Найти дополнительный множитель для каждой дроби;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4000" dirty="0" smtClean="0"/>
              <a:t>Сложить получившиеся дроби с одинаковыми знаменателями;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4000" dirty="0" smtClean="0"/>
              <a:t>Раскрыть скобки в числителе;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4000" dirty="0" smtClean="0"/>
              <a:t>Привести подобные слагаемые в числителе;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4000" dirty="0" smtClean="0"/>
              <a:t>Если можно, разложить числитель на множители;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4000" dirty="0" smtClean="0"/>
              <a:t>Если можно, сократить дробь;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4000" dirty="0" smtClean="0"/>
              <a:t>Пример решен.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11532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«Ничто так не содействует усвоению предмета, как действие с ним в разных ситуациях».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Ход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553480" cy="5072098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3800" dirty="0" smtClean="0"/>
              <a:t>Вступительное слово учителя  (объявить тему,  цель,  ход урока);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3800" dirty="0" smtClean="0"/>
              <a:t>Проверка домашнего задания (решение сложного примера  по ходу можно прикрепить на стену);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3800" dirty="0" smtClean="0"/>
              <a:t>Устная работа;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3800" dirty="0" smtClean="0"/>
              <a:t>Математический диктант (с заранее заготовленными ответами). Самопроверка;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3800" dirty="0" smtClean="0"/>
              <a:t>Продолжаем обсуждение примеров, заранее записанных на доске. После обсуждения правую часть примеров стереть и предложить записать их в домашнее задание;</a:t>
            </a:r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3800" dirty="0" smtClean="0"/>
              <a:t>Письменная работа в тетради. Самостоятельная работа с выбором уровня сложности </a:t>
            </a:r>
            <a:r>
              <a:rPr lang="ru-RU" sz="3800" smtClean="0"/>
              <a:t>самим учащимся;</a:t>
            </a:r>
            <a:endParaRPr lang="ru-RU" sz="3800" dirty="0" smtClean="0"/>
          </a:p>
          <a:p>
            <a:pPr marL="514350" lvl="0" indent="-514350">
              <a:lnSpc>
                <a:spcPct val="130000"/>
              </a:lnSpc>
              <a:buFont typeface="+mj-lt"/>
              <a:buAutoNum type="arabicPeriod"/>
            </a:pPr>
            <a:r>
              <a:rPr lang="ru-RU" sz="3800" dirty="0" smtClean="0"/>
              <a:t>Подведение итогов. Анкетирование на предмет «комфортности на уроке».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</a:t>
            </a:r>
            <a:r>
              <a:rPr lang="ru-RU" dirty="0" smtClean="0"/>
              <a:t>. Домашнее задание.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ru-RU" dirty="0" smtClean="0"/>
              <a:t>1.  Разложить на множители:</a:t>
            </a:r>
          </a:p>
          <a:p>
            <a:pPr marL="514350" indent="-514350">
              <a:buNone/>
            </a:pPr>
            <a:r>
              <a:rPr lang="ru-RU" dirty="0" smtClean="0"/>
              <a:t>     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2.  Выполнить действия: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286256"/>
            <a:ext cx="5096491" cy="92869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7" y="2428868"/>
            <a:ext cx="3143273" cy="57150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5720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Решение примера необходимо подготовить  заранее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x</a:t>
            </a:r>
            <a:r>
              <a:rPr lang="ru-RU" i="1" dirty="0" smtClean="0"/>
              <a:t>4 – 4</a:t>
            </a:r>
            <a:r>
              <a:rPr lang="en-US" i="1" dirty="0" smtClean="0"/>
              <a:t>x</a:t>
            </a:r>
            <a:r>
              <a:rPr lang="ru-RU" i="1" dirty="0" smtClean="0"/>
              <a:t>3 +16</a:t>
            </a:r>
            <a:r>
              <a:rPr lang="en-US" i="1" dirty="0" smtClean="0"/>
              <a:t>x</a:t>
            </a:r>
            <a:r>
              <a:rPr lang="ru-RU" i="1" dirty="0" smtClean="0"/>
              <a:t> – 16 = (</a:t>
            </a:r>
            <a:r>
              <a:rPr lang="en-US" i="1" dirty="0" smtClean="0"/>
              <a:t>x</a:t>
            </a:r>
            <a:r>
              <a:rPr lang="ru-RU" i="1" baseline="30000" dirty="0" smtClean="0"/>
              <a:t>4</a:t>
            </a:r>
            <a:r>
              <a:rPr lang="ru-RU" i="1" dirty="0" smtClean="0"/>
              <a:t> – 16) + (-4</a:t>
            </a:r>
            <a:r>
              <a:rPr lang="en-US" i="1" dirty="0" smtClean="0"/>
              <a:t>x</a:t>
            </a:r>
            <a:r>
              <a:rPr lang="ru-RU" i="1" baseline="30000" dirty="0" smtClean="0"/>
              <a:t>3</a:t>
            </a:r>
            <a:r>
              <a:rPr lang="ru-RU" i="1" dirty="0" smtClean="0"/>
              <a:t> + 16</a:t>
            </a:r>
            <a:r>
              <a:rPr lang="en-US" i="1" dirty="0" smtClean="0"/>
              <a:t>x</a:t>
            </a:r>
            <a:r>
              <a:rPr lang="ru-RU" i="1" dirty="0" smtClean="0"/>
              <a:t>) = (</a:t>
            </a: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 – 4)(</a:t>
            </a: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 + 4)- 4</a:t>
            </a:r>
            <a:r>
              <a:rPr lang="en-US" i="1" dirty="0" smtClean="0"/>
              <a:t>x</a:t>
            </a:r>
            <a:r>
              <a:rPr lang="ru-RU" i="1" dirty="0" smtClean="0"/>
              <a:t>(</a:t>
            </a: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  - 4) = (</a:t>
            </a: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  - 4)(</a:t>
            </a: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ru-RU" i="1" dirty="0" smtClean="0"/>
              <a:t> +4 – 4</a:t>
            </a:r>
            <a:r>
              <a:rPr lang="en-US" i="1" dirty="0" smtClean="0"/>
              <a:t>x</a:t>
            </a:r>
            <a:r>
              <a:rPr lang="ru-RU" i="1" dirty="0" smtClean="0"/>
              <a:t>)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214686"/>
            <a:ext cx="795152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</a:t>
            </a:r>
            <a:r>
              <a:rPr lang="ru-RU" dirty="0" smtClean="0"/>
              <a:t>. Устная работа.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 каком значении </a:t>
            </a:r>
            <a:r>
              <a:rPr lang="en-US" dirty="0" smtClean="0"/>
              <a:t> </a:t>
            </a:r>
            <a:r>
              <a:rPr lang="ru-RU" dirty="0" smtClean="0"/>
              <a:t>дробь не  имеет смысла:</a:t>
            </a:r>
          </a:p>
          <a:p>
            <a:endParaRPr lang="ru-RU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714619"/>
            <a:ext cx="3571900" cy="1151273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144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071942"/>
            <a:ext cx="1566141" cy="1071570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929066"/>
            <a:ext cx="1214446" cy="1280092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91440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4071942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;</a:t>
            </a:r>
            <a:endParaRPr lang="ru-RU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каких значениях </a:t>
            </a:r>
            <a:r>
              <a:rPr lang="en-US" dirty="0" smtClean="0"/>
              <a:t>a </a:t>
            </a:r>
            <a:r>
              <a:rPr lang="ru-RU" dirty="0" smtClean="0"/>
              <a:t>дробь равна 0: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420888"/>
            <a:ext cx="2176242" cy="1152128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420888"/>
            <a:ext cx="1632182" cy="115212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348880"/>
            <a:ext cx="1512168" cy="123997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221088"/>
            <a:ext cx="1800200" cy="1482518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221088"/>
            <a:ext cx="3454584" cy="136815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440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1990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</a:t>
            </a:r>
            <a:r>
              <a:rPr lang="ru-RU" dirty="0" smtClean="0"/>
              <a:t>. Математический диктант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525963"/>
          </a:xfrm>
        </p:spPr>
        <p:txBody>
          <a:bodyPr/>
          <a:lstStyle/>
          <a:p>
            <a:pPr marL="514350" lvl="0" indent="-514350">
              <a:buNone/>
            </a:pPr>
            <a:r>
              <a:rPr lang="ru-RU" dirty="0" smtClean="0"/>
              <a:t>1.  Дробь                  можно сократить на,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а дробь </a:t>
            </a:r>
          </a:p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 2.  Из дробей 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     нельзя сократить следующие.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61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643182"/>
            <a:ext cx="1714512" cy="976873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428736"/>
            <a:ext cx="1080788" cy="1000132"/>
          </a:xfrm>
          <a:prstGeom prst="rect">
            <a:avLst/>
          </a:prstGeom>
          <a:noFill/>
        </p:spPr>
      </p:pic>
      <p:pic>
        <p:nvPicPr>
          <p:cNvPr id="20501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786190"/>
            <a:ext cx="1174068" cy="1000132"/>
          </a:xfrm>
          <a:prstGeom prst="rect">
            <a:avLst/>
          </a:prstGeom>
          <a:noFill/>
        </p:spPr>
      </p:pic>
      <p:pic>
        <p:nvPicPr>
          <p:cNvPr id="20500" name="Picture 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786190"/>
            <a:ext cx="1347117" cy="928694"/>
          </a:xfrm>
          <a:prstGeom prst="rect">
            <a:avLst/>
          </a:prstGeom>
          <a:noFill/>
        </p:spPr>
      </p:pic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643314"/>
            <a:ext cx="1191334" cy="1285884"/>
          </a:xfrm>
          <a:prstGeom prst="rect">
            <a:avLst/>
          </a:prstGeom>
          <a:noFill/>
        </p:spPr>
      </p:pic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3643314"/>
            <a:ext cx="1147382" cy="1314162"/>
          </a:xfrm>
          <a:prstGeom prst="rect">
            <a:avLst/>
          </a:prstGeom>
          <a:noFill/>
        </p:spPr>
      </p:pic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</TotalTime>
  <Words>625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Цель урока: </vt:lpstr>
      <vt:lpstr>Слайд 3</vt:lpstr>
      <vt:lpstr>Ход урока: </vt:lpstr>
      <vt:lpstr>II. Домашнее задание. </vt:lpstr>
      <vt:lpstr>Решение примера необходимо подготовить  заранее</vt:lpstr>
      <vt:lpstr>III. Устная работа. </vt:lpstr>
      <vt:lpstr>Устная работа</vt:lpstr>
      <vt:lpstr>IV. Математический диктант </vt:lpstr>
      <vt:lpstr>Математический диктант</vt:lpstr>
      <vt:lpstr>Слайд 11</vt:lpstr>
      <vt:lpstr>V. Восстановите отсутствующие знаменатели дробей и закончите сложение:</vt:lpstr>
      <vt:lpstr>Восстановите отсутствующие части дробей и закончите сложение. Числители исходных дробей – многочлены степени не выше первой. </vt:lpstr>
      <vt:lpstr>Решая пример на сложение дробей, ученик допустил ошибку. Найти ее, исправить и закончить сложение. </vt:lpstr>
      <vt:lpstr>VI. Упростите выражение: (один ученик на доске, остальные выполняют письменно в тетради) </vt:lpstr>
      <vt:lpstr>Самостоятельная работа с выбором уровня сложности самими учащимися </vt:lpstr>
      <vt:lpstr>Самостоятельная работа с выбором уровня сложности самими учащимися</vt:lpstr>
      <vt:lpstr>Самостоятельная работа с выбором уровня сложности самими учащимися</vt:lpstr>
      <vt:lpstr>Ответы:</vt:lpstr>
      <vt:lpstr>Для того чтобы преобразовать выражение в дробь, нужно: </vt:lpstr>
      <vt:lpstr>Для того чтобы преобразовать суму дробей в дробь, нужно: </vt:lpstr>
    </vt:vector>
  </TitlesOfParts>
  <Company>School52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School52</dc:creator>
  <cp:lastModifiedBy>Жигунова</cp:lastModifiedBy>
  <cp:revision>34</cp:revision>
  <dcterms:created xsi:type="dcterms:W3CDTF">2011-08-12T12:57:48Z</dcterms:created>
  <dcterms:modified xsi:type="dcterms:W3CDTF">2011-08-21T09:42:15Z</dcterms:modified>
</cp:coreProperties>
</file>