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Vxt5QuhyVXswiQOolfNurg==" hashData="I0Bq8h/RIK9n28N4uJ7KPMulWG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Магнитный железняк</c:v>
                </c:pt>
              </c:strCache>
            </c:strRef>
          </c:tx>
          <c:spPr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чистое железо</c:v>
                </c:pt>
                <c:pt idx="1">
                  <c:v>пустая порода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 w="76200">
      <a:solidFill>
        <a:srgbClr val="C00000"/>
      </a:solidFill>
    </a:ln>
    <a:effectLst>
      <a:glow rad="228600">
        <a:schemeClr val="accent3">
          <a:satMod val="175000"/>
          <a:alpha val="40000"/>
        </a:schemeClr>
      </a:glo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Площади океанов</c:v>
                </c:pt>
              </c:strCache>
            </c:strRef>
          </c:tx>
          <c:spPr>
            <a:effectLst>
              <a:glow rad="228600">
                <a:srgbClr val="8064A2">
                  <a:satMod val="175000"/>
                  <a:alpha val="40000"/>
                </a:srgbClr>
              </a:glow>
            </a:effectLst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explosion val="2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Тихий океан</c:v>
                </c:pt>
                <c:pt idx="1">
                  <c:v>Северный Ледовитый океан</c:v>
                </c:pt>
                <c:pt idx="2">
                  <c:v>Индийский океан</c:v>
                </c:pt>
                <c:pt idx="3">
                  <c:v>Атлантический океан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179</c:v>
                </c:pt>
                <c:pt idx="1">
                  <c:v>13</c:v>
                </c:pt>
                <c:pt idx="2">
                  <c:v>75</c:v>
                </c:pt>
                <c:pt idx="3">
                  <c:v>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 w="76200">
      <a:solidFill>
        <a:srgbClr val="C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Площади частей света Земли, млн  кв. км</c:v>
                </c:pt>
              </c:strCache>
            </c:strRef>
          </c:tx>
          <c:spPr>
            <a:effectLst>
              <a:glow rad="228600">
                <a:srgbClr val="9BBB59">
                  <a:satMod val="175000"/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 w="190500" h="38100"/>
            </a:sp3d>
          </c:spPr>
          <c:explosion val="38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Европа</c:v>
                </c:pt>
                <c:pt idx="1">
                  <c:v>Азия</c:v>
                </c:pt>
                <c:pt idx="2">
                  <c:v>Африка</c:v>
                </c:pt>
                <c:pt idx="3">
                  <c:v>Америка</c:v>
                </c:pt>
                <c:pt idx="4">
                  <c:v>Австралия</c:v>
                </c:pt>
                <c:pt idx="5">
                  <c:v>Антарктида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11.5</c:v>
                </c:pt>
                <c:pt idx="1">
                  <c:v>43.4</c:v>
                </c:pt>
                <c:pt idx="2">
                  <c:v>30.3</c:v>
                </c:pt>
                <c:pt idx="3">
                  <c:v>42</c:v>
                </c:pt>
                <c:pt idx="4">
                  <c:v>8.7000000000000011</c:v>
                </c:pt>
                <c:pt idx="5">
                  <c:v>14.1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plotVisOnly val="1"/>
    <c:dispBlanksAs val="zero"/>
    <c:showDLblsOverMax val="0"/>
  </c:chart>
  <c:spPr>
    <a:effectLst>
      <a:glow rad="228600">
        <a:srgbClr val="9BBB59">
          <a:satMod val="175000"/>
          <a:alpha val="40000"/>
        </a:srgbClr>
      </a:glow>
    </a:effectLst>
    <a:scene3d>
      <a:camera prst="orthographicFront"/>
      <a:lightRig rig="threePt" dir="t"/>
    </a:scene3d>
    <a:sp3d>
      <a:bevelT w="190500" h="38100"/>
    </a:sp3d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47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4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33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2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98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5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29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13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89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4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BBC7-BA45-477B-AF0C-5D314A76293F}" type="datetimeFigureOut">
              <a:rPr lang="ru-RU" smtClean="0"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633C-CB9C-45C0-92A1-C49818BDD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63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cap="all" dirty="0" smtClean="0"/>
              <a:t>«Круговые диаграммы»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cap="all" dirty="0" smtClean="0"/>
              <a:t>Приложение к уроку </a:t>
            </a:r>
          </a:p>
          <a:p>
            <a:r>
              <a:rPr lang="ru-RU" cap="all" dirty="0" smtClean="0"/>
              <a:t>математики в 5 классе</a:t>
            </a:r>
            <a:br>
              <a:rPr lang="ru-RU" cap="all" dirty="0" smtClean="0"/>
            </a:br>
            <a:r>
              <a:rPr lang="ru-RU" cap="all" dirty="0" smtClean="0"/>
              <a:t>по теме «Круговые диаграммы» учитель</a:t>
            </a:r>
            <a:r>
              <a:rPr lang="ru-RU" cap="all" dirty="0"/>
              <a:t>: </a:t>
            </a:r>
            <a:r>
              <a:rPr lang="ru-RU" cap="all" dirty="0" err="1"/>
              <a:t>Заболотских</a:t>
            </a:r>
            <a:r>
              <a:rPr lang="ru-RU" cap="all" dirty="0"/>
              <a:t> М.В.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0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967334"/>
            <a:ext cx="62464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               </a:t>
            </a:r>
            <a:endParaRPr lang="ru-RU" sz="3200" dirty="0"/>
          </a:p>
          <a:p>
            <a:r>
              <a:rPr lang="ru-RU" sz="3200" dirty="0" smtClean="0"/>
              <a:t>		 «Диаграмма </a:t>
            </a:r>
            <a:r>
              <a:rPr lang="ru-RU" sz="3200" dirty="0"/>
              <a:t>– один из наглядных способов изображения зависимости между величинами».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281" y="1484784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smtClean="0"/>
              <a:t>         </a:t>
            </a:r>
            <a:r>
              <a:rPr lang="ru-RU" u="sng" dirty="0" smtClean="0"/>
              <a:t>Вывод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6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02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 smtClean="0"/>
              <a:t>«Круговые диаграммы»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+mj-lt"/>
              </a:rPr>
              <a:t>а) Развернутый угол в три раза больше прямого.</a:t>
            </a:r>
          </a:p>
          <a:p>
            <a:r>
              <a:rPr lang="ru-RU" dirty="0">
                <a:latin typeface="+mj-lt"/>
              </a:rPr>
              <a:t>б) Если </a:t>
            </a:r>
            <a:r>
              <a:rPr lang="ru-RU" dirty="0" smtClean="0">
                <a:latin typeface="+mj-lt"/>
              </a:rPr>
              <a:t>∟М </a:t>
            </a:r>
            <a:r>
              <a:rPr lang="ru-RU" dirty="0">
                <a:latin typeface="+mj-lt"/>
              </a:rPr>
              <a:t>= 90,1°, то </a:t>
            </a:r>
            <a:r>
              <a:rPr lang="ru-RU" dirty="0" smtClean="0">
                <a:latin typeface="+mj-lt"/>
              </a:rPr>
              <a:t>∟М </a:t>
            </a:r>
            <a:r>
              <a:rPr lang="ru-RU" dirty="0">
                <a:latin typeface="+mj-lt"/>
              </a:rPr>
              <a:t>– тупой.</a:t>
            </a:r>
          </a:p>
          <a:p>
            <a:r>
              <a:rPr lang="ru-RU" dirty="0">
                <a:latin typeface="+mj-lt"/>
              </a:rPr>
              <a:t>в) Проецируется на экран: на чертеже </a:t>
            </a:r>
            <a:r>
              <a:rPr lang="ru-RU" dirty="0" smtClean="0">
                <a:latin typeface="+mj-lt"/>
              </a:rPr>
              <a:t>∟А </a:t>
            </a:r>
            <a:r>
              <a:rPr lang="ru-RU" dirty="0">
                <a:latin typeface="+mj-lt"/>
              </a:rPr>
              <a:t>&gt; </a:t>
            </a:r>
            <a:r>
              <a:rPr lang="ru-RU" dirty="0" smtClean="0">
                <a:latin typeface="+mj-lt"/>
              </a:rPr>
              <a:t>∟В.</a:t>
            </a:r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г) Когда часы показывают 15 часов 30 мин, то стрелки образуют прямой угол.</a:t>
            </a:r>
          </a:p>
          <a:p>
            <a:endParaRPr lang="ru-RU" dirty="0"/>
          </a:p>
        </p:txBody>
      </p:sp>
      <p:pic>
        <p:nvPicPr>
          <p:cNvPr id="1032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17032"/>
            <a:ext cx="2880141" cy="226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25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№ 2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2621087"/>
            <a:ext cx="5886400" cy="297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 smtClean="0">
                <a:effectLst/>
                <a:latin typeface="+mj-lt"/>
                <a:ea typeface="Calibri"/>
              </a:rPr>
              <a:t>    Дано:           </a:t>
            </a:r>
            <a:r>
              <a:rPr lang="ru-RU" sz="2400" dirty="0" smtClean="0">
                <a:solidFill>
                  <a:prstClr val="black"/>
                </a:solidFill>
              </a:rPr>
              <a:t>∟</a:t>
            </a:r>
            <a:r>
              <a:rPr lang="ru-RU" sz="2800" dirty="0" smtClean="0">
                <a:effectLst/>
                <a:latin typeface="+mj-lt"/>
                <a:ea typeface="Calibri"/>
              </a:rPr>
              <a:t> МРК и </a:t>
            </a:r>
            <a:r>
              <a:rPr lang="ru-RU" sz="2400" dirty="0">
                <a:solidFill>
                  <a:prstClr val="black"/>
                </a:solidFill>
              </a:rPr>
              <a:t>∟</a:t>
            </a:r>
            <a:r>
              <a:rPr lang="ru-RU" sz="2800" dirty="0" smtClean="0">
                <a:effectLst/>
                <a:latin typeface="+mj-lt"/>
                <a:ea typeface="Calibri"/>
              </a:rPr>
              <a:t> СРК.</a:t>
            </a:r>
          </a:p>
          <a:p>
            <a:pPr indent="228600" algn="just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endParaRPr lang="ru-RU" sz="2800" dirty="0" smtClean="0">
              <a:effectLst/>
              <a:latin typeface="+mj-lt"/>
              <a:ea typeface="Calibri"/>
            </a:endParaRPr>
          </a:p>
          <a:p>
            <a:pPr indent="228600"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j-lt"/>
                <a:ea typeface="Calibri"/>
              </a:rPr>
              <a:t>а) у этих углов общий луч РК;</a:t>
            </a:r>
          </a:p>
          <a:p>
            <a:pPr indent="228600"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j-lt"/>
                <a:ea typeface="Calibri"/>
              </a:rPr>
              <a:t>б) у этих углов общая вершина К;</a:t>
            </a:r>
          </a:p>
          <a:p>
            <a:pPr indent="228600"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j-lt"/>
                <a:ea typeface="Calibri"/>
              </a:rPr>
              <a:t>в) если </a:t>
            </a:r>
            <a:r>
              <a:rPr lang="ru-RU" sz="2400" dirty="0">
                <a:solidFill>
                  <a:prstClr val="black"/>
                </a:solidFill>
              </a:rPr>
              <a:t>∟</a:t>
            </a:r>
            <a:r>
              <a:rPr lang="ru-RU" sz="2800" dirty="0" smtClean="0">
                <a:effectLst/>
                <a:latin typeface="+mj-lt"/>
                <a:ea typeface="Calibri"/>
              </a:rPr>
              <a:t> МРК = </a:t>
            </a:r>
            <a:r>
              <a:rPr lang="ru-RU" sz="2400" dirty="0">
                <a:solidFill>
                  <a:prstClr val="black"/>
                </a:solidFill>
              </a:rPr>
              <a:t>∟</a:t>
            </a:r>
            <a:r>
              <a:rPr lang="ru-RU" sz="2800" dirty="0" smtClean="0">
                <a:effectLst/>
                <a:latin typeface="+mj-lt"/>
                <a:ea typeface="Calibri"/>
              </a:rPr>
              <a:t> СРК, то </a:t>
            </a:r>
          </a:p>
          <a:p>
            <a:pPr indent="228600"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+mj-lt"/>
                <a:ea typeface="Calibri"/>
              </a:rPr>
              <a:t>РК – биссектриса </a:t>
            </a:r>
            <a:r>
              <a:rPr lang="el-GR" sz="2800" dirty="0" smtClean="0">
                <a:effectLst/>
                <a:latin typeface="+mj-lt"/>
                <a:ea typeface="Calibri"/>
                <a:cs typeface="Symbol"/>
              </a:rPr>
              <a:t>Δ</a:t>
            </a:r>
            <a:r>
              <a:rPr lang="ru-RU" sz="2800" dirty="0" smtClean="0">
                <a:effectLst/>
                <a:latin typeface="+mj-lt"/>
                <a:ea typeface="Calibri"/>
              </a:rPr>
              <a:t> МРС.</a:t>
            </a:r>
            <a:endParaRPr lang="ru-RU" sz="2800" dirty="0">
              <a:effectLst/>
              <a:latin typeface="+mj-lt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25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«Страница для любознательных»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1008112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1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Задача о магнитном </a:t>
            </a:r>
            <a:r>
              <a:rPr lang="ru-RU" dirty="0" smtClean="0"/>
              <a:t>железняке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>
                <a:latin typeface="+mj-lt"/>
              </a:rPr>
              <a:t>Магнитный железняк содержит 70% чистого железа, а остальная часть руды – пустая порода. Чтобы наглядно изобразить это положение, начертим круг и закрасим 70% его площади, а 30% площади оставим </a:t>
            </a:r>
            <a:r>
              <a:rPr lang="ru-RU" i="1" dirty="0" err="1" smtClean="0">
                <a:latin typeface="+mj-lt"/>
              </a:rPr>
              <a:t>незакрашеными</a:t>
            </a:r>
            <a:r>
              <a:rPr lang="ru-RU" i="1" dirty="0" smtClean="0">
                <a:latin typeface="+mj-lt"/>
              </a:rPr>
              <a:t>.</a:t>
            </a:r>
            <a:endParaRPr lang="ru-RU" i="1" dirty="0">
              <a:latin typeface="+mj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9128173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225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Построение круговой диаграммы площадей океанов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endParaRPr lang="ru-RU" i="1" dirty="0" smtClean="0"/>
              </a:p>
              <a:p>
                <a:r>
                  <a:rPr lang="ru-RU" i="1" dirty="0" smtClean="0"/>
                  <a:t>Тихий </a:t>
                </a:r>
                <a:r>
                  <a:rPr lang="ru-RU" i="1" dirty="0"/>
                  <a:t>океан имеет площадь 179 млн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км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i="1" dirty="0"/>
                  <a:t>, </a:t>
                </a:r>
                <a:endParaRPr lang="ru-RU" dirty="0"/>
              </a:p>
              <a:p>
                <a:r>
                  <a:rPr lang="ru-RU" i="1" dirty="0"/>
                  <a:t>Атлантический – 93 млн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км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i="1" dirty="0"/>
                  <a:t>,</a:t>
                </a:r>
                <a:endParaRPr lang="ru-RU" dirty="0"/>
              </a:p>
              <a:p>
                <a:r>
                  <a:rPr lang="ru-RU" i="1" dirty="0"/>
                  <a:t>Индийский – 75 млн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км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i="1" dirty="0"/>
                  <a:t> и Северный Ледовитый – 13 млн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км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i="1" dirty="0"/>
                  <a:t>.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r="-3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529149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608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ПЛОЩАДИ ЧАСТЕЙ СВЕТА ЗЕМЛИ, МЛН КВ. КМ</a:t>
            </a:r>
            <a:endParaRPr lang="ru-RU" dirty="0"/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785056228"/>
              </p:ext>
            </p:extLst>
          </p:nvPr>
        </p:nvGraphicFramePr>
        <p:xfrm>
          <a:off x="1792288" y="612775"/>
          <a:ext cx="5486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87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40628" y="134076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400" dirty="0" smtClean="0"/>
              <a:t>Расшифруйте </a:t>
            </a:r>
            <a:r>
              <a:rPr lang="ru-RU" sz="2400" dirty="0"/>
              <a:t>название самого крупного в мире острова. Для этого выполните вычисления, запишите в таблицу буквы, соответствующие найденным ответам: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12976"/>
            <a:ext cx="6408712" cy="29520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209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H:\СЕГОДНЯ\800px-Greenland_scen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20000" cy="43053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370015"/>
              </p:ext>
            </p:extLst>
          </p:nvPr>
        </p:nvGraphicFramePr>
        <p:xfrm>
          <a:off x="712400" y="5229200"/>
          <a:ext cx="7663176" cy="397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248"/>
                <a:gridCol w="720080"/>
                <a:gridCol w="1152128"/>
                <a:gridCol w="576064"/>
                <a:gridCol w="720080"/>
                <a:gridCol w="737748"/>
                <a:gridCol w="766457"/>
                <a:gridCol w="766457"/>
                <a:gridCol w="897690"/>
                <a:gridCol w="635224"/>
              </a:tblGrid>
              <a:tr h="39750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690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14230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0,045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761881"/>
              </p:ext>
            </p:extLst>
          </p:nvPr>
        </p:nvGraphicFramePr>
        <p:xfrm>
          <a:off x="755578" y="5851872"/>
          <a:ext cx="7648010" cy="457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0"/>
                <a:gridCol w="720080"/>
                <a:gridCol w="1152128"/>
                <a:gridCol w="576064"/>
                <a:gridCol w="726968"/>
                <a:gridCol w="764940"/>
                <a:gridCol w="764940"/>
                <a:gridCol w="764940"/>
                <a:gridCol w="764940"/>
                <a:gridCol w="764940"/>
              </a:tblGrid>
              <a:tr h="45744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Р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Л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 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И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Я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26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«Круговые диаграммы»</vt:lpstr>
      <vt:lpstr>«Круговые диаграммы»</vt:lpstr>
      <vt:lpstr>№ 2</vt:lpstr>
      <vt:lpstr>«Страница для любознательных»</vt:lpstr>
      <vt:lpstr>Задача о магнитном железняке</vt:lpstr>
      <vt:lpstr>Построение круговой диаграммы площадей океанов</vt:lpstr>
      <vt:lpstr>ПЛОЩАДИ ЧАСТЕЙ СВЕТА ЗЕМЛИ, МЛН КВ. КМ</vt:lpstr>
      <vt:lpstr>Презентация PowerPoint</vt:lpstr>
      <vt:lpstr>Презентация PowerPoint</vt:lpstr>
      <vt:lpstr>                           Вывод:</vt:lpstr>
      <vt:lpstr>СПАСИБО ЗА ВНИМАНИЕ!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«Круговые диаграммы»</dc:title>
  <dc:creator/>
  <cp:lastModifiedBy/>
  <cp:revision>10</cp:revision>
  <dcterms:created xsi:type="dcterms:W3CDTF">2014-03-13T16:55:57Z</dcterms:created>
  <dcterms:modified xsi:type="dcterms:W3CDTF">2014-06-15T07:08:30Z</dcterms:modified>
</cp:coreProperties>
</file>