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0" r:id="rId3"/>
    <p:sldId id="273" r:id="rId4"/>
    <p:sldId id="336" r:id="rId5"/>
    <p:sldId id="335" r:id="rId6"/>
    <p:sldId id="313" r:id="rId7"/>
    <p:sldId id="328" r:id="rId8"/>
    <p:sldId id="317" r:id="rId9"/>
    <p:sldId id="318" r:id="rId10"/>
    <p:sldId id="263" r:id="rId11"/>
    <p:sldId id="321" r:id="rId12"/>
    <p:sldId id="323" r:id="rId13"/>
    <p:sldId id="331" r:id="rId14"/>
    <p:sldId id="315" r:id="rId15"/>
    <p:sldId id="314" r:id="rId16"/>
    <p:sldId id="33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4" autoAdjust="0"/>
    <p:restoredTop sz="91014" autoAdjust="0"/>
  </p:normalViewPr>
  <p:slideViewPr>
    <p:cSldViewPr>
      <p:cViewPr varScale="1">
        <p:scale>
          <a:sx n="45" d="100"/>
          <a:sy n="45" d="100"/>
        </p:scale>
        <p:origin x="-1364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C6E41F-2E32-4B10-BEA5-D6BBA0DE8733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36343F5A-B0D7-4AC0-B3A9-E348B20FB7F0}">
      <dgm:prSet phldrT="[Текст]" custT="1"/>
      <dgm:spPr/>
      <dgm:t>
        <a:bodyPr/>
        <a:lstStyle/>
        <a:p>
          <a:r>
            <a:rPr lang="ru-RU" sz="2400" dirty="0" err="1" smtClean="0"/>
            <a:t>Интеллек-туальная</a:t>
          </a:r>
          <a:r>
            <a:rPr lang="ru-RU" sz="2400" dirty="0" smtClean="0"/>
            <a:t> деятельность</a:t>
          </a:r>
          <a:endParaRPr lang="ru-RU" sz="2400" dirty="0"/>
        </a:p>
      </dgm:t>
    </dgm:pt>
    <dgm:pt modelId="{87EC6D0A-6A7F-4674-AB92-CE1BF8E53F58}" type="parTrans" cxnId="{0D486F89-9EBF-4218-BD40-F4AAFAAF4BD6}">
      <dgm:prSet/>
      <dgm:spPr/>
      <dgm:t>
        <a:bodyPr/>
        <a:lstStyle/>
        <a:p>
          <a:endParaRPr lang="ru-RU" sz="3200"/>
        </a:p>
      </dgm:t>
    </dgm:pt>
    <dgm:pt modelId="{AEE9AFDE-F285-4C59-BA1D-5A4E8BF0C686}" type="sibTrans" cxnId="{0D486F89-9EBF-4218-BD40-F4AAFAAF4BD6}">
      <dgm:prSet/>
      <dgm:spPr/>
      <dgm:t>
        <a:bodyPr/>
        <a:lstStyle/>
        <a:p>
          <a:endParaRPr lang="ru-RU" sz="3200"/>
        </a:p>
      </dgm:t>
    </dgm:pt>
    <dgm:pt modelId="{BF4DAD68-0487-43E7-82A7-20EE3A54A584}">
      <dgm:prSet phldrT="[Текст]" custT="1"/>
      <dgm:spPr/>
      <dgm:t>
        <a:bodyPr/>
        <a:lstStyle/>
        <a:p>
          <a:r>
            <a:rPr lang="ru-RU" sz="2400" smtClean="0"/>
            <a:t>Волевые проявления</a:t>
          </a:r>
          <a:endParaRPr lang="ru-RU" sz="2400" dirty="0"/>
        </a:p>
      </dgm:t>
    </dgm:pt>
    <dgm:pt modelId="{AFF796E2-0FAE-4777-969B-952A7FB2AC30}" type="parTrans" cxnId="{76CA7AA2-5E34-4DD3-9C56-38F4FB0003DF}">
      <dgm:prSet/>
      <dgm:spPr/>
      <dgm:t>
        <a:bodyPr/>
        <a:lstStyle/>
        <a:p>
          <a:endParaRPr lang="ru-RU" sz="3200"/>
        </a:p>
      </dgm:t>
    </dgm:pt>
    <dgm:pt modelId="{8F406FD6-7CC9-489D-AFF7-FDC43DB7FE9D}" type="sibTrans" cxnId="{76CA7AA2-5E34-4DD3-9C56-38F4FB0003DF}">
      <dgm:prSet/>
      <dgm:spPr/>
      <dgm:t>
        <a:bodyPr/>
        <a:lstStyle/>
        <a:p>
          <a:endParaRPr lang="ru-RU" sz="3200"/>
        </a:p>
      </dgm:t>
    </dgm:pt>
    <dgm:pt modelId="{55C9BE45-8A6F-43B7-B7B4-4D5DBD4308A9}">
      <dgm:prSet phldrT="[Текст]" custT="1"/>
      <dgm:spPr/>
      <dgm:t>
        <a:bodyPr/>
        <a:lstStyle/>
        <a:p>
          <a:r>
            <a:rPr lang="ru-RU" sz="2400" dirty="0" err="1" smtClean="0"/>
            <a:t>Эмоцио-нальные</a:t>
          </a:r>
          <a:r>
            <a:rPr lang="ru-RU" sz="2400" dirty="0" smtClean="0"/>
            <a:t> проявления</a:t>
          </a:r>
          <a:endParaRPr lang="ru-RU" sz="2400" dirty="0"/>
        </a:p>
      </dgm:t>
    </dgm:pt>
    <dgm:pt modelId="{B11B8263-B1EF-4BA8-8975-344096B12C38}" type="parTrans" cxnId="{63B547E4-8321-4BB9-AC74-0B9B0E8DFDAC}">
      <dgm:prSet/>
      <dgm:spPr/>
      <dgm:t>
        <a:bodyPr/>
        <a:lstStyle/>
        <a:p>
          <a:endParaRPr lang="ru-RU" sz="3200"/>
        </a:p>
      </dgm:t>
    </dgm:pt>
    <dgm:pt modelId="{7CA70BDB-B745-4501-87C3-BC919CFDFDC6}" type="sibTrans" cxnId="{63B547E4-8321-4BB9-AC74-0B9B0E8DFDAC}">
      <dgm:prSet/>
      <dgm:spPr/>
      <dgm:t>
        <a:bodyPr/>
        <a:lstStyle/>
        <a:p>
          <a:endParaRPr lang="ru-RU" sz="3200"/>
        </a:p>
      </dgm:t>
    </dgm:pt>
    <dgm:pt modelId="{B00F291E-567E-485B-8AC1-20FA50537507}" type="pres">
      <dgm:prSet presAssocID="{66C6E41F-2E32-4B10-BEA5-D6BBA0DE8733}" presName="compositeShape" presStyleCnt="0">
        <dgm:presLayoutVars>
          <dgm:chMax val="7"/>
          <dgm:dir/>
          <dgm:resizeHandles val="exact"/>
        </dgm:presLayoutVars>
      </dgm:prSet>
      <dgm:spPr/>
    </dgm:pt>
    <dgm:pt modelId="{629D3DD0-74BF-44FC-BD78-FA60E697ADA6}" type="pres">
      <dgm:prSet presAssocID="{36343F5A-B0D7-4AC0-B3A9-E348B20FB7F0}" presName="circ1" presStyleLbl="vennNode1" presStyleIdx="0" presStyleCnt="3"/>
      <dgm:spPr/>
      <dgm:t>
        <a:bodyPr/>
        <a:lstStyle/>
        <a:p>
          <a:endParaRPr lang="ru-RU"/>
        </a:p>
      </dgm:t>
    </dgm:pt>
    <dgm:pt modelId="{3B9978C1-185A-40BB-812B-FACFF2E5F46E}" type="pres">
      <dgm:prSet presAssocID="{36343F5A-B0D7-4AC0-B3A9-E348B20FB7F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F0F07-C7BF-464E-8F0F-E86DEE08A532}" type="pres">
      <dgm:prSet presAssocID="{BF4DAD68-0487-43E7-82A7-20EE3A54A584}" presName="circ2" presStyleLbl="vennNode1" presStyleIdx="1" presStyleCnt="3"/>
      <dgm:spPr/>
      <dgm:t>
        <a:bodyPr/>
        <a:lstStyle/>
        <a:p>
          <a:endParaRPr lang="ru-RU"/>
        </a:p>
      </dgm:t>
    </dgm:pt>
    <dgm:pt modelId="{E209DD71-39BB-4761-9C6C-57D6365BB824}" type="pres">
      <dgm:prSet presAssocID="{BF4DAD68-0487-43E7-82A7-20EE3A54A58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8B9B5-9378-445D-9EDD-3DD50C767C99}" type="pres">
      <dgm:prSet presAssocID="{55C9BE45-8A6F-43B7-B7B4-4D5DBD4308A9}" presName="circ3" presStyleLbl="vennNode1" presStyleIdx="2" presStyleCnt="3"/>
      <dgm:spPr/>
      <dgm:t>
        <a:bodyPr/>
        <a:lstStyle/>
        <a:p>
          <a:endParaRPr lang="ru-RU"/>
        </a:p>
      </dgm:t>
    </dgm:pt>
    <dgm:pt modelId="{6FF47D0A-6208-4424-B665-844E9294011B}" type="pres">
      <dgm:prSet presAssocID="{55C9BE45-8A6F-43B7-B7B4-4D5DBD4308A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0C8A80-C372-4735-A98F-6383120D5336}" type="presOf" srcId="{55C9BE45-8A6F-43B7-B7B4-4D5DBD4308A9}" destId="{80C8B9B5-9378-445D-9EDD-3DD50C767C99}" srcOrd="0" destOrd="0" presId="urn:microsoft.com/office/officeart/2005/8/layout/venn1"/>
    <dgm:cxn modelId="{63B547E4-8321-4BB9-AC74-0B9B0E8DFDAC}" srcId="{66C6E41F-2E32-4B10-BEA5-D6BBA0DE8733}" destId="{55C9BE45-8A6F-43B7-B7B4-4D5DBD4308A9}" srcOrd="2" destOrd="0" parTransId="{B11B8263-B1EF-4BA8-8975-344096B12C38}" sibTransId="{7CA70BDB-B745-4501-87C3-BC919CFDFDC6}"/>
    <dgm:cxn modelId="{2C518CC9-DF62-4BF7-9B14-5E80FB0943D6}" type="presOf" srcId="{36343F5A-B0D7-4AC0-B3A9-E348B20FB7F0}" destId="{3B9978C1-185A-40BB-812B-FACFF2E5F46E}" srcOrd="1" destOrd="0" presId="urn:microsoft.com/office/officeart/2005/8/layout/venn1"/>
    <dgm:cxn modelId="{17D7E425-F080-414F-8F95-A98522082E7F}" type="presOf" srcId="{66C6E41F-2E32-4B10-BEA5-D6BBA0DE8733}" destId="{B00F291E-567E-485B-8AC1-20FA50537507}" srcOrd="0" destOrd="0" presId="urn:microsoft.com/office/officeart/2005/8/layout/venn1"/>
    <dgm:cxn modelId="{76CA7AA2-5E34-4DD3-9C56-38F4FB0003DF}" srcId="{66C6E41F-2E32-4B10-BEA5-D6BBA0DE8733}" destId="{BF4DAD68-0487-43E7-82A7-20EE3A54A584}" srcOrd="1" destOrd="0" parTransId="{AFF796E2-0FAE-4777-969B-952A7FB2AC30}" sibTransId="{8F406FD6-7CC9-489D-AFF7-FDC43DB7FE9D}"/>
    <dgm:cxn modelId="{9E0D6AD2-41D4-4DA8-B0A6-0DBB3933615F}" type="presOf" srcId="{BF4DAD68-0487-43E7-82A7-20EE3A54A584}" destId="{E209DD71-39BB-4761-9C6C-57D6365BB824}" srcOrd="1" destOrd="0" presId="urn:microsoft.com/office/officeart/2005/8/layout/venn1"/>
    <dgm:cxn modelId="{2F6D0ECF-DA43-4024-AD8C-377C5B5F6AF7}" type="presOf" srcId="{55C9BE45-8A6F-43B7-B7B4-4D5DBD4308A9}" destId="{6FF47D0A-6208-4424-B665-844E9294011B}" srcOrd="1" destOrd="0" presId="urn:microsoft.com/office/officeart/2005/8/layout/venn1"/>
    <dgm:cxn modelId="{92B13A4F-2AD6-45D0-BFBE-114860A867C3}" type="presOf" srcId="{36343F5A-B0D7-4AC0-B3A9-E348B20FB7F0}" destId="{629D3DD0-74BF-44FC-BD78-FA60E697ADA6}" srcOrd="0" destOrd="0" presId="urn:microsoft.com/office/officeart/2005/8/layout/venn1"/>
    <dgm:cxn modelId="{D4FF9DC7-A667-4D94-B79A-897795D94A14}" type="presOf" srcId="{BF4DAD68-0487-43E7-82A7-20EE3A54A584}" destId="{F00F0F07-C7BF-464E-8F0F-E86DEE08A532}" srcOrd="0" destOrd="0" presId="urn:microsoft.com/office/officeart/2005/8/layout/venn1"/>
    <dgm:cxn modelId="{0D486F89-9EBF-4218-BD40-F4AAFAAF4BD6}" srcId="{66C6E41F-2E32-4B10-BEA5-D6BBA0DE8733}" destId="{36343F5A-B0D7-4AC0-B3A9-E348B20FB7F0}" srcOrd="0" destOrd="0" parTransId="{87EC6D0A-6A7F-4674-AB92-CE1BF8E53F58}" sibTransId="{AEE9AFDE-F285-4C59-BA1D-5A4E8BF0C686}"/>
    <dgm:cxn modelId="{1BFDAFDF-DB4D-447F-9148-9DB8F1DA9559}" type="presParOf" srcId="{B00F291E-567E-485B-8AC1-20FA50537507}" destId="{629D3DD0-74BF-44FC-BD78-FA60E697ADA6}" srcOrd="0" destOrd="0" presId="urn:microsoft.com/office/officeart/2005/8/layout/venn1"/>
    <dgm:cxn modelId="{C67E8508-D2E3-4C9E-B7C9-C9B07E1E55B8}" type="presParOf" srcId="{B00F291E-567E-485B-8AC1-20FA50537507}" destId="{3B9978C1-185A-40BB-812B-FACFF2E5F46E}" srcOrd="1" destOrd="0" presId="urn:microsoft.com/office/officeart/2005/8/layout/venn1"/>
    <dgm:cxn modelId="{458270F2-3D2D-47B5-A940-A7CB6A9AC42E}" type="presParOf" srcId="{B00F291E-567E-485B-8AC1-20FA50537507}" destId="{F00F0F07-C7BF-464E-8F0F-E86DEE08A532}" srcOrd="2" destOrd="0" presId="urn:microsoft.com/office/officeart/2005/8/layout/venn1"/>
    <dgm:cxn modelId="{3E41ADCA-DE80-4CBB-92F9-28A2E9AE612D}" type="presParOf" srcId="{B00F291E-567E-485B-8AC1-20FA50537507}" destId="{E209DD71-39BB-4761-9C6C-57D6365BB824}" srcOrd="3" destOrd="0" presId="urn:microsoft.com/office/officeart/2005/8/layout/venn1"/>
    <dgm:cxn modelId="{7BB5A94C-B446-4CEA-8ECE-6B509D86D59B}" type="presParOf" srcId="{B00F291E-567E-485B-8AC1-20FA50537507}" destId="{80C8B9B5-9378-445D-9EDD-3DD50C767C99}" srcOrd="4" destOrd="0" presId="urn:microsoft.com/office/officeart/2005/8/layout/venn1"/>
    <dgm:cxn modelId="{C3891B79-411D-4E0E-89FD-D12830CB00B9}" type="presParOf" srcId="{B00F291E-567E-485B-8AC1-20FA50537507}" destId="{6FF47D0A-6208-4424-B665-844E9294011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9D3DD0-74BF-44FC-BD78-FA60E697ADA6}">
      <dsp:nvSpPr>
        <dsp:cNvPr id="0" name=""/>
        <dsp:cNvSpPr/>
      </dsp:nvSpPr>
      <dsp:spPr>
        <a:xfrm>
          <a:off x="2421262" y="59848"/>
          <a:ext cx="2872747" cy="287274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Интеллек-туальная</a:t>
          </a:r>
          <a:r>
            <a:rPr lang="ru-RU" sz="2400" kern="1200" dirty="0" smtClean="0"/>
            <a:t> деятельность</a:t>
          </a:r>
          <a:endParaRPr lang="ru-RU" sz="2400" kern="1200" dirty="0"/>
        </a:p>
      </dsp:txBody>
      <dsp:txXfrm>
        <a:off x="2804295" y="562579"/>
        <a:ext cx="2106681" cy="1292736"/>
      </dsp:txXfrm>
    </dsp:sp>
    <dsp:sp modelId="{F00F0F07-C7BF-464E-8F0F-E86DEE08A532}">
      <dsp:nvSpPr>
        <dsp:cNvPr id="0" name=""/>
        <dsp:cNvSpPr/>
      </dsp:nvSpPr>
      <dsp:spPr>
        <a:xfrm>
          <a:off x="3457845" y="1855315"/>
          <a:ext cx="2872747" cy="2872747"/>
        </a:xfrm>
        <a:prstGeom prst="ellipse">
          <a:avLst/>
        </a:prstGeom>
        <a:solidFill>
          <a:schemeClr val="accent3">
            <a:alpha val="50000"/>
            <a:hueOff val="-8269636"/>
            <a:satOff val="13411"/>
            <a:lumOff val="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Волевые проявления</a:t>
          </a:r>
          <a:endParaRPr lang="ru-RU" sz="2400" kern="1200" dirty="0"/>
        </a:p>
      </dsp:txBody>
      <dsp:txXfrm>
        <a:off x="4336427" y="2597442"/>
        <a:ext cx="1723648" cy="1580010"/>
      </dsp:txXfrm>
    </dsp:sp>
    <dsp:sp modelId="{80C8B9B5-9378-445D-9EDD-3DD50C767C99}">
      <dsp:nvSpPr>
        <dsp:cNvPr id="0" name=""/>
        <dsp:cNvSpPr/>
      </dsp:nvSpPr>
      <dsp:spPr>
        <a:xfrm>
          <a:off x="1384679" y="1855315"/>
          <a:ext cx="2872747" cy="2872747"/>
        </a:xfrm>
        <a:prstGeom prst="ellipse">
          <a:avLst/>
        </a:prstGeom>
        <a:solidFill>
          <a:schemeClr val="accent3">
            <a:alpha val="50000"/>
            <a:hueOff val="-16539272"/>
            <a:satOff val="26822"/>
            <a:lumOff val="1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Эмоцио-нальные</a:t>
          </a:r>
          <a:r>
            <a:rPr lang="ru-RU" sz="2400" kern="1200" dirty="0" smtClean="0"/>
            <a:t> проявления</a:t>
          </a:r>
          <a:endParaRPr lang="ru-RU" sz="2400" kern="1200" dirty="0"/>
        </a:p>
      </dsp:txBody>
      <dsp:txXfrm>
        <a:off x="1655196" y="2597442"/>
        <a:ext cx="1723648" cy="1580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6F0E1C7-0E77-4E51-ABA3-1CD839D8918B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8A140A5-31C3-4713-ACD9-ED5237FE3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E1C7-0E77-4E51-ABA3-1CD839D8918B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40A5-31C3-4713-ACD9-ED5237FE3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E1C7-0E77-4E51-ABA3-1CD839D8918B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40A5-31C3-4713-ACD9-ED5237FE3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E1C7-0E77-4E51-ABA3-1CD839D8918B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40A5-31C3-4713-ACD9-ED5237FE3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E1C7-0E77-4E51-ABA3-1CD839D8918B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40A5-31C3-4713-ACD9-ED5237FE3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E1C7-0E77-4E51-ABA3-1CD839D8918B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40A5-31C3-4713-ACD9-ED5237FE3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F0E1C7-0E77-4E51-ABA3-1CD839D8918B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A140A5-31C3-4713-ACD9-ED5237FE32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6F0E1C7-0E77-4E51-ABA3-1CD839D8918B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8A140A5-31C3-4713-ACD9-ED5237FE3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E1C7-0E77-4E51-ABA3-1CD839D8918B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40A5-31C3-4713-ACD9-ED5237FE3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E1C7-0E77-4E51-ABA3-1CD839D8918B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40A5-31C3-4713-ACD9-ED5237FE3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E1C7-0E77-4E51-ABA3-1CD839D8918B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40A5-31C3-4713-ACD9-ED5237FE3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6F0E1C7-0E77-4E51-ABA3-1CD839D8918B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8A140A5-31C3-4713-ACD9-ED5237FE3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500175"/>
            <a:ext cx="8286808" cy="1928826"/>
          </a:xfrm>
        </p:spPr>
        <p:txBody>
          <a:bodyPr>
            <a:normAutofit/>
          </a:bodyPr>
          <a:lstStyle/>
          <a:p>
            <a:r>
              <a:rPr lang="ru-RU" dirty="0" smtClean="0"/>
              <a:t>Игровые технологии</a:t>
            </a:r>
            <a:br>
              <a:rPr lang="ru-RU" dirty="0" smtClean="0"/>
            </a:br>
            <a:r>
              <a:rPr lang="ru-RU" dirty="0" smtClean="0"/>
              <a:t>на уроках математики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829180" cy="2529458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Обучение – это ремесло, использующее </a:t>
            </a:r>
            <a:br>
              <a:rPr lang="ru-RU" sz="2800" i="1" dirty="0" smtClean="0"/>
            </a:br>
            <a:r>
              <a:rPr lang="ru-RU" sz="2800" i="1" dirty="0" smtClean="0"/>
              <a:t>бесчисленное количество маленьких трюков.</a:t>
            </a:r>
          </a:p>
          <a:p>
            <a:pPr algn="r"/>
            <a:r>
              <a:rPr lang="ru-RU" sz="2800" i="1" dirty="0" smtClean="0"/>
              <a:t>Д. Пойа</a:t>
            </a:r>
            <a:endParaRPr lang="ru-RU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215074" y="4714884"/>
            <a:ext cx="2571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Составитель</a:t>
            </a:r>
            <a:r>
              <a:rPr lang="ru-RU" sz="2000" dirty="0" smtClean="0"/>
              <a:t>: учитель математики  Клюева Т. </a:t>
            </a:r>
            <a:r>
              <a:rPr lang="ru-RU" sz="2000" smtClean="0"/>
              <a:t>И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-8605464" y="188640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МКОУ Шараповская ООШ Чеховского района Московской области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7" descr="DIAD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2143116"/>
            <a:ext cx="1143008" cy="95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4786314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Игра-путешествие </a:t>
            </a:r>
            <a:br>
              <a:rPr lang="ru-RU" dirty="0" smtClean="0"/>
            </a:br>
            <a:r>
              <a:rPr lang="ru-RU" dirty="0" smtClean="0"/>
              <a:t>в мир истории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20" y="1714489"/>
            <a:ext cx="3429024" cy="14287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Геометрия, 8 класс</a:t>
            </a:r>
          </a:p>
          <a:p>
            <a:r>
              <a:rPr lang="ru-RU" sz="2400" dirty="0" smtClean="0"/>
              <a:t>Тема «Подобные треугольники»</a:t>
            </a:r>
            <a:endParaRPr lang="ru-RU" sz="2400" dirty="0"/>
          </a:p>
        </p:txBody>
      </p:sp>
      <p:pic>
        <p:nvPicPr>
          <p:cNvPr id="2050" name="Picture 2" descr="G:\Познават интерес\познавательный интерес\01_clip_image0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357694"/>
            <a:ext cx="4857752" cy="2252435"/>
          </a:xfrm>
          <a:prstGeom prst="rect">
            <a:avLst/>
          </a:prstGeom>
          <a:noFill/>
        </p:spPr>
      </p:pic>
      <p:pic>
        <p:nvPicPr>
          <p:cNvPr id="2051" name="Picture 3" descr="G:\Познават интерес\познавательный интерес\Библиотека РГИУ ___ Мир чисел ____files\01_clip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00504"/>
            <a:ext cx="3824502" cy="25669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6314" y="785794"/>
            <a:ext cx="40719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Всякое обучение становится ярче, богаче от каждого соприкосновения с историей изучаемого предмета.</a:t>
            </a:r>
          </a:p>
          <a:p>
            <a:pPr algn="r"/>
            <a:r>
              <a:rPr lang="ru-RU" sz="2000" i="1" dirty="0" smtClean="0"/>
              <a:t>Ж.А. Пуанкаре </a:t>
            </a:r>
            <a:endParaRPr lang="ru-RU" sz="2000" i="1" dirty="0"/>
          </a:p>
        </p:txBody>
      </p:sp>
      <p:pic>
        <p:nvPicPr>
          <p:cNvPr id="13314" name="Picture 2" descr="C:\Documents and Settings\Светлана.FILIPPOK\Мои документы\My Pictures\КАРТИНКИ новые (декабрь 2010)\Картинки Фото Презентации\Обучение Школа\история математики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2500306"/>
            <a:ext cx="1795754" cy="2170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Филиппок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Oval 5" descr="1_1"/>
          <p:cNvSpPr>
            <a:spLocks noChangeArrowheads="1"/>
          </p:cNvSpPr>
          <p:nvPr/>
        </p:nvSpPr>
        <p:spPr bwMode="auto">
          <a:xfrm>
            <a:off x="5435600" y="765175"/>
            <a:ext cx="2808288" cy="2592388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WordArt 11"/>
          <p:cNvSpPr>
            <a:spLocks noChangeArrowheads="1" noChangeShapeType="1" noTextEdit="1"/>
          </p:cNvSpPr>
          <p:nvPr/>
        </p:nvSpPr>
        <p:spPr bwMode="auto">
          <a:xfrm>
            <a:off x="1763713" y="2060575"/>
            <a:ext cx="24955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latin typeface="Georgia"/>
              </a:rPr>
              <a:t>Сложение</a:t>
            </a:r>
          </a:p>
        </p:txBody>
      </p:sp>
      <p:sp>
        <p:nvSpPr>
          <p:cNvPr id="4100" name="WordArt 13"/>
          <p:cNvSpPr>
            <a:spLocks noChangeArrowheads="1" noChangeShapeType="1" noTextEdit="1"/>
          </p:cNvSpPr>
          <p:nvPr/>
        </p:nvSpPr>
        <p:spPr bwMode="auto">
          <a:xfrm>
            <a:off x="1331913" y="2852738"/>
            <a:ext cx="3384550" cy="38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latin typeface="Georgia"/>
              </a:rPr>
              <a:t>и вычитание</a:t>
            </a:r>
          </a:p>
        </p:txBody>
      </p:sp>
      <p:sp>
        <p:nvSpPr>
          <p:cNvPr id="4101" name="WordArt 14"/>
          <p:cNvSpPr>
            <a:spLocks noChangeArrowheads="1" noChangeShapeType="1" noTextEdit="1"/>
          </p:cNvSpPr>
          <p:nvPr/>
        </p:nvSpPr>
        <p:spPr bwMode="auto">
          <a:xfrm>
            <a:off x="1476375" y="3500438"/>
            <a:ext cx="30241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latin typeface="Georgia"/>
              </a:rPr>
              <a:t>десятичных</a:t>
            </a:r>
          </a:p>
        </p:txBody>
      </p:sp>
      <p:sp>
        <p:nvSpPr>
          <p:cNvPr id="4102" name="WordArt 15"/>
          <p:cNvSpPr>
            <a:spLocks noChangeArrowheads="1" noChangeShapeType="1" noTextEdit="1"/>
          </p:cNvSpPr>
          <p:nvPr/>
        </p:nvSpPr>
        <p:spPr bwMode="auto">
          <a:xfrm>
            <a:off x="2195513" y="4005263"/>
            <a:ext cx="1512887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latin typeface="Georgia"/>
              </a:rPr>
              <a:t>дробей</a:t>
            </a:r>
          </a:p>
        </p:txBody>
      </p:sp>
      <p:pic>
        <p:nvPicPr>
          <p:cNvPr id="4103" name="Picture 19" descr="надпись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836613"/>
            <a:ext cx="29908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00034" y="5572140"/>
            <a:ext cx="8229600" cy="7810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Сюжетная (ролевая) игра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Филиппок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4" name="Oval 4" descr="sterva111_1"/>
          <p:cNvSpPr>
            <a:spLocks noChangeArrowheads="1"/>
          </p:cNvSpPr>
          <p:nvPr/>
        </p:nvSpPr>
        <p:spPr bwMode="auto">
          <a:xfrm>
            <a:off x="5003800" y="620713"/>
            <a:ext cx="3457575" cy="338455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187450" y="1052513"/>
            <a:ext cx="273685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latin typeface="Georgia"/>
              </a:rPr>
              <a:t>Звонит </a:t>
            </a:r>
          </a:p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latin typeface="Georgia"/>
              </a:rPr>
              <a:t>Баба-Яга</a:t>
            </a:r>
          </a:p>
        </p:txBody>
      </p:sp>
      <p:sp>
        <p:nvSpPr>
          <p:cNvPr id="13316" name="AutoShape 6" descr="Telefon"/>
          <p:cNvSpPr>
            <a:spLocks noChangeArrowheads="1"/>
          </p:cNvSpPr>
          <p:nvPr/>
        </p:nvSpPr>
        <p:spPr bwMode="auto">
          <a:xfrm rot="-1226208">
            <a:off x="2268538" y="2636838"/>
            <a:ext cx="1081087" cy="1871662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 flipH="1">
            <a:off x="900113" y="4221163"/>
            <a:ext cx="7415212" cy="2303462"/>
          </a:xfrm>
          <a:prstGeom prst="cloudCallout">
            <a:avLst>
              <a:gd name="adj1" fmla="val -13843"/>
              <a:gd name="adj2" fmla="val -10438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dirty="0"/>
              <a:t>Я  </a:t>
            </a:r>
            <a:r>
              <a:rPr lang="ru-RU" sz="2400" dirty="0" smtClean="0"/>
              <a:t>хочу </a:t>
            </a:r>
            <a:r>
              <a:rPr lang="ru-RU" sz="2400" dirty="0"/>
              <a:t>вам помочь в освобождении  девочки.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Только </a:t>
            </a:r>
            <a:r>
              <a:rPr lang="ru-RU" sz="2400" dirty="0"/>
              <a:t>для этого вы должны решить мне две задачи. </a:t>
            </a:r>
          </a:p>
        </p:txBody>
      </p:sp>
      <p:pic>
        <p:nvPicPr>
          <p:cNvPr id="8" name="zvon.wav">
            <a:hlinkClick r:id="" action="ppaction://media"/>
          </p:cNvPr>
          <p:cNvPicPr>
            <a:picLocks noRot="1" noChangeAspect="1"/>
          </p:cNvPicPr>
          <p:nvPr>
            <a:wavAudioFile r:embed="rId1" name="zvon.wav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385"/>
                            </p:stCondLst>
                            <p:childTnLst>
                              <p:par>
                                <p:cTn id="1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149" grpId="0" animBg="1"/>
      <p:bldP spid="61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Игры с практической значимостью содержания знаний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785926"/>
            <a:ext cx="7858180" cy="4595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Тема: «Уравнение» (5 </a:t>
            </a:r>
            <a:r>
              <a:rPr lang="ru-RU" sz="2400" dirty="0" err="1" smtClean="0"/>
              <a:t>кл</a:t>
            </a:r>
            <a:r>
              <a:rPr lang="ru-RU" sz="2400" dirty="0" smtClean="0"/>
              <a:t>.)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«На левой чаше весов лежит арбуз и гиря в 2 кг, </a:t>
            </a:r>
            <a:br>
              <a:rPr lang="ru-RU" sz="2400" dirty="0" smtClean="0"/>
            </a:br>
            <a:r>
              <a:rPr lang="ru-RU" sz="2400" dirty="0" smtClean="0"/>
              <a:t>а на правой чаше – гиря в 5 кг. Весы находятся в равновесии. Чему равна масса арбуза?»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7" y="2357430"/>
            <a:ext cx="4330103" cy="281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143636" y="1500174"/>
            <a:ext cx="2571768" cy="1191816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Продавец и покупатель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23981" t="32232" r="4467" b="34728"/>
          <a:stretch>
            <a:fillRect/>
          </a:stretch>
        </p:blipFill>
        <p:spPr bwMode="auto">
          <a:xfrm>
            <a:off x="428596" y="1428736"/>
            <a:ext cx="825108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3981" t="35536" r="4467" b="21512"/>
          <a:stretch>
            <a:fillRect/>
          </a:stretch>
        </p:blipFill>
        <p:spPr bwMode="auto">
          <a:xfrm>
            <a:off x="285720" y="3786190"/>
            <a:ext cx="8652731" cy="292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 descr="C:\Documents and Settings\Светлана.FILIPPOK\Мои документы\My Pictures\рисунки картинки и др\PUB60COR\J024104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071942"/>
            <a:ext cx="1500198" cy="1782261"/>
          </a:xfrm>
          <a:prstGeom prst="rect">
            <a:avLst/>
          </a:prstGeom>
          <a:noFill/>
        </p:spPr>
      </p:pic>
      <p:pic>
        <p:nvPicPr>
          <p:cNvPr id="6" name="Picture 2" descr="C:\Documents and Settings\Светлана.FILIPPOK\Мои документы\My Pictures\рисунки картинки и др\PUB60COR\J0241041.WM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7286644" y="4071942"/>
            <a:ext cx="1500198" cy="178226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«Лесенка»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35716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Игра-соревнование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70975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Игра</a:t>
            </a:r>
            <a:r>
              <a:rPr lang="ru-RU" sz="3600" dirty="0" smtClean="0"/>
              <a:t> </a:t>
            </a:r>
            <a:r>
              <a:rPr lang="ru-RU" sz="2800" dirty="0" smtClean="0"/>
              <a:t>как средство поддержания и развития познавательного интереса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2071678"/>
            <a:ext cx="3500462" cy="47037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u="sng" dirty="0" smtClean="0"/>
              <a:t>Игра на различных этапах урока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в начале – для концентрации внимания, </a:t>
            </a:r>
          </a:p>
          <a:p>
            <a:r>
              <a:rPr lang="ru-RU" sz="2400" dirty="0" smtClean="0"/>
              <a:t>в середине – для небольшой разрядки, </a:t>
            </a:r>
          </a:p>
          <a:p>
            <a:r>
              <a:rPr lang="ru-RU" sz="2400" dirty="0" smtClean="0"/>
              <a:t>в конце – для повторения.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214942" y="2071678"/>
            <a:ext cx="3786214" cy="47037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u="sng" dirty="0" smtClean="0"/>
              <a:t>Игры по форме их проведения</a:t>
            </a:r>
            <a:r>
              <a:rPr lang="ru-RU" sz="2400" dirty="0" smtClean="0"/>
              <a:t>: </a:t>
            </a:r>
          </a:p>
          <a:p>
            <a:r>
              <a:rPr lang="ru-RU" sz="2400" dirty="0" smtClean="0"/>
              <a:t>игры-соревнования, </a:t>
            </a:r>
          </a:p>
          <a:p>
            <a:r>
              <a:rPr lang="ru-RU" sz="2400" dirty="0" err="1" smtClean="0"/>
              <a:t>игры-математические</a:t>
            </a:r>
            <a:r>
              <a:rPr lang="ru-RU" sz="2400" dirty="0" smtClean="0"/>
              <a:t> бои, </a:t>
            </a:r>
          </a:p>
          <a:p>
            <a:r>
              <a:rPr lang="ru-RU" sz="2400" dirty="0" smtClean="0"/>
              <a:t>игры-эстафеты, </a:t>
            </a:r>
          </a:p>
          <a:p>
            <a:r>
              <a:rPr lang="ru-RU" sz="2400" dirty="0" smtClean="0"/>
              <a:t>лото,</a:t>
            </a:r>
          </a:p>
          <a:p>
            <a:r>
              <a:rPr lang="ru-RU" sz="2400" dirty="0" smtClean="0"/>
              <a:t>кроссворды</a:t>
            </a:r>
          </a:p>
          <a:p>
            <a:r>
              <a:rPr lang="ru-RU" sz="2400" dirty="0" smtClean="0"/>
              <a:t>…</a:t>
            </a:r>
            <a:endParaRPr lang="ru-RU" sz="2400" dirty="0"/>
          </a:p>
        </p:txBody>
      </p:sp>
      <p:pic>
        <p:nvPicPr>
          <p:cNvPr id="2050" name="Picture 2" descr="E:\Познават интерес\познавательный интерес\b_c7704d1311246582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89AFF"/>
              </a:clrFrom>
              <a:clrTo>
                <a:srgbClr val="989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4286256"/>
            <a:ext cx="2452688" cy="245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/>
          <a:lstStyle/>
          <a:p>
            <a:r>
              <a:rPr lang="ru-RU" dirty="0" smtClean="0"/>
              <a:t>Творческие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38600" cy="5346651"/>
          </a:xfrm>
        </p:spPr>
        <p:txBody>
          <a:bodyPr/>
          <a:lstStyle/>
          <a:p>
            <a:r>
              <a:rPr lang="ru-RU" b="1" dirty="0" smtClean="0"/>
              <a:t>Тема: «Координатная плоскость» (6 </a:t>
            </a:r>
            <a:r>
              <a:rPr lang="ru-RU" b="1" dirty="0" err="1" smtClean="0"/>
              <a:t>кл</a:t>
            </a:r>
            <a:r>
              <a:rPr lang="ru-RU" b="1" dirty="0" smtClean="0"/>
              <a:t>.)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4500570"/>
            <a:ext cx="3900486" cy="2274817"/>
          </a:xfrm>
        </p:spPr>
        <p:txBody>
          <a:bodyPr>
            <a:normAutofit/>
          </a:bodyPr>
          <a:lstStyle/>
          <a:p>
            <a:pPr marL="92075" indent="17463">
              <a:buNone/>
            </a:pPr>
            <a:r>
              <a:rPr lang="ru-RU" sz="1800" i="1" dirty="0" smtClean="0"/>
              <a:t>Я на шкале – число – граница. </a:t>
            </a:r>
          </a:p>
          <a:p>
            <a:pPr marL="92075" indent="17463">
              <a:buNone/>
            </a:pPr>
            <a:r>
              <a:rPr lang="ru-RU" sz="1800" i="1" dirty="0" smtClean="0"/>
              <a:t>Где встану я – там чисел штаб</a:t>
            </a:r>
          </a:p>
          <a:p>
            <a:pPr marL="92075" indent="17463">
              <a:buNone/>
            </a:pPr>
            <a:r>
              <a:rPr lang="ru-RU" sz="1800" i="1" dirty="0" smtClean="0"/>
              <a:t>А числам разрешаю становиться</a:t>
            </a:r>
          </a:p>
          <a:p>
            <a:pPr marL="92075" indent="17463">
              <a:buNone/>
            </a:pPr>
            <a:r>
              <a:rPr lang="ru-RU" sz="1800" i="1" dirty="0" smtClean="0"/>
              <a:t>на выбранной прямой. </a:t>
            </a:r>
          </a:p>
          <a:p>
            <a:pPr marL="92075" indent="17463">
              <a:buNone/>
            </a:pPr>
            <a:r>
              <a:rPr lang="ru-RU" sz="1800" i="1" dirty="0" smtClean="0"/>
              <a:t>Ноль — направленье и масштаб.</a:t>
            </a:r>
            <a:endParaRPr lang="ru-RU" sz="1800" i="1" dirty="0"/>
          </a:p>
        </p:txBody>
      </p:sp>
      <p:pic>
        <p:nvPicPr>
          <p:cNvPr id="5" name="Picture 2" descr="E:\Познават интерес\познавательный интерес\p36_2009koordinaty-9-.jpg"/>
          <p:cNvPicPr>
            <a:picLocks noChangeAspect="1" noChangeArrowheads="1"/>
          </p:cNvPicPr>
          <p:nvPr/>
        </p:nvPicPr>
        <p:blipFill>
          <a:blip r:embed="rId2" cstate="print"/>
          <a:srcRect l="48761" t="28084" r="10352" b="42988"/>
          <a:stretch>
            <a:fillRect/>
          </a:stretch>
        </p:blipFill>
        <p:spPr bwMode="auto">
          <a:xfrm>
            <a:off x="500034" y="4714884"/>
            <a:ext cx="3571900" cy="1895379"/>
          </a:xfrm>
          <a:prstGeom prst="rect">
            <a:avLst/>
          </a:prstGeom>
          <a:noFill/>
        </p:spPr>
      </p:pic>
      <p:pic>
        <p:nvPicPr>
          <p:cNvPr id="4098" name="Picture 2" descr="E:\Познават интерес\познавательный интерес\p21_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1142984"/>
            <a:ext cx="2307441" cy="3076588"/>
          </a:xfrm>
          <a:prstGeom prst="rect">
            <a:avLst/>
          </a:prstGeom>
          <a:noFill/>
        </p:spPr>
      </p:pic>
      <p:pic>
        <p:nvPicPr>
          <p:cNvPr id="4099" name="Picture 3" descr="E:\Познават интерес\познавательный интерес\рисуем по координатам.jpg"/>
          <p:cNvPicPr>
            <a:picLocks noChangeAspect="1" noChangeArrowheads="1"/>
          </p:cNvPicPr>
          <p:nvPr/>
        </p:nvPicPr>
        <p:blipFill>
          <a:blip r:embed="rId4" cstate="print"/>
          <a:srcRect l="23750" t="7944" r="6875" b="19626"/>
          <a:stretch>
            <a:fillRect/>
          </a:stretch>
        </p:blipFill>
        <p:spPr bwMode="auto">
          <a:xfrm>
            <a:off x="928662" y="2500306"/>
            <a:ext cx="238741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Функции игры: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7186634" cy="4788610"/>
          </a:xfrm>
        </p:spPr>
        <p:txBody>
          <a:bodyPr>
            <a:normAutofit/>
          </a:bodyPr>
          <a:lstStyle/>
          <a:p>
            <a:r>
              <a:rPr lang="ru-RU" sz="2400" b="1" i="1" u="sng" dirty="0" smtClean="0"/>
              <a:t>развлекательная</a:t>
            </a:r>
            <a:r>
              <a:rPr lang="ru-RU" sz="2400" i="1" dirty="0" smtClean="0"/>
              <a:t>  </a:t>
            </a:r>
            <a:r>
              <a:rPr lang="ru-RU" sz="2400" dirty="0" smtClean="0"/>
              <a:t>(основная функция игры – развлечь, доставить удовольствие, воодушевить, пробудить интерес);</a:t>
            </a:r>
            <a:endParaRPr lang="ru-RU" sz="2400" i="1" dirty="0" smtClean="0"/>
          </a:p>
          <a:p>
            <a:pPr>
              <a:spcBef>
                <a:spcPts val="1200"/>
              </a:spcBef>
            </a:pPr>
            <a:r>
              <a:rPr lang="ru-RU" sz="2400" b="1" i="1" u="sng" dirty="0" smtClean="0"/>
              <a:t>коммуникативная</a:t>
            </a:r>
            <a:r>
              <a:rPr lang="ru-RU" sz="2400" dirty="0" smtClean="0"/>
              <a:t> (освоение диалектики общения);</a:t>
            </a:r>
            <a:endParaRPr lang="ru-RU" sz="2400" b="1" i="1" u="sng" dirty="0" smtClean="0"/>
          </a:p>
          <a:p>
            <a:pPr>
              <a:spcBef>
                <a:spcPts val="1200"/>
              </a:spcBef>
            </a:pPr>
            <a:r>
              <a:rPr lang="ru-RU" sz="2400" dirty="0" smtClean="0"/>
              <a:t>возможность</a:t>
            </a:r>
            <a:r>
              <a:rPr lang="ru-RU" sz="2400" b="1" i="1" u="sng" dirty="0" smtClean="0"/>
              <a:t> самореализации</a:t>
            </a:r>
            <a:r>
              <a:rPr lang="ru-RU" sz="2400" dirty="0" smtClean="0"/>
              <a:t> в игре;</a:t>
            </a:r>
          </a:p>
          <a:p>
            <a:pPr>
              <a:spcBef>
                <a:spcPts val="1200"/>
              </a:spcBef>
            </a:pPr>
            <a:r>
              <a:rPr lang="ru-RU" sz="2400" b="1" i="1" u="sng" dirty="0" err="1" smtClean="0"/>
              <a:t>игротерапевтическая</a:t>
            </a:r>
            <a:r>
              <a:rPr lang="ru-RU" sz="2400" dirty="0" smtClean="0"/>
              <a:t> (преодоление различных трудностей, возникающих в других видах жизнедеятельности);</a:t>
            </a:r>
            <a:endParaRPr lang="ru-RU" sz="2400" b="1" i="1" u="sng" dirty="0" smtClean="0"/>
          </a:p>
          <a:p>
            <a:pPr>
              <a:spcBef>
                <a:spcPts val="1200"/>
              </a:spcBef>
            </a:pPr>
            <a:r>
              <a:rPr lang="ru-RU" sz="2400" b="1" i="1" u="sng" dirty="0" smtClean="0"/>
              <a:t>диагностическая</a:t>
            </a:r>
            <a:r>
              <a:rPr lang="ru-RU" sz="2400" dirty="0" smtClean="0"/>
              <a:t> (самопознание в процессе игры).</a:t>
            </a:r>
            <a:endParaRPr lang="ru-RU" sz="2400" dirty="0"/>
          </a:p>
        </p:txBody>
      </p:sp>
      <p:pic>
        <p:nvPicPr>
          <p:cNvPr id="4" name="Picture 6" descr="книг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29454" y="500042"/>
            <a:ext cx="1906029" cy="2265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Познавательный интерес – это соединение психических процессов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714488"/>
          <a:ext cx="7715272" cy="4787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86446" y="1643050"/>
            <a:ext cx="30718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активный поиск;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догадка;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исследовательский подход;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готовность к решению задач. </a:t>
            </a:r>
          </a:p>
          <a:p>
            <a:pPr>
              <a:buFont typeface="Arial" pitchFamily="34" charset="0"/>
              <a:buChar char="•"/>
            </a:pP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786578" y="3929066"/>
            <a:ext cx="23574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инициатива поиска; 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err="1" smtClean="0"/>
              <a:t>самостоятель-ность</a:t>
            </a:r>
            <a:r>
              <a:rPr lang="ru-RU" sz="2000" dirty="0" smtClean="0"/>
              <a:t> добывания знаний; 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выдвижение и постановка познавательных задач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3380125"/>
            <a:ext cx="18573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эмоции удивления;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чувство ожидания нового;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чувство </a:t>
            </a:r>
            <a:r>
              <a:rPr lang="ru-RU" sz="2000" dirty="0" err="1" smtClean="0"/>
              <a:t>интеллек-туальной</a:t>
            </a:r>
            <a:r>
              <a:rPr lang="ru-RU" sz="2000" dirty="0" smtClean="0"/>
              <a:t> радости;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чувство успеха.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9D3DD0-74BF-44FC-BD78-FA60E697A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29D3DD0-74BF-44FC-BD78-FA60E697AD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0F0F07-C7BF-464E-8F0F-E86DEE08A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F00F0F07-C7BF-464E-8F0F-E86DEE08A5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C8B9B5-9378-445D-9EDD-3DD50C767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80C8B9B5-9378-445D-9EDD-3DD50C767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Педагогическая игра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2071702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отличается четко поставленной целью обучения и соответствующим ей педагогическим результатом.</a:t>
            </a:r>
          </a:p>
          <a:p>
            <a:endParaRPr lang="ru-RU" sz="1400" dirty="0" smtClean="0"/>
          </a:p>
          <a:p>
            <a:pPr marL="365125" indent="-4763">
              <a:buNone/>
            </a:pPr>
            <a:r>
              <a:rPr lang="ru-RU" sz="2400" b="1" i="1" dirty="0" smtClean="0"/>
              <a:t>Направления реализации игровых приемов и ситуация при урочной форме занятий 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3286124"/>
            <a:ext cx="2500330" cy="1555997"/>
          </a:xfrm>
          <a:prstGeom prst="foldedCorne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2000" dirty="0" smtClean="0"/>
              <a:t>дидактическая цель ставится перед учащимися в форме игровой задачи</a:t>
            </a:r>
            <a:endParaRPr lang="ru-RU" sz="2000" dirty="0"/>
          </a:p>
        </p:txBody>
      </p:sp>
      <p:sp>
        <p:nvSpPr>
          <p:cNvPr id="5" name="Загнутый угол 4"/>
          <p:cNvSpPr/>
          <p:nvPr/>
        </p:nvSpPr>
        <p:spPr>
          <a:xfrm>
            <a:off x="3357554" y="3286124"/>
            <a:ext cx="2286016" cy="1555997"/>
          </a:xfrm>
          <a:prstGeom prst="foldedCorne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2000" dirty="0" smtClean="0"/>
              <a:t>учебная деятельность подчиняется правилам игры 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6143636" y="3286124"/>
            <a:ext cx="2428892" cy="1555997"/>
          </a:xfrm>
          <a:prstGeom prst="foldedCorne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2000" dirty="0" smtClean="0"/>
              <a:t>учебный материал используется в качестве ее средства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428596" y="4929198"/>
            <a:ext cx="4071966" cy="1555997"/>
          </a:xfrm>
          <a:prstGeom prst="foldedCorne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2000" dirty="0" smtClean="0"/>
              <a:t>в учебную деятельность вводится элемент соревнования, который переводит дидактическую задачу в игровую</a:t>
            </a:r>
          </a:p>
        </p:txBody>
      </p:sp>
      <p:sp>
        <p:nvSpPr>
          <p:cNvPr id="8" name="Загнутый угол 7"/>
          <p:cNvSpPr/>
          <p:nvPr/>
        </p:nvSpPr>
        <p:spPr>
          <a:xfrm>
            <a:off x="4643438" y="4929198"/>
            <a:ext cx="3929090" cy="1555997"/>
          </a:xfrm>
          <a:prstGeom prst="foldedCorne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2000" dirty="0" smtClean="0"/>
              <a:t>успешное выполнение дидактического задания связывается с игровым результатом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Игры</a:t>
            </a:r>
            <a:r>
              <a:rPr lang="ru-RU" sz="3600" dirty="0" smtClean="0"/>
              <a:t> </a:t>
            </a:r>
            <a:r>
              <a:rPr lang="ru-RU" sz="3200" dirty="0" smtClean="0"/>
              <a:t>(по характеру </a:t>
            </a:r>
            <a:br>
              <a:rPr lang="ru-RU" sz="3200" dirty="0" smtClean="0"/>
            </a:br>
            <a:r>
              <a:rPr lang="ru-RU" sz="3200" dirty="0" smtClean="0"/>
              <a:t>педагогического процесса):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обучающие, тренировочные, контролирующие, обобщающие;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познавательные, познавательные, развивающие;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репродуктивные, продуктивные, творческие;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коммуникативные, диагностические, </a:t>
            </a:r>
            <a:r>
              <a:rPr lang="ru-RU" dirty="0" err="1" smtClean="0"/>
              <a:t>профориентационные</a:t>
            </a:r>
            <a:r>
              <a:rPr lang="ru-RU" dirty="0" smtClean="0"/>
              <a:t>, психотехнические и т.д.</a:t>
            </a:r>
          </a:p>
          <a:p>
            <a:endParaRPr lang="ru-RU" dirty="0"/>
          </a:p>
        </p:txBody>
      </p:sp>
      <p:pic>
        <p:nvPicPr>
          <p:cNvPr id="4" name="Picture 2" descr="E:\Познават интерес\познавательный интерес\8845911d4eb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42918"/>
            <a:ext cx="2349027" cy="2190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Игры-упражнения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4488"/>
            <a:ext cx="4038600" cy="5060899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/>
              <a:t>Решение занимательных, логических задач</a:t>
            </a:r>
            <a:endParaRPr lang="ru-RU" dirty="0" smtClean="0"/>
          </a:p>
          <a:p>
            <a:r>
              <a:rPr lang="ru-RU" sz="2600" i="1" dirty="0" smtClean="0"/>
              <a:t>Викторины</a:t>
            </a:r>
          </a:p>
          <a:p>
            <a:r>
              <a:rPr lang="ru-RU" sz="2600" i="1" dirty="0" smtClean="0"/>
              <a:t>Кроссворды, ребусы</a:t>
            </a:r>
          </a:p>
          <a:p>
            <a:r>
              <a:rPr lang="ru-RU" sz="2600" i="1" dirty="0" smtClean="0"/>
              <a:t>Чайнворды, шарады</a:t>
            </a:r>
          </a:p>
          <a:p>
            <a:r>
              <a:rPr lang="ru-RU" sz="2600" i="1" dirty="0" smtClean="0"/>
              <a:t>Головоломки</a:t>
            </a:r>
            <a:endParaRPr lang="ru-RU" i="1" dirty="0" smtClean="0"/>
          </a:p>
          <a:p>
            <a:endParaRPr lang="ru-RU" dirty="0" smtClean="0"/>
          </a:p>
          <a:p>
            <a:pPr>
              <a:buNone/>
            </a:pPr>
            <a:r>
              <a:rPr lang="ru-RU" i="1" dirty="0" smtClean="0"/>
              <a:t>Задания: </a:t>
            </a:r>
          </a:p>
          <a:p>
            <a:r>
              <a:rPr lang="ru-RU" dirty="0" smtClean="0"/>
              <a:t>исправить преднамеренно сделанные ошибки;</a:t>
            </a:r>
          </a:p>
          <a:p>
            <a:r>
              <a:rPr lang="ru-RU" dirty="0" smtClean="0"/>
              <a:t>восстановить частично стертые записи;</a:t>
            </a:r>
          </a:p>
          <a:p>
            <a:r>
              <a:rPr lang="ru-RU" dirty="0" smtClean="0"/>
              <a:t>задания на внимание;</a:t>
            </a:r>
          </a:p>
          <a:p>
            <a:r>
              <a:rPr lang="ru-RU" dirty="0" smtClean="0"/>
              <a:t>с занимательным сюжетом</a:t>
            </a:r>
          </a:p>
          <a:p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9218" name="Picture 2" descr="E:\Познават интерес\познавательный интерес\19338655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642918"/>
            <a:ext cx="2328850" cy="2070089"/>
          </a:xfrm>
          <a:prstGeom prst="rect">
            <a:avLst/>
          </a:prstGeom>
          <a:noFill/>
        </p:spPr>
      </p:pic>
      <p:pic>
        <p:nvPicPr>
          <p:cNvPr id="9219" name="Picture 3" descr="E:\Познават интерес\познавательный интерес\судок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6" y="4431267"/>
            <a:ext cx="3071814" cy="2426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E:\Познават интерес\познавательный интерес\числовой-ребу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928934"/>
            <a:ext cx="3080767" cy="1343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Игры </a:t>
            </a:r>
            <a:r>
              <a:rPr lang="ru-RU" sz="2000" dirty="0" smtClean="0"/>
              <a:t>для закрепления правил и выработки навыков выполнения арифметических действий с положительными и отрицательными числами, с рациональными числами</a:t>
            </a:r>
            <a:endParaRPr lang="ru-RU" sz="20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37920" t="35536" r="44583" b="34728"/>
          <a:stretch>
            <a:fillRect/>
          </a:stretch>
        </p:blipFill>
        <p:spPr bwMode="auto">
          <a:xfrm>
            <a:off x="642910" y="2000240"/>
            <a:ext cx="3071834" cy="293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42566" t="28928" r="31415" b="23164"/>
          <a:stretch>
            <a:fillRect/>
          </a:stretch>
        </p:blipFill>
        <p:spPr bwMode="auto">
          <a:xfrm>
            <a:off x="4929190" y="2643182"/>
            <a:ext cx="3793581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55824" t="38506" r="26769" b="42685"/>
          <a:stretch>
            <a:fillRect/>
          </a:stretch>
        </p:blipFill>
        <p:spPr bwMode="auto">
          <a:xfrm>
            <a:off x="714348" y="5000636"/>
            <a:ext cx="3055991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extBox 38"/>
          <p:cNvSpPr txBox="1"/>
          <p:nvPr/>
        </p:nvSpPr>
        <p:spPr>
          <a:xfrm>
            <a:off x="571472" y="164305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«Солнышко»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1472" y="4714884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«Цветочек»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29190" y="1643050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«Числовая мельница»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85720" y="1500174"/>
            <a:ext cx="4210080" cy="5275213"/>
          </a:xfrm>
        </p:spPr>
        <p:txBody>
          <a:bodyPr/>
          <a:lstStyle/>
          <a:p>
            <a:pPr marL="92075" indent="17463">
              <a:buNone/>
            </a:pPr>
            <a:r>
              <a:rPr lang="ru-RU" sz="2400" i="1" dirty="0" smtClean="0"/>
              <a:t>Правда, дети, я хорош, </a:t>
            </a:r>
          </a:p>
          <a:p>
            <a:pPr marL="92075" indent="17463">
              <a:buNone/>
            </a:pPr>
            <a:r>
              <a:rPr lang="ru-RU" sz="2400" i="1" dirty="0" smtClean="0"/>
              <a:t>На большой мешок похож. </a:t>
            </a:r>
          </a:p>
          <a:p>
            <a:pPr marL="92075" indent="17463">
              <a:buNone/>
            </a:pPr>
            <a:r>
              <a:rPr lang="ru-RU" sz="2400" i="1" dirty="0" smtClean="0"/>
              <a:t>По морям в былые годы</a:t>
            </a:r>
          </a:p>
          <a:p>
            <a:pPr marL="92075" indent="17463">
              <a:buNone/>
            </a:pPr>
            <a:r>
              <a:rPr lang="ru-RU" sz="2400" i="1" dirty="0" smtClean="0"/>
              <a:t>Обгонял я пароходы.</a:t>
            </a:r>
          </a:p>
          <a:p>
            <a:endParaRPr lang="ru-RU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29124" y="1571612"/>
            <a:ext cx="4714876" cy="2000265"/>
          </a:xfrm>
        </p:spPr>
        <p:txBody>
          <a:bodyPr/>
          <a:lstStyle/>
          <a:p>
            <a:r>
              <a:rPr lang="ru-RU" dirty="0" smtClean="0"/>
              <a:t>Кто же это? </a:t>
            </a:r>
          </a:p>
          <a:p>
            <a:endParaRPr lang="ru-RU" sz="1200" dirty="0" smtClean="0"/>
          </a:p>
          <a:p>
            <a:r>
              <a:rPr lang="ru-RU" dirty="0" smtClean="0"/>
              <a:t>На ответы всех примеров даны буквы. Лишь ответы вы узнаете – и загадку отгадаете.</a:t>
            </a:r>
          </a:p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32839" t="45699" r="25310" b="13978"/>
          <a:stretch>
            <a:fillRect/>
          </a:stretch>
        </p:blipFill>
        <p:spPr bwMode="auto">
          <a:xfrm>
            <a:off x="928662" y="3143248"/>
            <a:ext cx="714380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6612" y="571480"/>
            <a:ext cx="470738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071934" y="5715016"/>
            <a:ext cx="214314" cy="28575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b="1" dirty="0" err="1" smtClean="0"/>
              <a:t>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Игры-путешествия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28736"/>
            <a:ext cx="4467196" cy="1643073"/>
          </a:xfrm>
        </p:spPr>
        <p:txBody>
          <a:bodyPr>
            <a:normAutofit fontScale="70000" lnSpcReduction="20000"/>
          </a:bodyPr>
          <a:lstStyle/>
          <a:p>
            <a:r>
              <a:rPr lang="ru-RU" sz="4600" b="1" i="1" dirty="0" smtClean="0">
                <a:solidFill>
                  <a:srgbClr val="0070C0"/>
                </a:solidFill>
              </a:rPr>
              <a:t>Путешествие по станциям</a:t>
            </a:r>
          </a:p>
          <a:p>
            <a:r>
              <a:rPr lang="ru-RU" sz="2800" i="1" dirty="0" smtClean="0"/>
              <a:t>Тема «Сложение и вычитание десятичных дробей»</a:t>
            </a:r>
            <a:endParaRPr lang="ru-RU" sz="28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3143248"/>
            <a:ext cx="29161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Станция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«Историческая»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 b="21725"/>
          <a:stretch>
            <a:fillRect/>
          </a:stretch>
        </p:blipFill>
        <p:spPr bwMode="auto">
          <a:xfrm>
            <a:off x="6143636" y="214290"/>
            <a:ext cx="2786064" cy="2571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4282" y="3000372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sym typeface="Wingdings"/>
              </a:rPr>
              <a:t></a:t>
            </a:r>
            <a:endParaRPr lang="ru-RU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Филиппок\Desktop\1 историческая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143248"/>
            <a:ext cx="4038600" cy="309104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214282" y="3714752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</a:t>
            </a:r>
            <a:endParaRPr lang="ru-RU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3929066"/>
            <a:ext cx="27542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Станция </a:t>
            </a: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«Космическая»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Picture 2" descr="C:\Users\Филиппок\Desktop\2 1 космическая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143248"/>
            <a:ext cx="4038600" cy="306313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214282" y="4500570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</a:t>
            </a:r>
            <a:endParaRPr lang="ru-RU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4786322"/>
            <a:ext cx="33441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Станция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«Математическая»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Picture 3" descr="C:\Users\Филиппок\Desktop\2 2 космическая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214686"/>
            <a:ext cx="4038600" cy="304936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6" name="Picture 4" descr="C:\Users\Филиппок\Desktop\3 шифровка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3214686"/>
            <a:ext cx="4038600" cy="302895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357158" y="5643578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…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3" grpId="0"/>
      <p:bldP spid="14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615</TotalTime>
  <Words>539</Words>
  <Application>Microsoft Office PowerPoint</Application>
  <PresentationFormat>Экран (4:3)</PresentationFormat>
  <Paragraphs>125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Игровые технологии на уроках математики</vt:lpstr>
      <vt:lpstr>Функции игры:</vt:lpstr>
      <vt:lpstr>Познавательный интерес – это соединение психических процессов</vt:lpstr>
      <vt:lpstr>Педагогическая игра </vt:lpstr>
      <vt:lpstr>Игры (по характеру  педагогического процесса):</vt:lpstr>
      <vt:lpstr>Игры-упражнения</vt:lpstr>
      <vt:lpstr>Игры для закрепления правил и выработки навыков выполнения арифметических действий с положительными и отрицательными числами, с рациональными числами</vt:lpstr>
      <vt:lpstr>Загадки</vt:lpstr>
      <vt:lpstr>Игры-путешествия</vt:lpstr>
      <vt:lpstr>Игра-путешествие  в мир истории</vt:lpstr>
      <vt:lpstr>Слайд 11</vt:lpstr>
      <vt:lpstr>Слайд 12</vt:lpstr>
      <vt:lpstr>Игры с практической значимостью содержания знаний </vt:lpstr>
      <vt:lpstr>«Лесенка»</vt:lpstr>
      <vt:lpstr>Игра как средство поддержания и развития познавательного интереса</vt:lpstr>
      <vt:lpstr>Творческие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Познавательный интерес как фактор развития активности и самостоятельности школьников</dc:title>
  <dc:creator>Филиппова</dc:creator>
  <cp:lastModifiedBy>Татьяна</cp:lastModifiedBy>
  <cp:revision>92</cp:revision>
  <dcterms:created xsi:type="dcterms:W3CDTF">2011-11-11T07:43:57Z</dcterms:created>
  <dcterms:modified xsi:type="dcterms:W3CDTF">2014-06-21T07:45:05Z</dcterms:modified>
</cp:coreProperties>
</file>