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AB9-E307-4650-A264-4EF9128AA4C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3F43-24C3-49D2-A44C-8BBC7DD7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AB9-E307-4650-A264-4EF9128AA4C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3F43-24C3-49D2-A44C-8BBC7DD7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AB9-E307-4650-A264-4EF9128AA4C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3F43-24C3-49D2-A44C-8BBC7DD7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AB9-E307-4650-A264-4EF9128AA4C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3F43-24C3-49D2-A44C-8BBC7DD7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AB9-E307-4650-A264-4EF9128AA4C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3F43-24C3-49D2-A44C-8BBC7DD7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AB9-E307-4650-A264-4EF9128AA4C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3F43-24C3-49D2-A44C-8BBC7DD7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AB9-E307-4650-A264-4EF9128AA4C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3F43-24C3-49D2-A44C-8BBC7DD7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AB9-E307-4650-A264-4EF9128AA4C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3F43-24C3-49D2-A44C-8BBC7DD7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AB9-E307-4650-A264-4EF9128AA4C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3F43-24C3-49D2-A44C-8BBC7DD7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AB9-E307-4650-A264-4EF9128AA4C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3F43-24C3-49D2-A44C-8BBC7DD7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AB9-E307-4650-A264-4EF9128AA4C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3F43-24C3-49D2-A44C-8BBC7DD7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7AB9-E307-4650-A264-4EF9128AA4C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3F43-24C3-49D2-A44C-8BBC7DD7A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87;&#1082;\Desktop\&#1052;&#1072;&#1090;&#1077;&#1088;&#1080;&#1072;&#1083;&#1099;%20&#1076;&#1083;&#1103;%20&#1082;&#1086;&#1085;&#1082;&#1091;&#1088;&#1089;&#1072;%20&#1055;&#1088;&#1086;&#1092;&#1080;%2021\%5bBIO9_09-53%5d_%5bMV_03%5d.wmv" TargetMode="External"/><Relationship Id="rId5" Type="http://schemas.openxmlformats.org/officeDocument/2006/relationships/slide" Target="slide1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" Target="slide2.xml"/><Relationship Id="rId7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87;&#1082;\Desktop\&#1052;&#1072;&#1090;&#1077;&#1088;&#1080;&#1072;&#1083;&#1099;%20&#1076;&#1083;&#1103;%20&#1082;&#1086;&#1085;&#1082;&#1091;&#1088;&#1089;&#1072;%20&#1055;&#1088;&#1086;&#1092;&#1080;%2021\%5bBIO9_09-53%5d_%5bMV_02%5d.wmv" TargetMode="External"/><Relationship Id="rId5" Type="http://schemas.openxmlformats.org/officeDocument/2006/relationships/slide" Target="slide1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hyperlink" Target="file:///C:\Users\&#1087;&#1082;\Desktop\&#1052;&#1072;&#1090;&#1077;&#1088;&#1080;&#1072;&#1083;&#1099;%20&#1076;&#1083;&#1103;%20&#1082;&#1086;&#1085;&#1082;&#1091;&#1088;&#1089;&#1072;%20&#1055;&#1088;&#1086;&#1092;&#1080;%2021\&#1055;&#1088;&#1086;&#1092;&#1080;%2021.pp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10.jpe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slide" Target="slide2.xml"/><Relationship Id="rId5" Type="http://schemas.openxmlformats.org/officeDocument/2006/relationships/image" Target="../media/image14.jpeg"/><Relationship Id="rId10" Type="http://schemas.openxmlformats.org/officeDocument/2006/relationships/image" Target="../media/image11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Викторина по теме «Биотические связи в природе»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Управляющая кнопка: в конец 2">
            <a:hlinkClick r:id="rId3" action="ppaction://hlinksldjump" highlightClick="1"/>
          </p:cNvPr>
          <p:cNvSpPr/>
          <p:nvPr/>
        </p:nvSpPr>
        <p:spPr>
          <a:xfrm>
            <a:off x="8100392" y="5815584"/>
            <a:ext cx="754384" cy="709760"/>
          </a:xfrm>
          <a:prstGeom prst="actionButtonE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Экология в стихах </a:t>
            </a:r>
            <a:r>
              <a:rPr lang="ru-RU" b="1" i="1" dirty="0" smtClean="0">
                <a:solidFill>
                  <a:srgbClr val="FF0000"/>
                </a:solidFill>
              </a:rPr>
              <a:t>200</a:t>
            </a:r>
            <a:endParaRPr lang="ru-RU" dirty="0"/>
          </a:p>
        </p:txBody>
      </p:sp>
      <p:pic>
        <p:nvPicPr>
          <p:cNvPr id="6" name="Содержимое 5" descr="392565ca814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750375" y="2348880"/>
            <a:ext cx="7205273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Хищничество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8388424" y="6165304"/>
            <a:ext cx="54636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800199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Экология в стихах </a:t>
            </a:r>
            <a:r>
              <a:rPr lang="ru-RU" b="1" i="1" dirty="0" smtClean="0">
                <a:solidFill>
                  <a:srgbClr val="FF0000"/>
                </a:solidFill>
              </a:rPr>
              <a:t>300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96044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 каких биотических связях повествует автор стихотворения?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Запрягся рак-отшельник...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 Актиния на нем...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Отшельник не досадует,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Что ноша тяжела,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 Ведь часто крошки падают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 К нему с ее стола.</a:t>
            </a:r>
          </a:p>
          <a:p>
            <a:pPr algn="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Е.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Фейкрабенд</a:t>
            </a:r>
            <a:r>
              <a:rPr lang="ru-RU" sz="2800" dirty="0" smtClean="0"/>
              <a:t>.</a:t>
            </a:r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в конец 3">
            <a:hlinkClick r:id="rId3" action="ppaction://hlinksldjump" highlightClick="1"/>
          </p:cNvPr>
          <p:cNvSpPr/>
          <p:nvPr/>
        </p:nvSpPr>
        <p:spPr>
          <a:xfrm>
            <a:off x="8533632" y="6148240"/>
            <a:ext cx="610368" cy="709760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Экология в стихах </a:t>
            </a:r>
            <a:r>
              <a:rPr lang="ru-RU" b="1" i="1" dirty="0" smtClean="0">
                <a:solidFill>
                  <a:srgbClr val="FF0000"/>
                </a:solidFill>
              </a:rPr>
              <a:t>300</a:t>
            </a:r>
            <a:endParaRPr lang="ru-RU" dirty="0"/>
          </a:p>
        </p:txBody>
      </p:sp>
      <p:pic>
        <p:nvPicPr>
          <p:cNvPr id="7" name="Содержимое 6" descr="rak-otshelnik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312824" y="2348881"/>
            <a:ext cx="6211504" cy="440832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Мутуализм 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8532440" y="6165304"/>
            <a:ext cx="47435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Экология в стихах </a:t>
            </a:r>
            <a:r>
              <a:rPr lang="ru-RU" b="1" i="1" dirty="0" smtClean="0">
                <a:solidFill>
                  <a:srgbClr val="FF0000"/>
                </a:solidFill>
              </a:rPr>
              <a:t>400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600200"/>
            <a:ext cx="7992888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Какой биологический смысл вкладывает автор  в стихотворение?  О каком типе взаимоотношений идёт речь в стихотворении Свифта?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 микроскопом он открыл, что на блохе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Живет блоху кусающая мошка;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На блошке той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блошинка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крошка,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блошинку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же вонзает зуб сердито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Блошиночка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... и так до бесконечности.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Д.Свифт.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в конец 3">
            <a:hlinkClick r:id="rId3" action="ppaction://hlinksldjump" highlightClick="1"/>
          </p:cNvPr>
          <p:cNvSpPr/>
          <p:nvPr/>
        </p:nvSpPr>
        <p:spPr>
          <a:xfrm>
            <a:off x="8028384" y="5815584"/>
            <a:ext cx="898400" cy="781768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Экология в стихах </a:t>
            </a:r>
            <a:r>
              <a:rPr lang="ru-RU" b="1" i="1" dirty="0" smtClean="0">
                <a:solidFill>
                  <a:srgbClr val="FF0000"/>
                </a:solidFill>
              </a:rPr>
              <a:t>400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00200"/>
            <a:ext cx="4464496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Речь идёт о том что, на одном  животном может паразитировать одновременно большое количество всевозможных паразитов. Тип взаимоотношений - паразитизм.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460432" y="6165304"/>
            <a:ext cx="47435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parasi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00808"/>
            <a:ext cx="4464496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Найди подобное </a:t>
            </a:r>
            <a:r>
              <a:rPr lang="ru-RU" b="1" i="1" dirty="0" smtClean="0">
                <a:solidFill>
                  <a:srgbClr val="FF0000"/>
                </a:solidFill>
              </a:rPr>
              <a:t>500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Найди паразитов среди перечисленных организмов: вьюнок, омела, росянка, роза, заразиха, одуванчик, папоротник, повилика, аскарида, сороконожка, бычий цепень, клоп, клещ, майский жук, стрекоза.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7" name="[BIO9_09-53]_[MV_03].wm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2347913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Управляющая кнопка: в конец 7">
            <a:hlinkClick r:id="rId5" action="ppaction://hlinksldjump" highlightClick="1"/>
          </p:cNvPr>
          <p:cNvSpPr/>
          <p:nvPr/>
        </p:nvSpPr>
        <p:spPr>
          <a:xfrm>
            <a:off x="8172400" y="5949280"/>
            <a:ext cx="754384" cy="709760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Найди подобное </a:t>
            </a:r>
            <a:r>
              <a:rPr lang="ru-RU" b="1" i="1" dirty="0" smtClean="0">
                <a:solidFill>
                  <a:srgbClr val="FF0000"/>
                </a:solidFill>
              </a:rPr>
              <a:t>500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Найди паразитов среди перечисленных организмов: вьюнок, омела, росянка, роза, </a:t>
            </a:r>
            <a:r>
              <a:rPr lang="ru-RU" i="1" dirty="0" smtClean="0">
                <a:solidFill>
                  <a:srgbClr val="FF0000"/>
                </a:solidFill>
              </a:rPr>
              <a:t>заразиха</a:t>
            </a:r>
            <a:r>
              <a:rPr lang="ru-RU" i="1" dirty="0" smtClean="0">
                <a:solidFill>
                  <a:srgbClr val="002060"/>
                </a:solidFill>
              </a:rPr>
              <a:t>, одуванчик, папоротник, </a:t>
            </a:r>
            <a:r>
              <a:rPr lang="ru-RU" i="1" dirty="0" smtClean="0">
                <a:solidFill>
                  <a:srgbClr val="FF0000"/>
                </a:solidFill>
              </a:rPr>
              <a:t>повилика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smtClean="0">
                <a:solidFill>
                  <a:srgbClr val="FF0000"/>
                </a:solidFill>
              </a:rPr>
              <a:t>аскарида</a:t>
            </a:r>
            <a:r>
              <a:rPr lang="ru-RU" i="1" dirty="0" smtClean="0">
                <a:solidFill>
                  <a:srgbClr val="002060"/>
                </a:solidFill>
              </a:rPr>
              <a:t>, сороконожка, </a:t>
            </a:r>
            <a:r>
              <a:rPr lang="ru-RU" i="1" dirty="0" smtClean="0">
                <a:solidFill>
                  <a:srgbClr val="FF0000"/>
                </a:solidFill>
              </a:rPr>
              <a:t>бычий цепень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smtClean="0">
                <a:solidFill>
                  <a:srgbClr val="FF0000"/>
                </a:solidFill>
              </a:rPr>
              <a:t>клоп</a:t>
            </a:r>
            <a:r>
              <a:rPr lang="ru-RU" i="1" dirty="0" smtClean="0">
                <a:solidFill>
                  <a:srgbClr val="002060"/>
                </a:solidFill>
              </a:rPr>
              <a:t>, овод, </a:t>
            </a:r>
            <a:r>
              <a:rPr lang="ru-RU" i="1" dirty="0" smtClean="0">
                <a:solidFill>
                  <a:srgbClr val="FF0000"/>
                </a:solidFill>
              </a:rPr>
              <a:t>клещ</a:t>
            </a:r>
            <a:r>
              <a:rPr lang="ru-RU" i="1" dirty="0" smtClean="0">
                <a:solidFill>
                  <a:srgbClr val="002060"/>
                </a:solidFill>
              </a:rPr>
              <a:t>, майский жук, стрекоза.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460432" y="6165304"/>
            <a:ext cx="47435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[BIO7_05-17]_[PF_02]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716016" y="2996952"/>
            <a:ext cx="1920213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00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76256" y="4509120"/>
            <a:ext cx="1950720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93_69_936997_121215434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4008" y="4581128"/>
            <a:ext cx="2124067" cy="1593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 descr="get_img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36296" y="836712"/>
            <a:ext cx="1350678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agesCANITRUZ-136x1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1268760"/>
            <a:ext cx="1439416" cy="1587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verme-intestinale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2780928"/>
            <a:ext cx="2105194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Найди подобное </a:t>
            </a:r>
            <a:r>
              <a:rPr lang="ru-RU" b="1" i="1" dirty="0" smtClean="0">
                <a:solidFill>
                  <a:srgbClr val="FF0000"/>
                </a:solidFill>
              </a:rPr>
              <a:t>500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Найдите хищников среди перечисленных растений и животных: омела, росянка, роза, кувшинка, снегирь, клест, ястреб,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лещь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окунь, щука, буйвол, кенгуру, снежный барс, куница.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[BIO9_09-53]_[MV_02]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1916832"/>
            <a:ext cx="4512501" cy="3384376"/>
          </a:xfrm>
          <a:prstGeom prst="rect">
            <a:avLst/>
          </a:prstGeom>
        </p:spPr>
      </p:pic>
      <p:sp>
        <p:nvSpPr>
          <p:cNvPr id="6" name="Управляющая кнопка: в конец 5">
            <a:hlinkClick r:id="rId5" action="ppaction://hlinksldjump" highlightClick="1"/>
          </p:cNvPr>
          <p:cNvSpPr/>
          <p:nvPr/>
        </p:nvSpPr>
        <p:spPr>
          <a:xfrm>
            <a:off x="8244408" y="6021288"/>
            <a:ext cx="648072" cy="576064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kun(1)_5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140968"/>
            <a:ext cx="2122342" cy="1479997"/>
          </a:xfrm>
          <a:prstGeom prst="rect">
            <a:avLst/>
          </a:prstGeom>
        </p:spPr>
      </p:pic>
      <p:pic>
        <p:nvPicPr>
          <p:cNvPr id="12" name="Рисунок 11" descr="1239470116_566ef1803f253a332a66a69b1a2748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365104"/>
            <a:ext cx="2448272" cy="1632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Найди подобное </a:t>
            </a:r>
            <a:r>
              <a:rPr lang="ru-RU" b="1" i="1" dirty="0" smtClean="0">
                <a:solidFill>
                  <a:srgbClr val="FF0000"/>
                </a:solidFill>
              </a:rPr>
              <a:t>500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Найдите хищников среди перечисленных растений и животных: омела, </a:t>
            </a:r>
            <a:r>
              <a:rPr lang="ru-RU" i="1" dirty="0" smtClean="0">
                <a:solidFill>
                  <a:srgbClr val="FF0000"/>
                </a:solidFill>
              </a:rPr>
              <a:t>росянка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роза, кувшинка, снегирь, клест, </a:t>
            </a:r>
            <a:r>
              <a:rPr lang="ru-RU" i="1" dirty="0" smtClean="0">
                <a:solidFill>
                  <a:srgbClr val="FF0000"/>
                </a:solidFill>
              </a:rPr>
              <a:t>ястреб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лещ, </a:t>
            </a:r>
            <a:r>
              <a:rPr lang="ru-RU" i="1" dirty="0" smtClean="0">
                <a:solidFill>
                  <a:srgbClr val="FF0000"/>
                </a:solidFill>
              </a:rPr>
              <a:t>окунь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i="1" dirty="0" smtClean="0">
                <a:solidFill>
                  <a:srgbClr val="FF0000"/>
                </a:solidFill>
              </a:rPr>
              <a:t>щука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буйвол, кенгуру, </a:t>
            </a:r>
            <a:r>
              <a:rPr lang="ru-RU" i="1" dirty="0" smtClean="0">
                <a:solidFill>
                  <a:srgbClr val="FF0000"/>
                </a:solidFill>
              </a:rPr>
              <a:t>снежный барс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i="1" dirty="0" smtClean="0">
                <a:solidFill>
                  <a:srgbClr val="FF0000"/>
                </a:solidFill>
              </a:rPr>
              <a:t>куница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photo-011-rosianka-rosiankovye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tretch>
            <a:fillRect/>
          </a:stretch>
        </p:blipFill>
        <p:spPr>
          <a:xfrm>
            <a:off x="251520" y="1052736"/>
            <a:ext cx="1755648" cy="1755648"/>
          </a:xfrm>
          <a:prstGeom prst="rect">
            <a:avLst/>
          </a:prstGeom>
        </p:spPr>
      </p:pic>
      <p:pic>
        <p:nvPicPr>
          <p:cNvPr id="8" name="Рисунок 7" descr="showletteruc8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907704" y="1844824"/>
            <a:ext cx="1832931" cy="1440160"/>
          </a:xfrm>
          <a:prstGeom prst="rect">
            <a:avLst/>
          </a:prstGeom>
        </p:spPr>
      </p:pic>
      <p:pic>
        <p:nvPicPr>
          <p:cNvPr id="10" name="Рисунок 9" descr="obyknovennaya_shuka_big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699792" y="2924944"/>
            <a:ext cx="2268252" cy="1512168"/>
          </a:xfrm>
          <a:prstGeom prst="rect">
            <a:avLst/>
          </a:prstGeom>
        </p:spPr>
      </p:pic>
      <p:pic>
        <p:nvPicPr>
          <p:cNvPr id="11" name="Рисунок 10" descr="f033551d1233d977e4364fc6c635967b065078b0_66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987824" y="5157192"/>
            <a:ext cx="2016224" cy="1512168"/>
          </a:xfrm>
          <a:prstGeom prst="rect">
            <a:avLst/>
          </a:prstGeom>
        </p:spPr>
      </p:pic>
      <p:sp>
        <p:nvSpPr>
          <p:cNvPr id="13" name="Стрелка влево 12">
            <a:hlinkClick r:id="rId9" action="ppaction://hlinksldjump"/>
          </p:cNvPr>
          <p:cNvSpPr/>
          <p:nvPr/>
        </p:nvSpPr>
        <p:spPr>
          <a:xfrm>
            <a:off x="8172400" y="6237312"/>
            <a:ext cx="47435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Найди подобное </a:t>
            </a:r>
            <a:r>
              <a:rPr lang="ru-RU" b="1" i="1" dirty="0" smtClean="0">
                <a:solidFill>
                  <a:srgbClr val="FF0000"/>
                </a:solidFill>
              </a:rPr>
              <a:t>500</a:t>
            </a:r>
            <a:endParaRPr lang="ru-RU" dirty="0"/>
          </a:p>
        </p:txBody>
      </p:sp>
      <p:pic>
        <p:nvPicPr>
          <p:cNvPr id="5" name="Содержимое 4" descr="5fbacf3045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00807"/>
            <a:ext cx="5472608" cy="451531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322712" cy="4525963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Определи тип взаимоотношений изображённый на картинке и найди подобное в мире растений и животных.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388424" y="5949280"/>
            <a:ext cx="539552" cy="576064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1" y="476672"/>
          <a:ext cx="8496943" cy="590465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376263"/>
                <a:gridCol w="2016224"/>
                <a:gridCol w="2016224"/>
                <a:gridCol w="2088232"/>
              </a:tblGrid>
              <a:tr h="2061383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Типы биотических связей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hlinkClick r:id="rId3" action="ppaction://hlinksldjump"/>
                        </a:rPr>
                        <a:t>200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hlinkClick r:id="rId4" action="ppaction://hlinksldjump"/>
                        </a:rPr>
                        <a:t>300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hlinkClick r:id="rId5" action="ppaction://hlinksldjump"/>
                        </a:rPr>
                        <a:t>400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92163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Экология в стихах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4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7" action="ppaction://hlinksldjump"/>
                        </a:rPr>
                        <a:t>300</a:t>
                      </a:r>
                      <a:endParaRPr lang="ru-RU" sz="4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8" action="ppaction://hlinksldjump"/>
                        </a:rPr>
                        <a:t>400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92163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Найди подобное в природе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9" action="ppaction://hlinksldjump"/>
                        </a:rPr>
                        <a:t>500</a:t>
                      </a:r>
                      <a:endParaRPr lang="ru-RU" sz="4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10" action="ppaction://hlinksldjump"/>
                        </a:rPr>
                        <a:t>500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hlinkClick r:id="rId11" action="ppaction://hlinksldjump"/>
                        </a:rPr>
                        <a:t>500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Управляющая кнопка: назад 3">
            <a:hlinkClick r:id="rId12" action="ppaction://hlinkpres?slideindex=13&amp;slidetitle=Стадия «Осмысление» Первичное закрепление" highlightClick="1"/>
          </p:cNvPr>
          <p:cNvSpPr/>
          <p:nvPr/>
        </p:nvSpPr>
        <p:spPr>
          <a:xfrm>
            <a:off x="8388424" y="5589240"/>
            <a:ext cx="504056" cy="64807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Найди подобное </a:t>
            </a:r>
            <a:r>
              <a:rPr lang="ru-RU" b="1" i="1" dirty="0" smtClean="0">
                <a:solidFill>
                  <a:srgbClr val="FF0000"/>
                </a:solidFill>
              </a:rPr>
              <a:t>500</a:t>
            </a:r>
            <a:endParaRPr lang="ru-RU" dirty="0"/>
          </a:p>
        </p:txBody>
      </p:sp>
      <p:pic>
        <p:nvPicPr>
          <p:cNvPr id="5" name="Содержимое 4" descr="5fbacf3045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00807"/>
            <a:ext cx="5472608" cy="4515311"/>
          </a:xfrm>
          <a:prstGeom prst="snip2Diag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Конкуренция внутривидовая</a:t>
            </a:r>
            <a:endParaRPr lang="ru-RU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8460432" y="6373368"/>
            <a:ext cx="47435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Типы биотических связей </a:t>
            </a:r>
            <a:r>
              <a:rPr lang="ru-RU" b="1" i="1" dirty="0" smtClean="0">
                <a:solidFill>
                  <a:srgbClr val="FF0000"/>
                </a:solidFill>
              </a:rPr>
              <a:t>200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lide0006_image00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331640" y="1196752"/>
            <a:ext cx="2524956" cy="1944216"/>
          </a:xfrm>
          <a:prstGeom prst="ellipse">
            <a:avLst/>
          </a:prstGeom>
        </p:spPr>
      </p:pic>
      <p:pic>
        <p:nvPicPr>
          <p:cNvPr id="7" name="Рисунок 6" descr="f033551d1233d977e4364fc6c635967b065078b0_6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03648" y="4841777"/>
            <a:ext cx="2688297" cy="2016223"/>
          </a:xfrm>
          <a:prstGeom prst="ellipse">
            <a:avLst/>
          </a:prstGeom>
        </p:spPr>
      </p:pic>
      <p:pic>
        <p:nvPicPr>
          <p:cNvPr id="8" name="Рисунок 7" descr="gallery_251_8107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51520" y="2996952"/>
            <a:ext cx="2376264" cy="2057738"/>
          </a:xfrm>
          <a:prstGeom prst="ellipse">
            <a:avLst/>
          </a:prstGeom>
        </p:spPr>
      </p:pic>
      <p:pic>
        <p:nvPicPr>
          <p:cNvPr id="6" name="Содержимое 5" descr="19-11-2007_1516_DSC_8767.jpg"/>
          <p:cNvPicPr>
            <a:picLocks noGrp="1" noChangeAspect="1"/>
          </p:cNvPicPr>
          <p:nvPr>
            <p:ph sz="half" idx="2"/>
          </p:nvPr>
        </p:nvPicPr>
        <p:blipFill>
          <a:blip r:embed="rId6" cstate="screen"/>
          <a:stretch>
            <a:fillRect/>
          </a:stretch>
        </p:blipFill>
        <p:spPr>
          <a:xfrm>
            <a:off x="2627784" y="3068960"/>
            <a:ext cx="2700300" cy="1800200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0072" y="1556792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</a:rPr>
              <a:t>Между какими животными возникают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</a:rPr>
              <a:t> конкурентные  отношения?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</a:rPr>
              <a:t>1.Белка и заяц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</a:rPr>
              <a:t>2.Белка и куница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</a:rPr>
              <a:t>3. Белка и сойка</a:t>
            </a:r>
          </a:p>
        </p:txBody>
      </p:sp>
      <p:sp>
        <p:nvSpPr>
          <p:cNvPr id="13" name="Управляющая кнопка: в конец 12">
            <a:hlinkClick r:id="rId7" action="ppaction://hlinksldjump" highlightClick="1"/>
          </p:cNvPr>
          <p:cNvSpPr/>
          <p:nvPr/>
        </p:nvSpPr>
        <p:spPr>
          <a:xfrm>
            <a:off x="8460432" y="6093296"/>
            <a:ext cx="432048" cy="576064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Типы биотических связей </a:t>
            </a:r>
            <a:r>
              <a:rPr lang="ru-RU" b="1" i="1" dirty="0" smtClean="0">
                <a:solidFill>
                  <a:srgbClr val="FF0000"/>
                </a:solidFill>
              </a:rPr>
              <a:t>200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lide0006_image00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331640" y="1196752"/>
            <a:ext cx="2524956" cy="1944216"/>
          </a:xfrm>
          <a:prstGeom prst="ellipse">
            <a:avLst/>
          </a:prstGeom>
        </p:spPr>
      </p:pic>
      <p:pic>
        <p:nvPicPr>
          <p:cNvPr id="7" name="Рисунок 6" descr="f033551d1233d977e4364fc6c635967b065078b0_6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03648" y="4841777"/>
            <a:ext cx="2688297" cy="2016223"/>
          </a:xfrm>
          <a:prstGeom prst="ellipse">
            <a:avLst/>
          </a:prstGeom>
        </p:spPr>
      </p:pic>
      <p:pic>
        <p:nvPicPr>
          <p:cNvPr id="8" name="Рисунок 7" descr="gallery_251_8107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51520" y="2996952"/>
            <a:ext cx="2376264" cy="2057738"/>
          </a:xfrm>
          <a:prstGeom prst="ellipse">
            <a:avLst/>
          </a:prstGeom>
        </p:spPr>
      </p:pic>
      <p:pic>
        <p:nvPicPr>
          <p:cNvPr id="6" name="Содержимое 5" descr="19-11-2007_1516_DSC_8767.jpg"/>
          <p:cNvPicPr>
            <a:picLocks noGrp="1" noChangeAspect="1"/>
          </p:cNvPicPr>
          <p:nvPr>
            <p:ph sz="half" idx="2"/>
          </p:nvPr>
        </p:nvPicPr>
        <p:blipFill>
          <a:blip r:embed="rId6" cstate="screen"/>
          <a:stretch>
            <a:fillRect/>
          </a:stretch>
        </p:blipFill>
        <p:spPr>
          <a:xfrm>
            <a:off x="2627784" y="3068960"/>
            <a:ext cx="2700300" cy="1800200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0072" y="1556792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</a:rPr>
              <a:t>Между какими животными возникают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</a:rPr>
              <a:t> конкурентные  отношения?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</a:rPr>
              <a:t>1.Белка и заяц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</a:rPr>
              <a:t>2.Белка и куница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rgbClr val="FF0000"/>
                </a:solidFill>
              </a:rPr>
              <a:t>3. Белка и сойка</a:t>
            </a:r>
          </a:p>
        </p:txBody>
      </p:sp>
      <p:sp>
        <p:nvSpPr>
          <p:cNvPr id="11" name="Стрелка влево 10">
            <a:hlinkClick r:id="rId7" action="ppaction://hlinksldjump"/>
          </p:cNvPr>
          <p:cNvSpPr/>
          <p:nvPr/>
        </p:nvSpPr>
        <p:spPr>
          <a:xfrm>
            <a:off x="8460432" y="6165304"/>
            <a:ext cx="47435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84168" y="4531441"/>
            <a:ext cx="1752675" cy="2326559"/>
          </a:xfrm>
          <a:prstGeom prst="rect">
            <a:avLst/>
          </a:prstGeom>
        </p:spPr>
      </p:pic>
      <p:pic>
        <p:nvPicPr>
          <p:cNvPr id="15" name="Рисунок 14" descr="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48264" y="2204864"/>
            <a:ext cx="1800200" cy="2389646"/>
          </a:xfrm>
          <a:prstGeom prst="rect">
            <a:avLst/>
          </a:prstGeom>
        </p:spPr>
      </p:pic>
      <p:pic>
        <p:nvPicPr>
          <p:cNvPr id="11" name="Содержимое 10" descr="061502.gif"/>
          <p:cNvPicPr>
            <a:picLocks noGrp="1" noChangeAspect="1"/>
          </p:cNvPicPr>
          <p:nvPr>
            <p:ph sz="half" idx="2"/>
          </p:nvPr>
        </p:nvPicPr>
        <p:blipFill>
          <a:blip r:embed="rId5" cstate="screen"/>
          <a:stretch>
            <a:fillRect/>
          </a:stretch>
        </p:blipFill>
        <p:spPr>
          <a:xfrm>
            <a:off x="683568" y="4457700"/>
            <a:ext cx="2381250" cy="2400300"/>
          </a:xfrm>
          <a:prstGeom prst="ellipse">
            <a:avLst/>
          </a:prstGeom>
        </p:spPr>
      </p:pic>
      <p:pic>
        <p:nvPicPr>
          <p:cNvPr id="12" name="Рисунок 11" descr="1209037084_1197572628_0127494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636912"/>
            <a:ext cx="2437194" cy="2304256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Типы биотических связей </a:t>
            </a:r>
            <a:r>
              <a:rPr lang="ru-RU" b="1" i="1" dirty="0" smtClean="0">
                <a:solidFill>
                  <a:srgbClr val="FF0000"/>
                </a:solidFill>
              </a:rPr>
              <a:t>300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lide0006_image006.jpg"/>
          <p:cNvPicPr>
            <a:picLocks noGrp="1" noChangeAspect="1"/>
          </p:cNvPicPr>
          <p:nvPr>
            <p:ph sz="half" idx="1"/>
          </p:nvPr>
        </p:nvPicPr>
        <p:blipFill>
          <a:blip r:embed="rId7" cstate="screen"/>
          <a:stretch>
            <a:fillRect/>
          </a:stretch>
        </p:blipFill>
        <p:spPr>
          <a:xfrm>
            <a:off x="0" y="1052736"/>
            <a:ext cx="2524956" cy="1944216"/>
          </a:xfrm>
          <a:prstGeom prst="ellipse">
            <a:avLst/>
          </a:prstGeom>
        </p:spPr>
      </p:pic>
      <p:pic>
        <p:nvPicPr>
          <p:cNvPr id="8" name="Рисунок 7" descr="gallery_251_81078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5364088" y="980728"/>
            <a:ext cx="2376264" cy="2057738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784" y="1556793"/>
            <a:ext cx="32403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Какие отношения являются симбиотическими?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</a:rPr>
              <a:t>Вьюнок – малина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</a:rPr>
              <a:t>Ель – белый гриб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</a:rPr>
              <a:t>Волк – лиса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</a:rPr>
              <a:t>Клубеньковые бактерии – бобовые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</a:rPr>
              <a:t>Заяц - белка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2400" i="1" dirty="0" smtClean="0">
              <a:solidFill>
                <a:srgbClr val="002060"/>
              </a:solidFill>
            </a:endParaRPr>
          </a:p>
        </p:txBody>
      </p:sp>
      <p:sp>
        <p:nvSpPr>
          <p:cNvPr id="13" name="Управляющая кнопка: в конец 12">
            <a:hlinkClick r:id="rId9" action="ppaction://hlinksldjump" highlightClick="1"/>
          </p:cNvPr>
          <p:cNvSpPr/>
          <p:nvPr/>
        </p:nvSpPr>
        <p:spPr>
          <a:xfrm>
            <a:off x="8460432" y="6093296"/>
            <a:ext cx="432048" cy="576064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061502.gif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827584" y="4457700"/>
            <a:ext cx="2381250" cy="2400300"/>
          </a:xfrm>
          <a:prstGeom prst="ellipse">
            <a:avLst/>
          </a:prstGeom>
        </p:spPr>
      </p:pic>
      <p:pic>
        <p:nvPicPr>
          <p:cNvPr id="12" name="Рисунок 11" descr="1209037084_1197572628_0127494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420888"/>
            <a:ext cx="2437194" cy="2304256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Типы биотических связей </a:t>
            </a:r>
            <a:r>
              <a:rPr lang="ru-RU" b="1" i="1" dirty="0" smtClean="0">
                <a:solidFill>
                  <a:srgbClr val="FF0000"/>
                </a:solidFill>
              </a:rPr>
              <a:t>300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lide0006_image006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tretch>
            <a:fillRect/>
          </a:stretch>
        </p:blipFill>
        <p:spPr>
          <a:xfrm>
            <a:off x="323528" y="980728"/>
            <a:ext cx="2524956" cy="1944216"/>
          </a:xfrm>
          <a:prstGeom prst="ellipse">
            <a:avLst/>
          </a:prstGeom>
        </p:spPr>
      </p:pic>
      <p:pic>
        <p:nvPicPr>
          <p:cNvPr id="8" name="Рисунок 7" descr="gallery_251_81078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796136" y="1052736"/>
            <a:ext cx="2376264" cy="2057738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1800" y="1556792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Какие отношения являются симбиотическими?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</a:rPr>
              <a:t>Вьюнок – малина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FF0000"/>
                </a:solidFill>
              </a:rPr>
              <a:t>Ель – белый гриб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</a:rPr>
              <a:t>Волк – лиса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FF0000"/>
                </a:solidFill>
              </a:rPr>
              <a:t>Клубеньковые </a:t>
            </a:r>
            <a:r>
              <a:rPr lang="ru-RU" sz="2400" b="1" i="1" dirty="0" smtClean="0">
                <a:solidFill>
                  <a:srgbClr val="FF0000"/>
                </a:solidFill>
              </a:rPr>
              <a:t>б</a:t>
            </a:r>
            <a:r>
              <a:rPr lang="ru-RU" sz="2400" i="1" dirty="0" smtClean="0">
                <a:solidFill>
                  <a:srgbClr val="FF0000"/>
                </a:solidFill>
              </a:rPr>
              <a:t>актерии – бобовые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</a:rPr>
              <a:t>Заяц - белка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2400" i="1" dirty="0" smtClean="0">
              <a:solidFill>
                <a:srgbClr val="002060"/>
              </a:solidFill>
            </a:endParaRPr>
          </a:p>
        </p:txBody>
      </p:sp>
      <p:pic>
        <p:nvPicPr>
          <p:cNvPr id="14" name="Рисунок 13" descr="i (1)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580112" y="4531441"/>
            <a:ext cx="1752675" cy="2326559"/>
          </a:xfrm>
          <a:prstGeom prst="rect">
            <a:avLst/>
          </a:prstGeom>
        </p:spPr>
      </p:pic>
      <p:pic>
        <p:nvPicPr>
          <p:cNvPr id="15" name="Рисунок 14" descr="i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092280" y="2636912"/>
            <a:ext cx="1800200" cy="2389646"/>
          </a:xfrm>
          <a:prstGeom prst="rect">
            <a:avLst/>
          </a:prstGeom>
        </p:spPr>
      </p:pic>
      <p:sp>
        <p:nvSpPr>
          <p:cNvPr id="16" name="Стрелка влево 15">
            <a:hlinkClick r:id="rId9" action="ppaction://hlinksldjump"/>
          </p:cNvPr>
          <p:cNvSpPr/>
          <p:nvPr/>
        </p:nvSpPr>
        <p:spPr>
          <a:xfrm>
            <a:off x="8460432" y="6165304"/>
            <a:ext cx="47435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Типы биотических связей </a:t>
            </a:r>
            <a:r>
              <a:rPr lang="ru-RU" b="1" i="1" dirty="0" smtClean="0">
                <a:solidFill>
                  <a:srgbClr val="FF0000"/>
                </a:solidFill>
              </a:rPr>
              <a:t>400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55776" y="1196753"/>
            <a:ext cx="3960440" cy="3672408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Найдите организмы, вступающие друг с другом в конкурентные отношения: выхухоль, выдра, гиеновидная собака, водяная крыса, щука, леопард, ондатра, гиена.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obyknovennaya_shuka_bi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653136"/>
            <a:ext cx="2268252" cy="1512168"/>
          </a:xfrm>
          <a:prstGeom prst="rect">
            <a:avLst/>
          </a:prstGeom>
        </p:spPr>
      </p:pic>
      <p:sp>
        <p:nvSpPr>
          <p:cNvPr id="16" name="Управляющая кнопка: в конец 15">
            <a:hlinkClick r:id="" action="ppaction://hlinkshowjump?jump=nextslide" highlightClick="1"/>
          </p:cNvPr>
          <p:cNvSpPr/>
          <p:nvPr/>
        </p:nvSpPr>
        <p:spPr>
          <a:xfrm>
            <a:off x="8605640" y="6281936"/>
            <a:ext cx="538360" cy="576064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8" name="Содержимое 17" descr="3ae4f868537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5629133"/>
            <a:ext cx="2491869" cy="1228867"/>
          </a:xfrm>
        </p:spPr>
      </p:pic>
      <p:pic>
        <p:nvPicPr>
          <p:cNvPr id="19" name="Рисунок 18" descr="469b3ad73b84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052736"/>
            <a:ext cx="2699792" cy="1960049"/>
          </a:xfrm>
          <a:prstGeom prst="rect">
            <a:avLst/>
          </a:prstGeom>
        </p:spPr>
      </p:pic>
      <p:pic>
        <p:nvPicPr>
          <p:cNvPr id="20" name="Рисунок 19" descr="10010116_154757_12546538_59cae5e4b004b90451e686a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852936"/>
            <a:ext cx="2534682" cy="1584176"/>
          </a:xfrm>
          <a:prstGeom prst="rect">
            <a:avLst/>
          </a:prstGeom>
        </p:spPr>
      </p:pic>
      <p:pic>
        <p:nvPicPr>
          <p:cNvPr id="21" name="Рисунок 20" descr="1329991105_vodkrys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492896"/>
            <a:ext cx="2687247" cy="2029643"/>
          </a:xfrm>
          <a:prstGeom prst="rect">
            <a:avLst/>
          </a:prstGeom>
        </p:spPr>
      </p:pic>
      <p:pic>
        <p:nvPicPr>
          <p:cNvPr id="22" name="Рисунок 21" descr="becti_net_r101508d07t110101n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3861048"/>
            <a:ext cx="2287159" cy="2136081"/>
          </a:xfrm>
          <a:prstGeom prst="rect">
            <a:avLst/>
          </a:prstGeom>
        </p:spPr>
      </p:pic>
      <p:pic>
        <p:nvPicPr>
          <p:cNvPr id="23" name="Рисунок 22" descr="d21b3049969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4725144"/>
            <a:ext cx="2338999" cy="1662882"/>
          </a:xfrm>
          <a:prstGeom prst="rect">
            <a:avLst/>
          </a:prstGeom>
        </p:spPr>
      </p:pic>
      <p:pic>
        <p:nvPicPr>
          <p:cNvPr id="24" name="Рисунок 23" descr="Рисунок28_show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1196752"/>
            <a:ext cx="2200269" cy="1465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Типы биотических связей </a:t>
            </a:r>
            <a:r>
              <a:rPr lang="ru-RU" b="1" i="1" dirty="0" smtClean="0">
                <a:solidFill>
                  <a:srgbClr val="FF0000"/>
                </a:solidFill>
              </a:rPr>
              <a:t>400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87824" y="1196753"/>
            <a:ext cx="3456384" cy="35283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водяная крыса, выхухоль и ондатра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щука и выдра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гиена, гиеновидная собака и леопард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" name="Содержимое 17" descr="3ae4f868537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2664296" cy="1313899"/>
          </a:xfrm>
        </p:spPr>
      </p:pic>
      <p:pic>
        <p:nvPicPr>
          <p:cNvPr id="19" name="Рисунок 18" descr="469b3ad73b8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2699792" cy="1960049"/>
          </a:xfrm>
          <a:prstGeom prst="rect">
            <a:avLst/>
          </a:prstGeom>
        </p:spPr>
      </p:pic>
      <p:pic>
        <p:nvPicPr>
          <p:cNvPr id="20" name="Рисунок 19" descr="10010116_154757_12546538_59cae5e4b004b90451e686a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293096"/>
            <a:ext cx="2534682" cy="1584176"/>
          </a:xfrm>
          <a:prstGeom prst="rect">
            <a:avLst/>
          </a:prstGeom>
        </p:spPr>
      </p:pic>
      <p:pic>
        <p:nvPicPr>
          <p:cNvPr id="21" name="Рисунок 20" descr="1329991105_vodkry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828357"/>
            <a:ext cx="2687247" cy="2029643"/>
          </a:xfrm>
          <a:prstGeom prst="rect">
            <a:avLst/>
          </a:prstGeom>
        </p:spPr>
      </p:pic>
      <p:pic>
        <p:nvPicPr>
          <p:cNvPr id="22" name="Рисунок 21" descr="becti_net_r101508d07t110101n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492896"/>
            <a:ext cx="2287159" cy="2136081"/>
          </a:xfrm>
          <a:prstGeom prst="rect">
            <a:avLst/>
          </a:prstGeom>
        </p:spPr>
      </p:pic>
      <p:pic>
        <p:nvPicPr>
          <p:cNvPr id="23" name="Рисунок 22" descr="d21b3049969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4941168"/>
            <a:ext cx="2338999" cy="1662882"/>
          </a:xfrm>
          <a:prstGeom prst="rect">
            <a:avLst/>
          </a:prstGeom>
        </p:spPr>
      </p:pic>
      <p:pic>
        <p:nvPicPr>
          <p:cNvPr id="24" name="Рисунок 23" descr="Рисунок28_sho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60232" y="1052736"/>
            <a:ext cx="2200269" cy="1465265"/>
          </a:xfrm>
          <a:prstGeom prst="rect">
            <a:avLst/>
          </a:prstGeom>
        </p:spPr>
      </p:pic>
      <p:pic>
        <p:nvPicPr>
          <p:cNvPr id="11" name="Рисунок 10" descr="obyknovennaya_shuka_big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283968" y="5345832"/>
            <a:ext cx="2268252" cy="1512168"/>
          </a:xfrm>
          <a:prstGeom prst="rect">
            <a:avLst/>
          </a:prstGeom>
        </p:spPr>
      </p:pic>
      <p:sp>
        <p:nvSpPr>
          <p:cNvPr id="13" name="Стрелка влево 12">
            <a:hlinkClick r:id="rId11" action="ppaction://hlinksldjump"/>
          </p:cNvPr>
          <p:cNvSpPr/>
          <p:nvPr/>
        </p:nvSpPr>
        <p:spPr>
          <a:xfrm>
            <a:off x="8604448" y="6165304"/>
            <a:ext cx="53955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Экология в стихах </a:t>
            </a:r>
            <a:r>
              <a:rPr lang="ru-RU" b="1" i="1" dirty="0" smtClean="0">
                <a:solidFill>
                  <a:srgbClr val="FF0000"/>
                </a:solidFill>
              </a:rPr>
              <a:t>200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827584" y="1600200"/>
            <a:ext cx="8316416" cy="4525963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О каких отношениях идёт речь в стихотворении А.С. Пушкина?</a:t>
            </a:r>
          </a:p>
          <a:p>
            <a:r>
              <a:rPr lang="ru-RU" dirty="0" smtClean="0"/>
              <a:t>Орел бьет сокола, а сокол бьет гусей,</a:t>
            </a:r>
          </a:p>
          <a:p>
            <a:r>
              <a:rPr lang="ru-RU" dirty="0" smtClean="0"/>
              <a:t> Страшатся щуки крокодила;</a:t>
            </a:r>
          </a:p>
          <a:p>
            <a:r>
              <a:rPr lang="ru-RU" dirty="0" smtClean="0"/>
              <a:t> От тигра гибнет волк, а кошка ест мышей,</a:t>
            </a:r>
          </a:p>
          <a:p>
            <a:r>
              <a:rPr lang="ru-RU" dirty="0" smtClean="0"/>
              <a:t>Всегда имеет верх над слабостью сила.</a:t>
            </a:r>
          </a:p>
          <a:p>
            <a:pPr algn="r"/>
            <a:r>
              <a:rPr lang="ru-RU" dirty="0" smtClean="0"/>
              <a:t>А.С.Пушкин.</a:t>
            </a:r>
            <a:endParaRPr lang="ru-RU" dirty="0"/>
          </a:p>
        </p:txBody>
      </p:sp>
      <p:sp>
        <p:nvSpPr>
          <p:cNvPr id="5" name="Управляющая кнопка: в конец 4">
            <a:hlinkClick r:id="" action="ppaction://hlinkshowjump?jump=nextslide" highlightClick="1"/>
          </p:cNvPr>
          <p:cNvSpPr/>
          <p:nvPr/>
        </p:nvSpPr>
        <p:spPr>
          <a:xfrm>
            <a:off x="8605640" y="6093296"/>
            <a:ext cx="538360" cy="576064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480</Words>
  <Application>Microsoft Office PowerPoint</Application>
  <PresentationFormat>Экран (4:3)</PresentationFormat>
  <Paragraphs>88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Викторина по теме «Биотические связи в природе»</vt:lpstr>
      <vt:lpstr>Слайд 2</vt:lpstr>
      <vt:lpstr>Типы биотических связей 200</vt:lpstr>
      <vt:lpstr>Типы биотических связей 200</vt:lpstr>
      <vt:lpstr>Типы биотических связей 300</vt:lpstr>
      <vt:lpstr>Типы биотических связей 300</vt:lpstr>
      <vt:lpstr>Типы биотических связей 400</vt:lpstr>
      <vt:lpstr>Типы биотических связей 400</vt:lpstr>
      <vt:lpstr>Экология в стихах 200</vt:lpstr>
      <vt:lpstr>Экология в стихах 200</vt:lpstr>
      <vt:lpstr>Экология в стихах 300</vt:lpstr>
      <vt:lpstr>Экология в стихах 300</vt:lpstr>
      <vt:lpstr>Экология в стихах 400</vt:lpstr>
      <vt:lpstr>Экология в стихах 400</vt:lpstr>
      <vt:lpstr>Найди подобное 500</vt:lpstr>
      <vt:lpstr>Найди подобное 500</vt:lpstr>
      <vt:lpstr>Найди подобное 500</vt:lpstr>
      <vt:lpstr>Найди подобное 500</vt:lpstr>
      <vt:lpstr>Найди подобное 500</vt:lpstr>
      <vt:lpstr>Найди подобное 500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теме «Биотические связи в природе»</dc:title>
  <dc:creator>пк</dc:creator>
  <cp:lastModifiedBy>пк</cp:lastModifiedBy>
  <cp:revision>86</cp:revision>
  <dcterms:created xsi:type="dcterms:W3CDTF">2013-03-21T17:04:01Z</dcterms:created>
  <dcterms:modified xsi:type="dcterms:W3CDTF">2013-04-01T12:04:05Z</dcterms:modified>
</cp:coreProperties>
</file>