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9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3" r:id="rId38"/>
    <p:sldId id="291" r:id="rId39"/>
    <p:sldId id="292" r:id="rId40"/>
    <p:sldId id="294" r:id="rId41"/>
    <p:sldId id="295" r:id="rId42"/>
    <p:sldId id="296" r:id="rId43"/>
    <p:sldId id="298" r:id="rId4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FA6C-C84E-4525-9A97-DD752E8FC2CF}" type="datetimeFigureOut">
              <a:rPr lang="ru-RU" smtClean="0"/>
              <a:pPr/>
              <a:t>15.06.2014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CFD78-E71C-4AF0-BFC5-7C9999DDB7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FA6C-C84E-4525-9A97-DD752E8FC2CF}" type="datetimeFigureOut">
              <a:rPr lang="ru-RU" smtClean="0"/>
              <a:pPr/>
              <a:t>15.06.2014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CFD78-E71C-4AF0-BFC5-7C9999DDB7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FA6C-C84E-4525-9A97-DD752E8FC2CF}" type="datetimeFigureOut">
              <a:rPr lang="ru-RU" smtClean="0"/>
              <a:pPr/>
              <a:t>15.06.2014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CFD78-E71C-4AF0-BFC5-7C9999DDB7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FA6C-C84E-4525-9A97-DD752E8FC2CF}" type="datetimeFigureOut">
              <a:rPr lang="ru-RU" smtClean="0"/>
              <a:pPr/>
              <a:t>15.06.2014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CFD78-E71C-4AF0-BFC5-7C9999DDB7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FA6C-C84E-4525-9A97-DD752E8FC2CF}" type="datetimeFigureOut">
              <a:rPr lang="ru-RU" smtClean="0"/>
              <a:pPr/>
              <a:t>15.06.2014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CFD78-E71C-4AF0-BFC5-7C9999DDB7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FA6C-C84E-4525-9A97-DD752E8FC2CF}" type="datetimeFigureOut">
              <a:rPr lang="ru-RU" smtClean="0"/>
              <a:pPr/>
              <a:t>15.06.2014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CFD78-E71C-4AF0-BFC5-7C9999DDB7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FA6C-C84E-4525-9A97-DD752E8FC2CF}" type="datetimeFigureOut">
              <a:rPr lang="ru-RU" smtClean="0"/>
              <a:pPr/>
              <a:t>15.06.2014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CFD78-E71C-4AF0-BFC5-7C9999DDB7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FA6C-C84E-4525-9A97-DD752E8FC2CF}" type="datetimeFigureOut">
              <a:rPr lang="ru-RU" smtClean="0"/>
              <a:pPr/>
              <a:t>15.06.2014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CFD78-E71C-4AF0-BFC5-7C9999DDB7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FA6C-C84E-4525-9A97-DD752E8FC2CF}" type="datetimeFigureOut">
              <a:rPr lang="ru-RU" smtClean="0"/>
              <a:pPr/>
              <a:t>15.06.2014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CFD78-E71C-4AF0-BFC5-7C9999DDB7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FA6C-C84E-4525-9A97-DD752E8FC2CF}" type="datetimeFigureOut">
              <a:rPr lang="ru-RU" smtClean="0"/>
              <a:pPr/>
              <a:t>15.06.2014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CFD78-E71C-4AF0-BFC5-7C9999DDB7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FA6C-C84E-4525-9A97-DD752E8FC2CF}" type="datetimeFigureOut">
              <a:rPr lang="ru-RU" smtClean="0"/>
              <a:pPr/>
              <a:t>15.06.2014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CFD78-E71C-4AF0-BFC5-7C9999DDB7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A6FFA6C-C84E-4525-9A97-DD752E8FC2CF}" type="datetimeFigureOut">
              <a:rPr lang="ru-RU" smtClean="0"/>
              <a:pPr/>
              <a:t>15.06.2014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9DCFD78-E71C-4AF0-BFC5-7C9999DDB7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u.cap.ru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429000"/>
            <a:ext cx="8208912" cy="2952328"/>
          </a:xfrm>
        </p:spPr>
        <p:txBody>
          <a:bodyPr>
            <a:normAutofit/>
          </a:bodyPr>
          <a:lstStyle/>
          <a:p>
            <a:r>
              <a:rPr lang="ru-RU" dirty="0"/>
              <a:t>Дисциплина: математика.</a:t>
            </a:r>
          </a:p>
          <a:p>
            <a:r>
              <a:rPr lang="ru-RU" dirty="0"/>
              <a:t>Время занятия: 2 урока.</a:t>
            </a:r>
          </a:p>
          <a:p>
            <a:r>
              <a:rPr lang="ru-RU" dirty="0"/>
              <a:t>Тип кейса: аналитический</a:t>
            </a:r>
          </a:p>
          <a:p>
            <a:r>
              <a:rPr lang="ru-RU" dirty="0"/>
              <a:t>Вид кейса: обучающий.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512167"/>
          </a:xfrm>
        </p:spPr>
        <p:txBody>
          <a:bodyPr/>
          <a:lstStyle/>
          <a:p>
            <a:r>
              <a:rPr lang="ru-RU" u="sng" dirty="0"/>
              <a:t>Разработка урока в виде кейс-метода в 10 классе.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5585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404664"/>
            <a:ext cx="6512511" cy="792088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ru-RU" dirty="0"/>
              <a:t>Историческая справка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412776"/>
            <a:ext cx="8424936" cy="5184576"/>
          </a:xfrm>
        </p:spPr>
        <p:txBody>
          <a:bodyPr>
            <a:normAutofit/>
          </a:bodyPr>
          <a:lstStyle/>
          <a:p>
            <a:r>
              <a:rPr lang="ru-RU" sz="2400" dirty="0"/>
              <a:t>В 1684 году вышла первая печатная работа Лейбница по дифференциальному исчислению. В ней Лейбниц исследовал проблему максимумов и минимумов функции. В своём «Новом методе» он применяет понятие дифференциала для исследования возрастания и убывания функции, по существу освещая изучаемую нами тему.</a:t>
            </a:r>
          </a:p>
          <a:p>
            <a:r>
              <a:rPr lang="ru-RU" sz="2400" dirty="0"/>
              <a:t>В дальнейшем, совершенствуя свои познания, давая им математическое осмысление, Лейбниц продолжает глубокое изучение в области дифференцирования.  Тесно сотрудничая с другими математиками, он всю свою жизнь посвящает науке. Его вклад в алгебру и математический анализ бесценен!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57757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5661248"/>
            <a:ext cx="6512511" cy="936104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ru-RU" dirty="0"/>
              <a:t>Историческая справка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260648"/>
            <a:ext cx="8496944" cy="5472608"/>
          </a:xfrm>
        </p:spPr>
        <p:txBody>
          <a:bodyPr>
            <a:normAutofit lnSpcReduction="10000"/>
          </a:bodyPr>
          <a:lstStyle/>
          <a:p>
            <a:r>
              <a:rPr lang="ru-RU" sz="3200" dirty="0" smtClean="0"/>
              <a:t>       Готфрид </a:t>
            </a:r>
            <a:r>
              <a:rPr lang="ru-RU" sz="3200" dirty="0"/>
              <a:t>Лейбниц (1646 - 1716) - немецкий философ, математик, физик, юрист, историк, языковед. </a:t>
            </a:r>
            <a:endParaRPr lang="ru-RU" sz="3200" dirty="0" smtClean="0"/>
          </a:p>
          <a:p>
            <a:r>
              <a:rPr lang="ru-RU" sz="3200" dirty="0" smtClean="0"/>
              <a:t>Основатель </a:t>
            </a:r>
            <a:r>
              <a:rPr lang="ru-RU" sz="3200" dirty="0"/>
              <a:t>и президент с 1700 года Бранденбургского научного общества (позднее Берлинской АН</a:t>
            </a:r>
            <a:r>
              <a:rPr lang="ru-RU" sz="3200" dirty="0" smtClean="0"/>
              <a:t>).</a:t>
            </a:r>
          </a:p>
          <a:p>
            <a:r>
              <a:rPr lang="ru-RU" sz="3200" dirty="0" smtClean="0"/>
              <a:t> </a:t>
            </a:r>
            <a:r>
              <a:rPr lang="ru-RU" sz="3200" dirty="0"/>
              <a:t>Термин «функция от х» в современном его понимании начал употребляться Лейбницем с 1698 года. Математик также вводит значения слов «переменная» и «константа».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294028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126289" cy="1512168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ru-RU" i="1" u="sng" dirty="0">
                <a:effectLst/>
              </a:rPr>
              <a:t>2. Постановка проблемы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i="1" u="sng" dirty="0">
                <a:effectLst/>
              </a:rPr>
              <a:t>(задача о ранце)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628800"/>
            <a:ext cx="8496944" cy="5112568"/>
          </a:xfrm>
        </p:spPr>
        <p:txBody>
          <a:bodyPr/>
          <a:lstStyle/>
          <a:p>
            <a:r>
              <a:rPr lang="ru-RU" dirty="0"/>
              <a:t> </a:t>
            </a:r>
            <a:r>
              <a:rPr lang="ru-RU" sz="4000" dirty="0"/>
              <a:t>Задача о ранце датируется 1897 годом в статье Джорджа </a:t>
            </a:r>
            <a:r>
              <a:rPr lang="ru-RU" sz="4000" dirty="0" err="1"/>
              <a:t>Балларда</a:t>
            </a:r>
            <a:r>
              <a:rPr lang="ru-RU" sz="4000" dirty="0"/>
              <a:t> </a:t>
            </a:r>
            <a:r>
              <a:rPr lang="ru-RU" sz="4000" dirty="0" err="1"/>
              <a:t>Мэтьюса</a:t>
            </a:r>
            <a:r>
              <a:rPr lang="ru-RU" sz="4000" dirty="0"/>
              <a:t>. Интенсивное изучение данной проблемы началось после публикации задачи Данцигом в 1957 году. </a:t>
            </a:r>
          </a:p>
        </p:txBody>
      </p:sp>
    </p:spTree>
    <p:extLst>
      <p:ext uri="{BB962C8B-B14F-4D97-AF65-F5344CB8AC3E}">
        <p14:creationId xmlns:p14="http://schemas.microsoft.com/office/powerpoint/2010/main" xmlns="" val="18757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5544616" cy="864096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i="1" u="sng" dirty="0" smtClean="0">
                <a:effectLst/>
              </a:rPr>
              <a:t>Задача </a:t>
            </a:r>
            <a:r>
              <a:rPr lang="ru-RU" i="1" u="sng" dirty="0">
                <a:effectLst/>
              </a:rPr>
              <a:t>о ранце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340768"/>
            <a:ext cx="8496944" cy="5256584"/>
          </a:xfrm>
        </p:spPr>
        <p:txBody>
          <a:bodyPr/>
          <a:lstStyle/>
          <a:p>
            <a:pPr marL="45720" indent="0">
              <a:buNone/>
            </a:pPr>
            <a:r>
              <a:rPr lang="ru-RU" sz="2800" dirty="0" smtClean="0"/>
              <a:t>    С </a:t>
            </a:r>
            <a:r>
              <a:rPr lang="ru-RU" sz="2800" dirty="0"/>
              <a:t>практической точки зрения задача о рюкзаке может служить моделью для решения большого числа промышленных, транспортных, логистических и экономических ситуаций:</a:t>
            </a:r>
          </a:p>
          <a:p>
            <a:pPr marL="45720" lvl="0" indent="0">
              <a:buNone/>
            </a:pPr>
            <a:r>
              <a:rPr lang="ru-RU" sz="2800" dirty="0" smtClean="0"/>
              <a:t>1. Размещение </a:t>
            </a:r>
            <a:r>
              <a:rPr lang="ru-RU" sz="2800" dirty="0"/>
              <a:t>грузов в помещении минимального объёма;</a:t>
            </a:r>
          </a:p>
          <a:p>
            <a:pPr marL="45720" lvl="0" indent="0">
              <a:buNone/>
            </a:pPr>
            <a:r>
              <a:rPr lang="ru-RU" sz="2800" dirty="0" smtClean="0"/>
              <a:t>2. Раскройка </a:t>
            </a:r>
            <a:r>
              <a:rPr lang="ru-RU" sz="2800" dirty="0"/>
              <a:t>ткани – для заданного куска материала найти максимальное число выкроек;</a:t>
            </a:r>
          </a:p>
          <a:p>
            <a:pPr marL="45720" lvl="0" indent="0">
              <a:buNone/>
            </a:pPr>
            <a:r>
              <a:rPr lang="ru-RU" sz="2800" dirty="0" smtClean="0"/>
              <a:t>3. Расчёт </a:t>
            </a:r>
            <a:r>
              <a:rPr lang="ru-RU" sz="2800" dirty="0"/>
              <a:t>оптимальных капиталовложений.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0490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3" y="188640"/>
            <a:ext cx="4752527" cy="93610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Задача о ранце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196752"/>
            <a:ext cx="8568952" cy="5544616"/>
          </a:xfrm>
        </p:spPr>
        <p:txBody>
          <a:bodyPr>
            <a:normAutofit/>
          </a:bodyPr>
          <a:lstStyle/>
          <a:p>
            <a:r>
              <a:rPr lang="ru-RU" sz="3200" dirty="0"/>
              <a:t>С задачей о ранце сталкивается любой человек, собирающий чемодан: на предмет накладываются два параметра: вес и ценность, </a:t>
            </a:r>
          </a:p>
          <a:p>
            <a:r>
              <a:rPr lang="ru-RU" sz="3200" dirty="0"/>
              <a:t>т. е. каждый предмет имеет вес и ценность. Имеется рюкзак (ранец) определённой вместимости. Вопрос: как собрать рюкзак с максимальной ценностью предметов внутри. (</a:t>
            </a:r>
            <a:r>
              <a:rPr lang="en-US" sz="3200" u="sng" dirty="0">
                <a:hlinkClick r:id="rId2"/>
              </a:rPr>
              <a:t>www</a:t>
            </a:r>
            <a:r>
              <a:rPr lang="ru-RU" sz="3200" u="sng" dirty="0">
                <a:hlinkClick r:id="rId2"/>
              </a:rPr>
              <a:t>.</a:t>
            </a:r>
            <a:r>
              <a:rPr lang="en-US" sz="3200" u="sng" dirty="0" err="1">
                <a:hlinkClick r:id="rId2"/>
              </a:rPr>
              <a:t>edu</a:t>
            </a:r>
            <a:r>
              <a:rPr lang="ru-RU" sz="3200" u="sng" dirty="0">
                <a:hlinkClick r:id="rId2"/>
              </a:rPr>
              <a:t>.</a:t>
            </a:r>
            <a:r>
              <a:rPr lang="en-US" sz="3200" u="sng" dirty="0">
                <a:hlinkClick r:id="rId2"/>
              </a:rPr>
              <a:t>cap</a:t>
            </a:r>
            <a:r>
              <a:rPr lang="ru-RU" sz="3200" u="sng" dirty="0">
                <a:hlinkClick r:id="rId2"/>
              </a:rPr>
              <a:t>.</a:t>
            </a:r>
            <a:r>
              <a:rPr lang="en-US" sz="3200" u="sng" dirty="0" err="1">
                <a:hlinkClick r:id="rId2"/>
              </a:rPr>
              <a:t>ru</a:t>
            </a:r>
            <a:r>
              <a:rPr lang="ru-RU" sz="3200" dirty="0"/>
              <a:t> /</a:t>
            </a:r>
            <a:r>
              <a:rPr lang="en-US" sz="3200" dirty="0"/>
              <a:t>home</a:t>
            </a:r>
            <a:r>
              <a:rPr lang="ru-RU" sz="3200" dirty="0"/>
              <a:t>/4663/</a:t>
            </a:r>
            <a:r>
              <a:rPr lang="en-US" sz="3200" dirty="0" err="1"/>
              <a:t>sered</a:t>
            </a:r>
            <a:r>
              <a:rPr lang="ru-RU" sz="3200" dirty="0"/>
              <a:t>.</a:t>
            </a:r>
            <a:r>
              <a:rPr lang="en-US" sz="3200" dirty="0"/>
              <a:t>doc</a:t>
            </a:r>
            <a:r>
              <a:rPr lang="ru-RU" sz="3200" dirty="0"/>
              <a:t>).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202770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6512511" cy="1143000"/>
          </a:xfrm>
        </p:spPr>
        <p:txBody>
          <a:bodyPr/>
          <a:lstStyle/>
          <a:p>
            <a:r>
              <a:rPr lang="ru-RU" dirty="0" smtClean="0"/>
              <a:t>Задача о ранце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340768"/>
            <a:ext cx="8208912" cy="5040560"/>
          </a:xfrm>
        </p:spPr>
        <p:txBody>
          <a:bodyPr>
            <a:normAutofit/>
          </a:bodyPr>
          <a:lstStyle/>
          <a:p>
            <a:r>
              <a:rPr lang="ru-RU" sz="3600" u="sng" dirty="0"/>
              <a:t>Математически: </a:t>
            </a:r>
            <a:endParaRPr lang="ru-RU" sz="3600" dirty="0"/>
          </a:p>
          <a:p>
            <a:r>
              <a:rPr lang="ru-RU" sz="3600" dirty="0"/>
              <a:t>Дано </a:t>
            </a:r>
            <a:r>
              <a:rPr lang="en-US" sz="3600" dirty="0"/>
              <a:t>n </a:t>
            </a:r>
            <a:r>
              <a:rPr lang="ru-RU" sz="3600" dirty="0"/>
              <a:t>– грузов (предметов);</a:t>
            </a:r>
          </a:p>
          <a:p>
            <a:r>
              <a:rPr lang="ru-RU" sz="3600" dirty="0"/>
              <a:t>для каждого  </a:t>
            </a:r>
            <a:r>
              <a:rPr lang="en-US" sz="3600" dirty="0"/>
              <a:t>i</a:t>
            </a:r>
            <a:r>
              <a:rPr lang="ru-RU" sz="3600" dirty="0"/>
              <a:t> -го груза вес р</a:t>
            </a:r>
            <a:r>
              <a:rPr lang="en-US" sz="3600" baseline="-25000" dirty="0"/>
              <a:t>i </a:t>
            </a:r>
            <a:r>
              <a:rPr lang="ru-RU" sz="3600" dirty="0"/>
              <a:t>&gt;0 и ценность С</a:t>
            </a:r>
            <a:r>
              <a:rPr lang="en-US" sz="3600" baseline="-25000" dirty="0"/>
              <a:t>i </a:t>
            </a:r>
            <a:r>
              <a:rPr lang="ru-RU" sz="3600" dirty="0"/>
              <a:t>&gt; 0, </a:t>
            </a:r>
            <a:r>
              <a:rPr lang="en-US" sz="3600" dirty="0"/>
              <a:t>i</a:t>
            </a:r>
            <a:r>
              <a:rPr lang="ru-RU" sz="3600" dirty="0"/>
              <a:t>= 1; 2; 3;…,</a:t>
            </a:r>
            <a:r>
              <a:rPr lang="en-US" sz="3600" dirty="0"/>
              <a:t>n</a:t>
            </a:r>
            <a:r>
              <a:rPr lang="ru-RU" sz="3600" dirty="0"/>
              <a:t>, </a:t>
            </a:r>
            <a:r>
              <a:rPr lang="en-US" sz="3600" dirty="0"/>
              <a:t>n </a:t>
            </a:r>
            <a:r>
              <a:rPr lang="ru-RU" sz="3600" dirty="0"/>
              <a:t>є </a:t>
            </a:r>
            <a:r>
              <a:rPr lang="en-US" sz="3600" dirty="0"/>
              <a:t>N</a:t>
            </a:r>
            <a:r>
              <a:rPr lang="ru-RU" sz="3600" dirty="0"/>
              <a:t>.</a:t>
            </a:r>
          </a:p>
          <a:p>
            <a:r>
              <a:rPr lang="ru-RU" sz="3600" dirty="0"/>
              <a:t>Как выбрать те грузы х</a:t>
            </a:r>
            <a:r>
              <a:rPr lang="en-US" sz="3600" baseline="-25000" dirty="0"/>
              <a:t>i </a:t>
            </a:r>
            <a:r>
              <a:rPr lang="ru-RU" sz="3600" dirty="0"/>
              <a:t>, чтобы суммарная ценность упаковки была максимальной?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105569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5688632" cy="11430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u="sng" dirty="0">
                <a:effectLst/>
              </a:rPr>
              <a:t>Работа с кейсом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340768"/>
            <a:ext cx="8712968" cy="525658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Объясняем учащимся, что занятие </a:t>
            </a:r>
            <a:r>
              <a:rPr lang="ru-RU" sz="3200" dirty="0"/>
              <a:t>будет проходить в виде кейс-метода, </a:t>
            </a:r>
            <a:r>
              <a:rPr lang="ru-RU" sz="3200" dirty="0" smtClean="0"/>
              <a:t> что для </a:t>
            </a:r>
            <a:r>
              <a:rPr lang="ru-RU" sz="3200" dirty="0"/>
              <a:t>решения проблемы подготовлен кейс, в котором предложена информация о решении задач на оптимизацию. </a:t>
            </a:r>
            <a:r>
              <a:rPr lang="ru-RU" sz="3200" dirty="0" smtClean="0"/>
              <a:t>Сам кейс предоставляется ученикам непосредственно на занятии.</a:t>
            </a:r>
          </a:p>
          <a:p>
            <a:r>
              <a:rPr lang="ru-RU" sz="3200" dirty="0" smtClean="0"/>
              <a:t> На его изучение, ознакомление с ним отводится около 20 минут времени занятия.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116492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6512511" cy="1143000"/>
          </a:xfrm>
        </p:spPr>
        <p:txBody>
          <a:bodyPr/>
          <a:lstStyle/>
          <a:p>
            <a:pPr lvl="0"/>
            <a:r>
              <a:rPr lang="ru-RU" i="1" u="sng" dirty="0">
                <a:effectLst/>
              </a:rPr>
              <a:t>Ключевое задание</a:t>
            </a:r>
            <a:r>
              <a:rPr lang="ru-RU" u="sng" dirty="0">
                <a:effectLst/>
              </a:rPr>
              <a:t/>
            </a:r>
            <a:br>
              <a:rPr lang="ru-RU" u="sng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196752"/>
            <a:ext cx="8424936" cy="5184576"/>
          </a:xfrm>
        </p:spPr>
        <p:txBody>
          <a:bodyPr/>
          <a:lstStyle/>
          <a:p>
            <a:r>
              <a:rPr lang="ru-RU" sz="3200" dirty="0"/>
              <a:t>Организуется  работа в группах по поиску решения задач из разных областей знаний: физики, экономики и т.д. Учитель помогает ученикам при возникновении вопросов, ученики в группах обсуждают варианты, объясняют непонятные моменты друг другу. </a:t>
            </a:r>
          </a:p>
          <a:p>
            <a:r>
              <a:rPr lang="ru-RU" sz="3200" dirty="0"/>
              <a:t>Этот этап имеет примерную длительность – 20 минут.</a:t>
            </a:r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381120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60648"/>
            <a:ext cx="6512511" cy="936104"/>
          </a:xfrm>
        </p:spPr>
        <p:txBody>
          <a:bodyPr/>
          <a:lstStyle/>
          <a:p>
            <a:r>
              <a:rPr lang="ru-RU" u="sng" dirty="0">
                <a:effectLst/>
              </a:rPr>
              <a:t>Задача 1. </a:t>
            </a:r>
            <a:endParaRPr lang="ru-RU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124744"/>
            <a:ext cx="8568952" cy="5400600"/>
          </a:xfrm>
        </p:spPr>
        <p:txBody>
          <a:bodyPr/>
          <a:lstStyle/>
          <a:p>
            <a:r>
              <a:rPr lang="ru-RU" sz="3200" dirty="0" smtClean="0"/>
              <a:t>                       Три </a:t>
            </a:r>
            <a:r>
              <a:rPr lang="ru-RU" sz="3200" dirty="0"/>
              <a:t>пункта А, В, С не лежат на одной прямой. Угол АВС равен 60</a:t>
            </a:r>
            <a:r>
              <a:rPr lang="ru-RU" sz="3200" baseline="30000" dirty="0"/>
              <a:t>0 </a:t>
            </a:r>
            <a:r>
              <a:rPr lang="ru-RU" sz="3200" dirty="0"/>
              <a:t>. Из точки А выходит автомобиль и движется по направлению к п. В. Скорость автомобиля 80 км/час. Из точки В движется поезд к точке С со скоростью 50 км/час. В какой момент времени (от начала движения) расстояние между поездом и автомобилем будет наименьшим, если АВ= 200 км.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8720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848" y="260648"/>
            <a:ext cx="4752528" cy="1143000"/>
          </a:xfrm>
        </p:spPr>
        <p:txBody>
          <a:bodyPr/>
          <a:lstStyle/>
          <a:p>
            <a:r>
              <a:rPr lang="ru-RU" dirty="0" smtClean="0"/>
              <a:t>Задача 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196752"/>
            <a:ext cx="8640960" cy="5400600"/>
          </a:xfrm>
        </p:spPr>
        <p:txBody>
          <a:bodyPr>
            <a:normAutofit/>
          </a:bodyPr>
          <a:lstStyle/>
          <a:p>
            <a:r>
              <a:rPr lang="ru-RU" sz="3600" dirty="0"/>
              <a:t>Фабрике нужна упаковочная тара. </a:t>
            </a:r>
            <a:r>
              <a:rPr lang="en-US" sz="3600" dirty="0"/>
              <a:t>h</a:t>
            </a:r>
            <a:endParaRPr lang="ru-RU" sz="3600" dirty="0"/>
          </a:p>
          <a:p>
            <a:r>
              <a:rPr lang="ru-RU" sz="3600" dirty="0"/>
              <a:t> Из листа картона квадратной формы со стороной 12 </a:t>
            </a:r>
            <a:r>
              <a:rPr lang="ru-RU" sz="3600" dirty="0" err="1"/>
              <a:t>дм</a:t>
            </a:r>
            <a:r>
              <a:rPr lang="ru-RU" sz="3600" dirty="0"/>
              <a:t> сделали коробку в форме прямоугольного параллелепипеда. Какая высота должна быть у коробки, чтобы её объём был наибольшим.</a:t>
            </a:r>
          </a:p>
        </p:txBody>
      </p:sp>
    </p:spTree>
    <p:extLst>
      <p:ext uri="{BB962C8B-B14F-4D97-AF65-F5344CB8AC3E}">
        <p14:creationId xmlns:p14="http://schemas.microsoft.com/office/powerpoint/2010/main" xmlns="" val="183278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1556792"/>
            <a:ext cx="7848872" cy="475252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sz="2900" dirty="0" smtClean="0">
                <a:latin typeface="Cambria" pitchFamily="18" charset="0"/>
                <a:cs typeface="Aharoni" pitchFamily="2" charset="-79"/>
              </a:rPr>
              <a:t>авторы  </a:t>
            </a:r>
            <a:r>
              <a:rPr lang="ru-RU" sz="2900" dirty="0" smtClean="0">
                <a:latin typeface="Cambria" pitchFamily="18" charset="0"/>
                <a:cs typeface="Aharoni" pitchFamily="2" charset="-79"/>
              </a:rPr>
              <a:t>учителя математики</a:t>
            </a:r>
            <a:r>
              <a:rPr lang="ru-RU" sz="3400" dirty="0" smtClean="0"/>
              <a:t>:</a:t>
            </a:r>
          </a:p>
          <a:p>
            <a:endParaRPr lang="ru-RU" sz="3400" dirty="0" smtClean="0"/>
          </a:p>
          <a:p>
            <a:pPr marL="0" indent="0">
              <a:buNone/>
            </a:pPr>
            <a:r>
              <a:rPr lang="ru-RU" sz="3400" dirty="0" smtClean="0"/>
              <a:t>  1. Ерина Наталья Евгеньевна, МОУ «СОШ № 77»,</a:t>
            </a:r>
          </a:p>
          <a:p>
            <a:pPr marL="0" indent="0">
              <a:buNone/>
            </a:pPr>
            <a:r>
              <a:rPr lang="ru-RU" sz="3400" dirty="0" smtClean="0"/>
              <a:t>  2  </a:t>
            </a:r>
            <a:r>
              <a:rPr lang="ru-RU" sz="3400" dirty="0" err="1" smtClean="0"/>
              <a:t>Бабик</a:t>
            </a:r>
            <a:r>
              <a:rPr lang="ru-RU" sz="3400" dirty="0" smtClean="0"/>
              <a:t> Римма </a:t>
            </a:r>
            <a:r>
              <a:rPr lang="ru-RU" sz="3400" dirty="0" err="1" smtClean="0"/>
              <a:t>Исмаиловна</a:t>
            </a:r>
            <a:r>
              <a:rPr lang="ru-RU" sz="3400" dirty="0" smtClean="0"/>
              <a:t>, МОУ «СОШ № 63 с УИП»,</a:t>
            </a:r>
          </a:p>
          <a:p>
            <a:pPr marL="0" indent="0">
              <a:buNone/>
            </a:pPr>
            <a:r>
              <a:rPr lang="ru-RU" sz="3400" dirty="0" smtClean="0"/>
              <a:t>  3. Баева Татьяна Евгеньевна, МОУ «СОШ № 60»,</a:t>
            </a:r>
          </a:p>
          <a:p>
            <a:pPr marL="0" indent="0">
              <a:buNone/>
            </a:pPr>
            <a:r>
              <a:rPr lang="ru-RU" sz="3400" dirty="0" smtClean="0"/>
              <a:t>  4 . Видяпина Елена Сергеевна, МОУ «СОШ № 94»,</a:t>
            </a:r>
          </a:p>
          <a:p>
            <a:pPr marL="0" indent="0">
              <a:buNone/>
            </a:pPr>
            <a:r>
              <a:rPr lang="ru-RU" sz="3400" dirty="0" smtClean="0"/>
              <a:t>  5. </a:t>
            </a:r>
            <a:r>
              <a:rPr lang="ru-RU" sz="3400" dirty="0" err="1" smtClean="0"/>
              <a:t>Степанкина</a:t>
            </a:r>
            <a:r>
              <a:rPr lang="ru-RU" sz="3400" dirty="0" smtClean="0"/>
              <a:t> Татьяна Евгеньевна,  МОУ «СОШ № 77»,</a:t>
            </a:r>
          </a:p>
          <a:p>
            <a:pPr marL="0" indent="0">
              <a:buNone/>
            </a:pPr>
            <a:r>
              <a:rPr lang="ru-RU" sz="3400" dirty="0" smtClean="0"/>
              <a:t>  6.</a:t>
            </a:r>
            <a:r>
              <a:rPr lang="en-US" sz="3400" dirty="0" smtClean="0"/>
              <a:t> </a:t>
            </a:r>
            <a:r>
              <a:rPr lang="ru-RU" sz="2800" dirty="0" smtClean="0"/>
              <a:t>П</a:t>
            </a:r>
            <a:r>
              <a:rPr lang="ru-RU" sz="3400" dirty="0" smtClean="0"/>
              <a:t>удовкина Ирина Николаевна, МОУ «СОШ № 77»,</a:t>
            </a:r>
          </a:p>
          <a:p>
            <a:pPr marL="0" indent="0">
              <a:buNone/>
            </a:pPr>
            <a:r>
              <a:rPr lang="ru-RU" sz="3400" dirty="0"/>
              <a:t> </a:t>
            </a:r>
            <a:r>
              <a:rPr lang="ru-RU" sz="3400" dirty="0" smtClean="0"/>
              <a:t> 7. Жукова Елена Анатольевна, МАОУ «Лицей № 37»,</a:t>
            </a:r>
          </a:p>
          <a:p>
            <a:pPr marL="0" indent="0">
              <a:buNone/>
            </a:pPr>
            <a:r>
              <a:rPr lang="ru-RU" sz="3400" dirty="0" smtClean="0"/>
              <a:t>  8. Летучева Марина Анатольевна, МАОУ «Лицей № 37».</a:t>
            </a:r>
          </a:p>
          <a:p>
            <a:endParaRPr lang="ru-RU" sz="34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7621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260648"/>
            <a:ext cx="6512511" cy="1143000"/>
          </a:xfrm>
        </p:spPr>
        <p:txBody>
          <a:bodyPr/>
          <a:lstStyle/>
          <a:p>
            <a:r>
              <a:rPr lang="ru-RU" dirty="0" smtClean="0"/>
              <a:t>Задача 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196752"/>
            <a:ext cx="8568952" cy="5328592"/>
          </a:xfrm>
        </p:spPr>
        <p:txBody>
          <a:bodyPr>
            <a:normAutofit/>
          </a:bodyPr>
          <a:lstStyle/>
          <a:p>
            <a:r>
              <a:rPr lang="ru-RU" sz="4000" dirty="0"/>
              <a:t>Окно имеет форму прямоугольника, завершённого полукругом. Периметр окна 6 метров. При каких линейных размерах окна освещённость будет наибольшей?</a:t>
            </a:r>
          </a:p>
        </p:txBody>
      </p:sp>
    </p:spTree>
    <p:extLst>
      <p:ext uri="{BB962C8B-B14F-4D97-AF65-F5344CB8AC3E}">
        <p14:creationId xmlns:p14="http://schemas.microsoft.com/office/powerpoint/2010/main" xmlns="" val="172078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80920" cy="9361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Дополнительная информация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340768"/>
            <a:ext cx="8424936" cy="5256584"/>
          </a:xfrm>
        </p:spPr>
        <p:txBody>
          <a:bodyPr>
            <a:normAutofit/>
          </a:bodyPr>
          <a:lstStyle/>
          <a:p>
            <a:r>
              <a:rPr lang="ru-RU" sz="3600" dirty="0"/>
              <a:t>этапы математического моделирования :</a:t>
            </a:r>
          </a:p>
          <a:p>
            <a:r>
              <a:rPr lang="ru-RU" sz="3600" dirty="0"/>
              <a:t>     </a:t>
            </a:r>
            <a:r>
              <a:rPr lang="en-US" sz="3600" dirty="0" smtClean="0"/>
              <a:t>I</a:t>
            </a:r>
            <a:r>
              <a:rPr lang="ru-RU" sz="3600" dirty="0"/>
              <a:t>этап: составление модели;    </a:t>
            </a:r>
          </a:p>
          <a:p>
            <a:r>
              <a:rPr lang="ru-RU" sz="3600" dirty="0"/>
              <a:t>     </a:t>
            </a:r>
            <a:r>
              <a:rPr lang="en-US" sz="3600" dirty="0" smtClean="0"/>
              <a:t>II</a:t>
            </a:r>
            <a:r>
              <a:rPr lang="ru-RU" sz="3600" dirty="0" smtClean="0"/>
              <a:t> </a:t>
            </a:r>
            <a:r>
              <a:rPr lang="ru-RU" sz="3600" dirty="0"/>
              <a:t>этап: работа с моделью;   </a:t>
            </a:r>
          </a:p>
          <a:p>
            <a:r>
              <a:rPr lang="ru-RU" sz="3600" dirty="0"/>
              <a:t>    </a:t>
            </a:r>
            <a:r>
              <a:rPr lang="ru-RU" sz="3600" dirty="0" smtClean="0"/>
              <a:t> </a:t>
            </a:r>
            <a:r>
              <a:rPr lang="en-US" sz="3600" dirty="0"/>
              <a:t>III</a:t>
            </a:r>
            <a:r>
              <a:rPr lang="ru-RU" sz="3600" dirty="0"/>
              <a:t> этап: ответ на вопрос задачи. 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130070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064895" cy="1143000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ru-RU" dirty="0"/>
              <a:t>Дополнительная информация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052736"/>
            <a:ext cx="8424936" cy="5544616"/>
          </a:xfrm>
        </p:spPr>
        <p:txBody>
          <a:bodyPr/>
          <a:lstStyle/>
          <a:p>
            <a:r>
              <a:rPr lang="ru-RU" dirty="0"/>
              <a:t> </a:t>
            </a:r>
            <a:r>
              <a:rPr lang="ru-RU" sz="2800" dirty="0"/>
              <a:t>На </a:t>
            </a:r>
            <a:r>
              <a:rPr lang="en-US" sz="2800" dirty="0"/>
              <a:t>I</a:t>
            </a:r>
            <a:r>
              <a:rPr lang="ru-RU" sz="2800" dirty="0"/>
              <a:t> этапе составления модели мы отвечаем на непростые вопросы, как при наименьших затратах достичь наилучших результатов – высокого жизненного уровня, максимальной прибыли, минимальных затрат.</a:t>
            </a:r>
          </a:p>
          <a:p>
            <a:r>
              <a:rPr lang="ru-RU" sz="2800" dirty="0"/>
              <a:t>На пике решения этих проблем появились новые профессии. Такие как </a:t>
            </a:r>
            <a:r>
              <a:rPr lang="ru-RU" sz="2800" i="1" dirty="0">
                <a:solidFill>
                  <a:srgbClr val="C00000"/>
                </a:solidFill>
              </a:rPr>
              <a:t>финансовый аналитик, логист,</a:t>
            </a:r>
            <a:r>
              <a:rPr lang="ru-RU" sz="2800" dirty="0"/>
              <a:t> которые непосредственным образом решают экстремальные задачи, разрабатывая стратегию успеха деятельности предприятия, работая на перспективу. </a:t>
            </a:r>
          </a:p>
        </p:txBody>
      </p:sp>
    </p:spTree>
    <p:extLst>
      <p:ext uri="{BB962C8B-B14F-4D97-AF65-F5344CB8AC3E}">
        <p14:creationId xmlns:p14="http://schemas.microsoft.com/office/powerpoint/2010/main" xmlns="" val="104837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8208911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Дополнительная информация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124744"/>
            <a:ext cx="8640960" cy="5544616"/>
          </a:xfrm>
        </p:spPr>
        <p:txBody>
          <a:bodyPr>
            <a:noAutofit/>
          </a:bodyPr>
          <a:lstStyle/>
          <a:p>
            <a:r>
              <a:rPr lang="ru-RU" sz="3200" dirty="0"/>
              <a:t>Следовательно, математика становится живым инструментом поиска оптимальных решений в организации производства, инновационных открытий, повышения производительности труда, а значит, служит положительной динамике развития всей страны в целом.</a:t>
            </a:r>
          </a:p>
          <a:p>
            <a:r>
              <a:rPr lang="ru-RU" sz="3200" dirty="0"/>
              <a:t> Задачи подобного рода носят общее название – задачи на оптимизацию (от латинского слова </a:t>
            </a:r>
            <a:r>
              <a:rPr lang="ru-RU" sz="3200" dirty="0" err="1"/>
              <a:t>optimum</a:t>
            </a:r>
            <a:r>
              <a:rPr lang="ru-RU" sz="3200" i="1" dirty="0"/>
              <a:t> </a:t>
            </a:r>
            <a:r>
              <a:rPr lang="ru-RU" sz="3200" dirty="0"/>
              <a:t>— «наилучший»).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124584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8092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Дополнительная информация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196752"/>
            <a:ext cx="8424936" cy="5400600"/>
          </a:xfrm>
        </p:spPr>
        <p:txBody>
          <a:bodyPr/>
          <a:lstStyle/>
          <a:p>
            <a:r>
              <a:rPr lang="ru-RU" sz="3600" dirty="0"/>
              <a:t>Прежде чем переходить к конкретным примерам решения задач на оптимизацию, дадим некоторые рекомендации </a:t>
            </a:r>
            <a:r>
              <a:rPr lang="ru-RU" sz="3600" dirty="0" smtClean="0"/>
              <a:t>методического </a:t>
            </a:r>
            <a:r>
              <a:rPr lang="ru-RU" sz="3600" dirty="0"/>
              <a:t>плана.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2819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856984" cy="1224136"/>
          </a:xfrm>
        </p:spPr>
        <p:txBody>
          <a:bodyPr>
            <a:normAutofit fontScale="90000"/>
          </a:bodyPr>
          <a:lstStyle/>
          <a:p>
            <a:pPr marL="0" indent="0" algn="l">
              <a:buNone/>
            </a:pPr>
            <a:r>
              <a:rPr lang="en-US" u="sng" dirty="0" smtClean="0">
                <a:effectLst/>
              </a:rPr>
              <a:t>I</a:t>
            </a:r>
            <a:r>
              <a:rPr lang="ru-RU" u="sng" dirty="0" smtClean="0">
                <a:effectLst/>
              </a:rPr>
              <a:t> </a:t>
            </a:r>
            <a:r>
              <a:rPr lang="ru-RU" u="sng" dirty="0">
                <a:effectLst/>
              </a:rPr>
              <a:t>этап.</a:t>
            </a:r>
            <a:r>
              <a:rPr lang="ru-RU" dirty="0">
                <a:effectLst/>
              </a:rPr>
              <a:t> </a:t>
            </a:r>
            <a:r>
              <a:rPr lang="ru-RU" sz="2700" i="1" dirty="0">
                <a:effectLst/>
              </a:rPr>
              <a:t>Составление математической модели.</a:t>
            </a:r>
            <a:r>
              <a:rPr lang="ru-RU" sz="2700" dirty="0">
                <a:effectLst/>
              </a:rPr>
              <a:t/>
            </a:r>
            <a:br>
              <a:rPr lang="ru-RU" sz="2700" dirty="0">
                <a:effectLst/>
              </a:rPr>
            </a:b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268760"/>
            <a:ext cx="8424936" cy="5256584"/>
          </a:xfrm>
        </p:spPr>
        <p:txBody>
          <a:bodyPr>
            <a:normAutofit lnSpcReduction="10000"/>
          </a:bodyPr>
          <a:lstStyle/>
          <a:p>
            <a:r>
              <a:rPr lang="ru-RU" dirty="0"/>
              <a:t>1) Проанализировав условия задачи, выделите </a:t>
            </a:r>
            <a:r>
              <a:rPr lang="ru-RU" i="1" dirty="0" smtClean="0"/>
              <a:t>оптимизируемую </a:t>
            </a:r>
            <a:r>
              <a:rPr lang="ru-RU" i="1" dirty="0"/>
              <a:t>величину</a:t>
            </a:r>
            <a:r>
              <a:rPr lang="ru-RU" dirty="0"/>
              <a:t> (сокращенно: О. В.), т. е. величину, о наибольшем или наименьшем значении которой идет речь. Обозначьте ее буквой </a:t>
            </a:r>
            <a:r>
              <a:rPr lang="ru-RU" i="1" dirty="0"/>
              <a:t>у</a:t>
            </a:r>
            <a:r>
              <a:rPr lang="ru-RU" dirty="0"/>
              <a:t> (или S, </a:t>
            </a:r>
            <a:r>
              <a:rPr lang="ru-RU" i="1" dirty="0"/>
              <a:t>V, R, t </a:t>
            </a:r>
            <a:r>
              <a:rPr lang="ru-RU" dirty="0"/>
              <a:t> — в зависимости от фабулы</a:t>
            </a:r>
            <a:r>
              <a:rPr lang="ru-RU" dirty="0" smtClean="0"/>
              <a:t>).</a:t>
            </a:r>
            <a:endParaRPr lang="en-US" dirty="0" smtClean="0"/>
          </a:p>
          <a:p>
            <a:r>
              <a:rPr lang="ru-RU" dirty="0"/>
              <a:t>2) Одну из участвующих в задаче неизвестных величин, </a:t>
            </a:r>
            <a:r>
              <a:rPr lang="ru-RU" dirty="0" smtClean="0"/>
              <a:t>через </a:t>
            </a:r>
            <a:r>
              <a:rPr lang="ru-RU" dirty="0"/>
              <a:t>которую сравнительно нетрудно выразить О. В., примите за </a:t>
            </a:r>
            <a:r>
              <a:rPr lang="ru-RU" i="1" dirty="0"/>
              <a:t>независимую переменную</a:t>
            </a:r>
            <a:r>
              <a:rPr lang="ru-RU" dirty="0"/>
              <a:t> (сокращенно: Н. П.) и обозначьте ее буквой x (или какой-либо иной буквой). Установите </a:t>
            </a:r>
            <a:r>
              <a:rPr lang="ru-RU" i="1" dirty="0"/>
              <a:t>реальные границы</a:t>
            </a:r>
            <a:r>
              <a:rPr lang="ru-RU" dirty="0"/>
              <a:t> изменения Н. П. (в соответствии с условиями задачи), т. е. область определения для искомой О. В.</a:t>
            </a:r>
          </a:p>
          <a:p>
            <a:r>
              <a:rPr lang="ru-RU" dirty="0"/>
              <a:t>3) Исходя из условий задачи, выразите </a:t>
            </a:r>
            <a:r>
              <a:rPr lang="ru-RU" i="1" dirty="0"/>
              <a:t>у</a:t>
            </a:r>
            <a:r>
              <a:rPr lang="ru-RU" dirty="0"/>
              <a:t> через </a:t>
            </a:r>
            <a:r>
              <a:rPr lang="ru-RU" i="1" dirty="0"/>
              <a:t>х.</a:t>
            </a:r>
            <a:r>
              <a:rPr lang="ru-RU" dirty="0"/>
              <a:t> </a:t>
            </a:r>
            <a:r>
              <a:rPr lang="ru-RU" dirty="0" smtClean="0"/>
              <a:t>Математическая </a:t>
            </a:r>
            <a:r>
              <a:rPr lang="ru-RU" dirty="0"/>
              <a:t>модель задачи представляет собой функцию </a:t>
            </a:r>
            <a:r>
              <a:rPr lang="ru-RU" i="1" dirty="0"/>
              <a:t>у</a:t>
            </a:r>
            <a:r>
              <a:rPr lang="ru-RU" dirty="0"/>
              <a:t> = f</a:t>
            </a:r>
            <a:r>
              <a:rPr lang="ru-RU" i="1" dirty="0"/>
              <a:t>(х) </a:t>
            </a:r>
            <a:r>
              <a:rPr lang="ru-RU" dirty="0"/>
              <a:t>с областью определения </a:t>
            </a:r>
            <a:r>
              <a:rPr lang="ru-RU" i="1" dirty="0"/>
              <a:t>X,</a:t>
            </a:r>
            <a:r>
              <a:rPr lang="ru-RU" dirty="0"/>
              <a:t> которую нашли на втором шаге.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4766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928992" cy="1143000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en-US" u="sng" dirty="0" smtClean="0">
                <a:effectLst/>
              </a:rPr>
              <a:t>II</a:t>
            </a:r>
            <a:r>
              <a:rPr lang="ru-RU" u="sng" dirty="0" smtClean="0">
                <a:effectLst/>
              </a:rPr>
              <a:t> </a:t>
            </a:r>
            <a:r>
              <a:rPr lang="ru-RU" u="sng" dirty="0">
                <a:effectLst/>
              </a:rPr>
              <a:t>этап.</a:t>
            </a:r>
            <a:r>
              <a:rPr lang="ru-RU" dirty="0">
                <a:effectLst/>
              </a:rPr>
              <a:t> </a:t>
            </a:r>
            <a:r>
              <a:rPr lang="ru-RU" sz="3600" i="1" dirty="0">
                <a:effectLst/>
              </a:rPr>
              <a:t>Работа с составленной моделью</a:t>
            </a:r>
            <a:endParaRPr lang="ru-RU" sz="36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Объект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323528" y="1196752"/>
                <a:ext cx="8568952" cy="5400600"/>
              </a:xfrm>
            </p:spPr>
            <p:txBody>
              <a:bodyPr/>
              <a:lstStyle/>
              <a:p>
                <a:r>
                  <a:rPr lang="ru-RU" sz="3600" dirty="0"/>
                  <a:t>На этом этапе для функции </a:t>
                </a:r>
                <a:r>
                  <a:rPr lang="ru-RU" sz="3600" i="1" dirty="0"/>
                  <a:t>у</a:t>
                </a:r>
                <a:r>
                  <a:rPr lang="ru-RU" sz="3600" dirty="0"/>
                  <a:t> = f</a:t>
                </a:r>
                <a:r>
                  <a:rPr lang="ru-RU" sz="3600" i="1" dirty="0"/>
                  <a:t>(х), х</a:t>
                </a:r>
                <a:r>
                  <a:rPr lang="ru-RU" sz="3600" dirty="0"/>
                  <a:t> ∊ </a:t>
                </a:r>
                <a:r>
                  <a:rPr lang="ru-RU" sz="3600" i="1" dirty="0"/>
                  <a:t>Х</a:t>
                </a:r>
                <a:r>
                  <a:rPr lang="ru-RU" sz="3600" dirty="0"/>
                  <a:t> найдите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600" i="1"/>
                        </m:ctrlPr>
                      </m:sSubPr>
                      <m:e>
                        <m:r>
                          <a:rPr lang="ru-RU" sz="3600" i="1"/>
                          <m:t>𝑦</m:t>
                        </m:r>
                      </m:e>
                      <m:sub>
                        <m:r>
                          <a:rPr lang="ru-RU" sz="3600" i="1"/>
                          <m:t>наим.</m:t>
                        </m:r>
                      </m:sub>
                    </m:sSub>
                  </m:oMath>
                </a14:m>
                <a:r>
                  <a:rPr lang="ru-RU" sz="3600" dirty="0"/>
                  <a:t> или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600" i="1"/>
                        </m:ctrlPr>
                      </m:sSubPr>
                      <m:e>
                        <m:r>
                          <a:rPr lang="ru-RU" sz="3600" i="1"/>
                          <m:t>𝑦</m:t>
                        </m:r>
                      </m:e>
                      <m:sub>
                        <m:r>
                          <a:rPr lang="ru-RU" sz="3600" i="1"/>
                          <m:t>наиб.</m:t>
                        </m:r>
                      </m:sub>
                    </m:sSub>
                  </m:oMath>
                </a14:m>
                <a:r>
                  <a:rPr lang="ru-RU" sz="3600" dirty="0"/>
                  <a:t> в зависимости от того, что требуется в условии задачи. При этом используются теоретические установки, которые мы </a:t>
                </a:r>
                <a:r>
                  <a:rPr lang="ru-RU" sz="3600" dirty="0" smtClean="0"/>
                  <a:t>изучили ранее.</a:t>
                </a:r>
                <a:endParaRPr lang="ru-RU" sz="3600" dirty="0"/>
              </a:p>
              <a:p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323528" y="1196752"/>
                <a:ext cx="8568952" cy="5400600"/>
              </a:xfrm>
              <a:blipFill rotWithShape="1">
                <a:blip r:embed="rId2"/>
                <a:stretch>
                  <a:fillRect l="-2276" t="-4063" r="-18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63655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84976" cy="1143000"/>
          </a:xfrm>
        </p:spPr>
        <p:txBody>
          <a:bodyPr/>
          <a:lstStyle/>
          <a:p>
            <a:r>
              <a:rPr lang="en-US" u="sng" dirty="0" smtClean="0">
                <a:effectLst/>
              </a:rPr>
              <a:t>III</a:t>
            </a:r>
            <a:r>
              <a:rPr lang="ru-RU" u="sng" dirty="0" smtClean="0">
                <a:effectLst/>
              </a:rPr>
              <a:t> </a:t>
            </a:r>
            <a:r>
              <a:rPr lang="ru-RU" u="sng" dirty="0">
                <a:effectLst/>
              </a:rPr>
              <a:t>этап.</a:t>
            </a:r>
            <a:r>
              <a:rPr lang="ru-RU" dirty="0">
                <a:effectLst/>
              </a:rPr>
              <a:t> </a:t>
            </a:r>
            <a:r>
              <a:rPr lang="ru-RU" sz="2800" i="1" dirty="0">
                <a:effectLst/>
              </a:rPr>
              <a:t>Ответ на вопрос задачи</a:t>
            </a:r>
            <a:r>
              <a:rPr lang="ru-RU" i="1" dirty="0">
                <a:effectLst/>
              </a:rPr>
              <a:t>.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268760"/>
            <a:ext cx="8424936" cy="5328592"/>
          </a:xfrm>
        </p:spPr>
        <p:txBody>
          <a:bodyPr>
            <a:normAutofit/>
          </a:bodyPr>
          <a:lstStyle/>
          <a:p>
            <a:r>
              <a:rPr lang="ru-RU" sz="4000" dirty="0"/>
              <a:t>Здесь следует дать конкретный ответ на вопрос задачи, опи­раясь на результаты, полученные на этапе работы с моделью.</a:t>
            </a:r>
          </a:p>
          <a:p>
            <a:endParaRPr lang="ru-RU" sz="4000" dirty="0" smtClean="0"/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47585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107504" y="188640"/>
                <a:ext cx="8856984" cy="1800200"/>
              </a:xfrm>
            </p:spPr>
            <p:txBody>
              <a:bodyPr>
                <a:normAutofit/>
              </a:bodyPr>
              <a:lstStyle/>
              <a:p>
                <a:r>
                  <a:rPr lang="ru-RU" dirty="0" smtClean="0">
                    <a:effectLst/>
                  </a:rPr>
                  <a:t>в</a:t>
                </a:r>
                <a:r>
                  <a:rPr lang="ru-RU" sz="2700" dirty="0">
                    <a:effectLst/>
                  </a:rPr>
                  <a:t>) алгоритм решения задач на отыскание наибольшего и наименьшего значений  </a:t>
                </a:r>
                <a:br>
                  <a:rPr lang="ru-RU" sz="2700" dirty="0">
                    <a:effectLst/>
                  </a:rPr>
                </a:br>
                <a:r>
                  <a:rPr lang="ru-RU" sz="2700" dirty="0">
                    <a:effectLst/>
                  </a:rPr>
                  <a:t>           функции на отрезке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ru-RU" sz="2700" i="1">
                            <a:effectLst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700">
                            <a:effectLst/>
                          </a:rPr>
                          <m:t>a</m:t>
                        </m:r>
                        <m:r>
                          <a:rPr lang="ru-RU" sz="2700">
                            <a:effectLst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n-US" sz="2700">
                            <a:effectLst/>
                          </a:rPr>
                          <m:t>b</m:t>
                        </m:r>
                      </m:e>
                    </m:d>
                  </m:oMath>
                </a14:m>
                <a:r>
                  <a:rPr lang="ru-RU" sz="2700" dirty="0">
                    <a:effectLst/>
                  </a:rPr>
                  <a:t>:</a:t>
                </a:r>
                <a:endParaRPr lang="ru-RU" sz="2700" dirty="0"/>
              </a:p>
            </p:txBody>
          </p:sp>
        </mc:Choice>
        <mc:Fallback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07504" y="188640"/>
                <a:ext cx="8856984" cy="1800200"/>
              </a:xfrm>
              <a:blipFill rotWithShape="1">
                <a:blip r:embed="rId2"/>
                <a:stretch>
                  <a:fillRect t="-16271" r="-36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988840"/>
            <a:ext cx="8568952" cy="4752528"/>
          </a:xfrm>
        </p:spPr>
        <p:txBody>
          <a:bodyPr>
            <a:normAutofit/>
          </a:bodyPr>
          <a:lstStyle/>
          <a:p>
            <a:r>
              <a:rPr lang="ru-RU" sz="2800" dirty="0"/>
              <a:t>-Найти критические точки, лежащие внутри отрезка, т.е. на интервале (а,</a:t>
            </a:r>
            <a:r>
              <a:rPr lang="en-US" sz="2800" dirty="0"/>
              <a:t>b</a:t>
            </a:r>
            <a:r>
              <a:rPr lang="ru-RU" sz="2800" dirty="0"/>
              <a:t>).</a:t>
            </a:r>
          </a:p>
          <a:p>
            <a:r>
              <a:rPr lang="ru-RU" sz="2800" dirty="0"/>
              <a:t>-Вычислить значения функции в этих точках.</a:t>
            </a:r>
          </a:p>
          <a:p>
            <a:r>
              <a:rPr lang="ru-RU" sz="2800" dirty="0"/>
              <a:t>-Вычислить значения функции на концах отрезка.</a:t>
            </a:r>
          </a:p>
          <a:p>
            <a:r>
              <a:rPr lang="ru-RU" sz="2800" dirty="0"/>
              <a:t>-Из значений функций, найденных в предыдущих пунктах, выбрать наибольшее и наименьшее.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1611089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928992" cy="1143000"/>
          </a:xfrm>
        </p:spPr>
        <p:txBody>
          <a:bodyPr>
            <a:noAutofit/>
          </a:bodyPr>
          <a:lstStyle/>
          <a:p>
            <a:r>
              <a:rPr lang="ru-RU" sz="3200" dirty="0" smtClean="0">
                <a:effectLst/>
              </a:rPr>
              <a:t>4. </a:t>
            </a:r>
            <a:r>
              <a:rPr lang="ru-RU" sz="3200" dirty="0">
                <a:effectLst/>
              </a:rPr>
              <a:t>Критерии оценки работы, проделанной в группе.</a:t>
            </a:r>
            <a:br>
              <a:rPr lang="ru-RU" sz="3200" dirty="0">
                <a:effectLst/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340768"/>
            <a:ext cx="8640960" cy="5256584"/>
          </a:xfrm>
        </p:spPr>
        <p:txBody>
          <a:bodyPr/>
          <a:lstStyle/>
          <a:p>
            <a:pPr marL="502920" lvl="0" indent="-457200">
              <a:buFont typeface="+mj-lt"/>
              <a:buAutoNum type="arabicPeriod"/>
            </a:pPr>
            <a:r>
              <a:rPr lang="ru-RU" sz="2800" dirty="0"/>
              <a:t>Группы представили краткий анализ ситуации, предложенной в задаче;</a:t>
            </a:r>
          </a:p>
          <a:p>
            <a:pPr marL="502920" lvl="0" indent="-457200">
              <a:buFont typeface="+mj-lt"/>
              <a:buAutoNum type="arabicPeriod"/>
            </a:pPr>
            <a:r>
              <a:rPr lang="ru-RU" sz="2800" dirty="0"/>
              <a:t>Группы обосновали выбор оптимизируе­мой величины, независимой переменной и границ её изменения;</a:t>
            </a:r>
          </a:p>
          <a:p>
            <a:pPr marL="502920" lvl="0" indent="-457200">
              <a:buFont typeface="+mj-lt"/>
              <a:buAutoNum type="arabicPeriod"/>
            </a:pPr>
            <a:r>
              <a:rPr lang="ru-RU" sz="2800" dirty="0"/>
              <a:t>Верно составили математическую модель и нашли правильное решение математической задачи;</a:t>
            </a:r>
          </a:p>
          <a:p>
            <a:pPr marL="502920" lvl="0" indent="-457200">
              <a:buFont typeface="+mj-lt"/>
              <a:buAutoNum type="arabicPeriod"/>
            </a:pPr>
            <a:r>
              <a:rPr lang="ru-RU" sz="2800" dirty="0"/>
              <a:t>Верно проанализировали полученные значения и дали правильный ответ.</a:t>
            </a:r>
          </a:p>
          <a:p>
            <a:pPr marL="502920" indent="-45720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26448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Содержание «кейса»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1268760"/>
            <a:ext cx="8229600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       Эпиграф</a:t>
            </a:r>
          </a:p>
          <a:p>
            <a:pPr marL="0" indent="0">
              <a:buNone/>
            </a:pPr>
            <a:r>
              <a:rPr lang="ru-RU" dirty="0" smtClean="0"/>
              <a:t>1.   Историческая справка</a:t>
            </a:r>
          </a:p>
          <a:p>
            <a:pPr marL="0" indent="0">
              <a:buNone/>
            </a:pPr>
            <a:r>
              <a:rPr lang="ru-RU" dirty="0" smtClean="0"/>
              <a:t>2.</a:t>
            </a:r>
            <a:r>
              <a:rPr lang="en-US" dirty="0" smtClean="0"/>
              <a:t>   </a:t>
            </a:r>
            <a:r>
              <a:rPr lang="ru-RU" dirty="0" smtClean="0"/>
              <a:t>Постановка проблемы (задача о ранце)</a:t>
            </a:r>
          </a:p>
          <a:p>
            <a:pPr marL="0" indent="0">
              <a:buNone/>
            </a:pPr>
            <a:r>
              <a:rPr lang="ru-RU" dirty="0" smtClean="0"/>
              <a:t>3.   Ключевое задание (задачи для работы в группах)</a:t>
            </a:r>
          </a:p>
          <a:p>
            <a:pPr marL="0" indent="0">
              <a:buNone/>
            </a:pPr>
            <a:r>
              <a:rPr lang="ru-RU" dirty="0" smtClean="0"/>
              <a:t>4.   Дополнительная информация</a:t>
            </a:r>
            <a:r>
              <a:rPr lang="ru-RU" dirty="0"/>
              <a:t>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а</a:t>
            </a:r>
            <a:r>
              <a:rPr lang="ru-RU" dirty="0"/>
              <a:t>) разные способы решения задачи (графический, 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аналитический</a:t>
            </a:r>
            <a:r>
              <a:rPr lang="ru-RU" dirty="0"/>
              <a:t>, табличный);</a:t>
            </a:r>
          </a:p>
          <a:p>
            <a:pPr marL="0" indent="0">
              <a:buNone/>
            </a:pPr>
            <a:r>
              <a:rPr lang="ru-RU" dirty="0" smtClean="0"/>
              <a:t>    б</a:t>
            </a:r>
            <a:r>
              <a:rPr lang="ru-RU" dirty="0"/>
              <a:t>) этапы математического моделирования :</a:t>
            </a:r>
          </a:p>
          <a:p>
            <a:pPr marL="0" indent="0">
              <a:buNone/>
            </a:pPr>
            <a:r>
              <a:rPr lang="ru-RU" dirty="0"/>
              <a:t>                </a:t>
            </a:r>
            <a:r>
              <a:rPr lang="en-US" dirty="0"/>
              <a:t>I</a:t>
            </a:r>
            <a:r>
              <a:rPr lang="ru-RU" dirty="0"/>
              <a:t>этап: составление модели;    </a:t>
            </a:r>
          </a:p>
          <a:p>
            <a:pPr marL="0" indent="0">
              <a:buNone/>
            </a:pPr>
            <a:r>
              <a:rPr lang="ru-RU" dirty="0"/>
              <a:t>               </a:t>
            </a:r>
            <a:r>
              <a:rPr lang="en-US" dirty="0"/>
              <a:t>II</a:t>
            </a:r>
            <a:r>
              <a:rPr lang="ru-RU" dirty="0"/>
              <a:t> этап: работа с моделью;   </a:t>
            </a:r>
          </a:p>
          <a:p>
            <a:pPr marL="0" indent="0">
              <a:buNone/>
            </a:pPr>
            <a:r>
              <a:rPr lang="ru-RU" dirty="0"/>
              <a:t>               </a:t>
            </a:r>
            <a:r>
              <a:rPr lang="en-US" dirty="0"/>
              <a:t>III</a:t>
            </a:r>
            <a:r>
              <a:rPr lang="ru-RU" dirty="0"/>
              <a:t> этап: ответ на вопрос задачи. </a:t>
            </a:r>
          </a:p>
        </p:txBody>
      </p:sp>
    </p:spTree>
    <p:extLst>
      <p:ext uri="{BB962C8B-B14F-4D97-AF65-F5344CB8AC3E}">
        <p14:creationId xmlns:p14="http://schemas.microsoft.com/office/powerpoint/2010/main" xmlns="" val="336897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6542112" cy="1150064"/>
          </a:xfrm>
        </p:spPr>
        <p:txBody>
          <a:bodyPr/>
          <a:lstStyle/>
          <a:p>
            <a:r>
              <a:rPr lang="ru-RU" dirty="0" smtClean="0"/>
              <a:t>5. Обобщение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340768"/>
            <a:ext cx="8496944" cy="4968552"/>
          </a:xfrm>
        </p:spPr>
        <p:txBody>
          <a:bodyPr>
            <a:noAutofit/>
          </a:bodyPr>
          <a:lstStyle/>
          <a:p>
            <a:pPr lvl="0"/>
            <a:r>
              <a:rPr lang="ru-RU" sz="4000" i="1" u="sng" dirty="0"/>
              <a:t>Обобщение </a:t>
            </a:r>
            <a:r>
              <a:rPr lang="ru-RU" sz="4000" dirty="0"/>
              <a:t>проделанной работы в форме </a:t>
            </a:r>
            <a:r>
              <a:rPr lang="ru-RU" sz="4000" i="1" dirty="0">
                <a:solidFill>
                  <a:srgbClr val="C00000"/>
                </a:solidFill>
              </a:rPr>
              <a:t>пресс-конференции</a:t>
            </a:r>
            <a:r>
              <a:rPr lang="ru-RU" sz="4000" dirty="0"/>
              <a:t> с анализом каждого  этапа и выводами с учётом обсуждения критериев эффективности предложенных решений.</a:t>
            </a:r>
          </a:p>
          <a:p>
            <a:r>
              <a:rPr lang="ru-RU" sz="4000" dirty="0"/>
              <a:t>Этот этап займёт по времени около 20 минут.</a:t>
            </a:r>
          </a:p>
        </p:txBody>
      </p:sp>
    </p:spTree>
    <p:extLst>
      <p:ext uri="{BB962C8B-B14F-4D97-AF65-F5344CB8AC3E}">
        <p14:creationId xmlns:p14="http://schemas.microsoft.com/office/powerpoint/2010/main" xmlns="" val="3175894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6512511" cy="792088"/>
          </a:xfrm>
        </p:spPr>
        <p:txBody>
          <a:bodyPr/>
          <a:lstStyle/>
          <a:p>
            <a:r>
              <a:rPr lang="ru-RU" i="1" u="sng" dirty="0" smtClean="0">
                <a:effectLst/>
              </a:rPr>
              <a:t>6. Итоговая </a:t>
            </a:r>
            <a:r>
              <a:rPr lang="ru-RU" i="1" u="sng" dirty="0">
                <a:effectLst/>
              </a:rPr>
              <a:t>часть</a:t>
            </a:r>
            <a:r>
              <a:rPr lang="ru-RU" dirty="0">
                <a:effectLst/>
              </a:rPr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124744"/>
            <a:ext cx="8568952" cy="5472608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3200" i="1" u="sng" dirty="0" smtClean="0"/>
              <a:t>          Итоговая </a:t>
            </a:r>
            <a:r>
              <a:rPr lang="ru-RU" sz="3200" i="1" u="sng" dirty="0"/>
              <a:t>часть</a:t>
            </a:r>
            <a:r>
              <a:rPr lang="ru-RU" sz="3200" dirty="0"/>
              <a:t> занятия займёт около 20 минут и посвящена подведению итогов, обобщению полученных результатов. Итоговую часть занятия проводит учитель, опираясь на предоставленные группами варианты решений.</a:t>
            </a:r>
          </a:p>
          <a:p>
            <a:r>
              <a:rPr lang="ru-RU" sz="3200" dirty="0"/>
              <a:t>          </a:t>
            </a:r>
            <a:r>
              <a:rPr lang="ru-RU" sz="3200" dirty="0" smtClean="0"/>
              <a:t>Надо </a:t>
            </a:r>
            <a:r>
              <a:rPr lang="ru-RU" sz="3200" dirty="0"/>
              <a:t>ли учить школьников решать прикладные задачи с физическим, техническим, экономическим содержанием?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19158142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589240"/>
            <a:ext cx="6512511" cy="1143000"/>
          </a:xfrm>
        </p:spPr>
        <p:txBody>
          <a:bodyPr/>
          <a:lstStyle/>
          <a:p>
            <a:r>
              <a:rPr lang="ru-RU" i="1" u="sng" dirty="0">
                <a:effectLst/>
              </a:rPr>
              <a:t>Итоговая часть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260648"/>
            <a:ext cx="8496944" cy="5472608"/>
          </a:xfrm>
        </p:spPr>
        <p:txBody>
          <a:bodyPr>
            <a:normAutofit/>
          </a:bodyPr>
          <a:lstStyle/>
          <a:p>
            <a:r>
              <a:rPr lang="ru-RU" sz="2800" dirty="0"/>
              <a:t>С одной стороны законы математики обязательны для всех наук. Круг ее приложений настолько широк, что все равно не удастся рассмотреть их в достаточной полноте. И наконец, учить решать физические задачи – дело преподавания физики.</a:t>
            </a:r>
          </a:p>
          <a:p>
            <a:r>
              <a:rPr lang="ru-RU" sz="2800" dirty="0"/>
              <a:t> С другой стороны, математика черпает идеи для своего дальнейшего развития именно из приложений. Если вообще отказаться от задач с реальным предметным содержанием, то ученик не сможет решить ничего, кроме теоретических упражнений.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131654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589240"/>
            <a:ext cx="6512511" cy="1143000"/>
          </a:xfrm>
        </p:spPr>
        <p:txBody>
          <a:bodyPr/>
          <a:lstStyle/>
          <a:p>
            <a:r>
              <a:rPr lang="ru-RU" i="1" u="sng" dirty="0">
                <a:effectLst/>
              </a:rPr>
              <a:t>Итоговая часть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332656"/>
            <a:ext cx="8640960" cy="5472608"/>
          </a:xfrm>
        </p:spPr>
        <p:txBody>
          <a:bodyPr>
            <a:normAutofit/>
          </a:bodyPr>
          <a:lstStyle/>
          <a:p>
            <a:r>
              <a:rPr lang="ru-RU" sz="3200" dirty="0"/>
              <a:t>Чтобы разобраться с этим вопросом, ответим себе: зачем вообще учат математике? В 1267 году на этот вопрос английский философ </a:t>
            </a:r>
            <a:r>
              <a:rPr lang="ru-RU" sz="3200" i="1" dirty="0"/>
              <a:t>Роджер Бекон </a:t>
            </a:r>
            <a:r>
              <a:rPr lang="ru-RU" sz="3200" dirty="0"/>
              <a:t>ответил так</a:t>
            </a:r>
            <a:r>
              <a:rPr lang="ru-RU" sz="3200" dirty="0" smtClean="0"/>
              <a:t>:</a:t>
            </a:r>
          </a:p>
          <a:p>
            <a:r>
              <a:rPr lang="ru-RU" sz="3200" dirty="0" smtClean="0"/>
              <a:t> </a:t>
            </a:r>
            <a:r>
              <a:rPr lang="ru-RU" sz="3600" b="1" i="1" dirty="0">
                <a:solidFill>
                  <a:srgbClr val="C00000"/>
                </a:solidFill>
              </a:rPr>
              <a:t>«Тот, кто не знает математики, не может узнать никакой другой науки и даже не может обнаружить своего невежества».</a:t>
            </a:r>
            <a:endParaRPr lang="ru-RU" sz="3600" i="1" dirty="0">
              <a:solidFill>
                <a:srgbClr val="C00000"/>
              </a:solidFill>
            </a:endParaRP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129873147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6512511" cy="1143000"/>
          </a:xfrm>
        </p:spPr>
        <p:txBody>
          <a:bodyPr/>
          <a:lstStyle/>
          <a:p>
            <a:r>
              <a:rPr lang="ru-RU" sz="4000" i="1" u="sng" dirty="0" smtClean="0">
                <a:effectLst/>
              </a:rPr>
              <a:t>7.Домашнее </a:t>
            </a:r>
            <a:r>
              <a:rPr lang="ru-RU" sz="4000" i="1" u="sng" dirty="0">
                <a:effectLst/>
              </a:rPr>
              <a:t>задание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124744"/>
            <a:ext cx="8568952" cy="532859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           По </a:t>
            </a:r>
            <a:r>
              <a:rPr lang="ru-RU" sz="3600" dirty="0"/>
              <a:t>задачнику А.Г. Мордковича, П.В. </a:t>
            </a:r>
            <a:r>
              <a:rPr lang="ru-RU" sz="3600" dirty="0" err="1"/>
              <a:t>Семёнова</a:t>
            </a:r>
            <a:r>
              <a:rPr lang="ru-RU" sz="3600" dirty="0"/>
              <a:t> «Алгебра и начала анализа. 10 класс» (профильный уровень</a:t>
            </a:r>
            <a:r>
              <a:rPr lang="ru-RU" sz="3600" dirty="0" smtClean="0"/>
              <a:t>):</a:t>
            </a:r>
            <a:endParaRPr lang="ru-RU" sz="3600" dirty="0"/>
          </a:p>
          <a:p>
            <a:r>
              <a:rPr lang="ru-RU" sz="3600" dirty="0"/>
              <a:t>А- № 46.46(б);</a:t>
            </a:r>
          </a:p>
          <a:p>
            <a:r>
              <a:rPr lang="en-US" sz="3600" dirty="0"/>
              <a:t>B</a:t>
            </a:r>
            <a:r>
              <a:rPr lang="ru-RU" sz="3600" dirty="0"/>
              <a:t> - № 46.60;</a:t>
            </a:r>
          </a:p>
          <a:p>
            <a:r>
              <a:rPr lang="ru-RU" sz="3600" dirty="0"/>
              <a:t>С - № 46.56.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0336587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856984" cy="504056"/>
          </a:xfrm>
        </p:spPr>
        <p:txBody>
          <a:bodyPr/>
          <a:lstStyle/>
          <a:p>
            <a:r>
              <a:rPr lang="ru-RU" sz="2400" dirty="0">
                <a:effectLst/>
              </a:rPr>
              <a:t>Технологическая карта урока математики в 10 классе.</a:t>
            </a:r>
            <a:br>
              <a:rPr lang="ru-RU" sz="2400" dirty="0">
                <a:effectLst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764704"/>
            <a:ext cx="8712968" cy="5904656"/>
          </a:xfrm>
        </p:spPr>
        <p:txBody>
          <a:bodyPr/>
          <a:lstStyle/>
          <a:p>
            <a:r>
              <a:rPr lang="ru-RU" sz="2000" b="1" i="1" dirty="0"/>
              <a:t>Тема урока</a:t>
            </a:r>
            <a:r>
              <a:rPr lang="ru-RU" sz="2000" dirty="0"/>
              <a:t>: «Задачи на отыскание наибольшего и наименьшего значений величин. Задачи на оптимизацию».</a:t>
            </a:r>
          </a:p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84784"/>
            <a:ext cx="8784976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2808892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056784" cy="432048"/>
          </a:xfrm>
        </p:spPr>
        <p:txBody>
          <a:bodyPr/>
          <a:lstStyle/>
          <a:p>
            <a:r>
              <a:rPr lang="ru-RU" sz="2000" dirty="0">
                <a:effectLst/>
              </a:rPr>
              <a:t>Технологическая карта урока математики</a:t>
            </a:r>
            <a:endParaRPr lang="ru-RU" sz="20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1784287194"/>
              </p:ext>
            </p:extLst>
          </p:nvPr>
        </p:nvGraphicFramePr>
        <p:xfrm>
          <a:off x="107504" y="692697"/>
          <a:ext cx="8857110" cy="610265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20080"/>
                <a:gridCol w="3024336"/>
                <a:gridCol w="1152128"/>
                <a:gridCol w="936104"/>
                <a:gridCol w="1638374"/>
                <a:gridCol w="1386088"/>
              </a:tblGrid>
              <a:tr h="11728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Этап урока</a:t>
                      </a:r>
                    </a:p>
                  </a:txBody>
                  <a:tcPr marL="61276" marR="61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Деятельность учителя</a:t>
                      </a:r>
                    </a:p>
                  </a:txBody>
                  <a:tcPr marL="61276" marR="61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Деятельность ученика</a:t>
                      </a:r>
                    </a:p>
                  </a:txBody>
                  <a:tcPr marL="61276" marR="61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Используемые методы, приемы, формы</a:t>
                      </a:r>
                    </a:p>
                  </a:txBody>
                  <a:tcPr marL="61276" marR="61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Формируемые УУД</a:t>
                      </a:r>
                    </a:p>
                  </a:txBody>
                  <a:tcPr marL="61276" marR="61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Результат взаимодействия (сотрудничества)</a:t>
                      </a:r>
                    </a:p>
                  </a:txBody>
                  <a:tcPr marL="61276" marR="61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58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Организационный.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Эпи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граф</a:t>
                      </a: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276" marR="61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Формирование рабочих групп, создание благоприятного психологического настроя на работу</a:t>
                      </a: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эпиграф.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Вопросы: чем мы занимались на прошлом уроке?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Какие новые термины мы узнали?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Зачем нам нужно знать правила нахождения наиб. и </a:t>
                      </a:r>
                      <a:r>
                        <a:rPr lang="ru-RU" sz="14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наим</a:t>
                      </a: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 значений функции на отрезке?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Формулирование целей урока: мы должны научиться решать задачи на применение этих знаний. Узнать, как называются задачи подобного рода, историю вопроса.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Занятие будет проходить в виде кейс-метода,  для решения проблемы подготовлен кейс, в котором предложена нужная вам информация.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6" marR="61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Включение в деловой ритм урока. Отвечают на вопросы.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Формулируют цель урока. Осмысливают  эпиграф .</a:t>
                      </a:r>
                    </a:p>
                  </a:txBody>
                  <a:tcPr marL="61276" marR="61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Фронтальная работа</a:t>
                      </a:r>
                    </a:p>
                  </a:txBody>
                  <a:tcPr marL="61276" marR="61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Личностные: </a:t>
                      </a: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самоопределение, взаимоуважение.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Регулятивные: ц</a:t>
                      </a: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елеполагание.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Коммуникативные:  </a:t>
                      </a: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планирование сотрудничества с учителем, сверстниками.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Познавательные</a:t>
                      </a: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: положительная мотивация к изучению предметного материала.</a:t>
                      </a:r>
                    </a:p>
                  </a:txBody>
                  <a:tcPr marL="61276" marR="61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Готовы к сотрудничеству в группах, внимательны, собраны.</a:t>
                      </a:r>
                    </a:p>
                  </a:txBody>
                  <a:tcPr marL="61276" marR="61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6634593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6512511" cy="432048"/>
          </a:xfrm>
        </p:spPr>
        <p:txBody>
          <a:bodyPr/>
          <a:lstStyle/>
          <a:p>
            <a:r>
              <a:rPr lang="ru-RU" sz="2000" dirty="0">
                <a:effectLst/>
              </a:rPr>
              <a:t>Технологическая карта урока математики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3752563234"/>
              </p:ext>
            </p:extLst>
          </p:nvPr>
        </p:nvGraphicFramePr>
        <p:xfrm>
          <a:off x="107504" y="836712"/>
          <a:ext cx="9036497" cy="568863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160098"/>
                <a:gridCol w="1856505"/>
                <a:gridCol w="1779513"/>
                <a:gridCol w="1108540"/>
                <a:gridCol w="1717608"/>
                <a:gridCol w="1414233"/>
              </a:tblGrid>
              <a:tr h="56886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Актуализация знаний </a:t>
                      </a: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Создание проблемной ситуации.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9288" marR="59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Актуализирует опорные знания и способы действий через вопросы,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Математический диктант, слушает доклад учащегося по истории вопроса, задачу о ранце.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Раздаёт задания группам.</a:t>
                      </a:r>
                    </a:p>
                  </a:txBody>
                  <a:tcPr marL="59288" marR="59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Дают определения производной, критических точек, наибольшего и наименьшего значений функции на отрезке, слушают историческую справку, подготовленную одноклассником,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задачу о ранце.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9288" marR="59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Фронтальная работа. Проблемный диалог.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9288" marR="59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Познавательные</a:t>
                      </a: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: анализ объекта.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8" marR="59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Участвуют в обсуждении проблемы</a:t>
                      </a:r>
                    </a:p>
                  </a:txBody>
                  <a:tcPr marL="59288" marR="59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4786622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80920" cy="790024"/>
          </a:xfrm>
        </p:spPr>
        <p:txBody>
          <a:bodyPr/>
          <a:lstStyle/>
          <a:p>
            <a:r>
              <a:rPr lang="ru-RU" sz="2400" dirty="0">
                <a:effectLst/>
              </a:rPr>
              <a:t>Технологическая карта урока математики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1804817948"/>
              </p:ext>
            </p:extLst>
          </p:nvPr>
        </p:nvGraphicFramePr>
        <p:xfrm>
          <a:off x="107504" y="836712"/>
          <a:ext cx="8857110" cy="576064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199725"/>
                <a:gridCol w="1804883"/>
                <a:gridCol w="1730031"/>
                <a:gridCol w="993333"/>
                <a:gridCol w="1754231"/>
                <a:gridCol w="1374907"/>
              </a:tblGrid>
              <a:tr h="57606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Знакомство с наполнением «кейса»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6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82" marR="607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В «кейсе» предлагает отыскать информацию, которая может понадобиться при решении проблемы.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Отвечает на вопросы учащихся.</a:t>
                      </a:r>
                    </a:p>
                  </a:txBody>
                  <a:tcPr marL="60782" marR="607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Участвуют в устном обсуждении, понимают необходимость теоретических знаний, извлекают нужную информацию, выявляют недостатки в знаниях, планируют этапы решения задачи.</a:t>
                      </a:r>
                    </a:p>
                  </a:txBody>
                  <a:tcPr marL="60782" marR="607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Работа в группах. Проблемный диалог.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0782" marR="607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Личностные: </a:t>
                      </a: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умение выслушать собеседника, согласиться с чужим мнением или отстоять своё.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Регулятивные:</a:t>
                      </a: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планирование, прогнозирование.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Коммуникативные:  </a:t>
                      </a: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планирование сотрудничества с учителем, сверстниками.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Познавательные</a:t>
                      </a: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: положительная мотивация к изучению предметного материала.</a:t>
                      </a:r>
                    </a:p>
                  </a:txBody>
                  <a:tcPr marL="60782" marR="607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Повторили алгоритм нахождения  наиб. и </a:t>
                      </a:r>
                      <a:r>
                        <a:rPr lang="ru-RU" sz="16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наим</a:t>
                      </a: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 значений функции на отрезке.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Поняли, что будут решать задачу на оптимизацию.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Составили план работы.</a:t>
                      </a:r>
                    </a:p>
                  </a:txBody>
                  <a:tcPr marL="60782" marR="607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4381972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6552728" cy="432048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ru-RU" sz="2400" dirty="0">
                <a:effectLst/>
              </a:rPr>
              <a:t>Технологическая карта урока математики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1270216741"/>
              </p:ext>
            </p:extLst>
          </p:nvPr>
        </p:nvGraphicFramePr>
        <p:xfrm>
          <a:off x="107504" y="764704"/>
          <a:ext cx="8928546" cy="61341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208896"/>
                <a:gridCol w="1819559"/>
                <a:gridCol w="1744099"/>
                <a:gridCol w="1001410"/>
                <a:gridCol w="1768495"/>
                <a:gridCol w="1386087"/>
              </a:tblGrid>
              <a:tr h="59046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Практическая деятельность по применению изученного материала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(решение проектной задачи)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6" marR="61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Контролирует деятельность учащихся в группах, отвечает на вопросы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6" marR="61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Делают предположения, моделируют задачу, составляют план решения, комментируют записи в тетради, выбирают форму записи ответа.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6" marR="61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Работа в группах.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6" marR="61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Познавательные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: поиск решения с опорой на приобретённые знания.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Коммуникативные: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проявляет стремление к сотрудничеству в групповой работе, проявляет готовность к изменению своих суждений в свете убедительных аргументов,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Личностные: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формирует последовательное и устойчивое жизненное кредо.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Регулятивные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: оценка своего вклада в работу группы, контроль, коррекция.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6" marR="61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Записанное в тетрадях решение проблемной задачи.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76" marR="61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04809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Содержание «кейса»</a:t>
            </a:r>
            <a:endParaRPr lang="ru-RU" sz="36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Объект 2"/>
              <p:cNvSpPr>
                <a:spLocks noGrp="1"/>
              </p:cNvSpPr>
              <p:nvPr>
                <p:ph sz="quarter" idx="13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ru-RU" dirty="0" smtClean="0"/>
                  <a:t> </a:t>
                </a:r>
                <a:r>
                  <a:rPr lang="ru-RU" dirty="0" smtClean="0"/>
                  <a:t>4. Дополнительная информация</a:t>
                </a:r>
              </a:p>
              <a:p>
                <a:pPr marL="0" indent="0">
                  <a:buNone/>
                </a:pPr>
                <a:r>
                  <a:rPr lang="ru-RU" dirty="0" smtClean="0"/>
                  <a:t>     </a:t>
                </a:r>
                <a:r>
                  <a:rPr lang="ru-RU" dirty="0"/>
                  <a:t>в) алгоритм решения задач на </a:t>
                </a:r>
                <a:r>
                  <a:rPr lang="ru-RU" dirty="0" smtClean="0"/>
                  <a:t>отыскание 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</a:t>
                </a:r>
                <a:r>
                  <a:rPr lang="ru-RU" dirty="0" smtClean="0"/>
                  <a:t>    </a:t>
                </a:r>
                <a:r>
                  <a:rPr lang="en-US" dirty="0" smtClean="0"/>
                  <a:t>  </a:t>
                </a:r>
                <a:r>
                  <a:rPr lang="ru-RU" dirty="0" smtClean="0"/>
                  <a:t>наибольшего </a:t>
                </a:r>
                <a:r>
                  <a:rPr lang="ru-RU" dirty="0"/>
                  <a:t>и наименьшего значений  </a:t>
                </a:r>
              </a:p>
              <a:p>
                <a:pPr marL="0" indent="0">
                  <a:buNone/>
                </a:pPr>
                <a:r>
                  <a:rPr lang="ru-RU" dirty="0"/>
                  <a:t>    </a:t>
                </a:r>
                <a:r>
                  <a:rPr lang="ru-RU" dirty="0" smtClean="0"/>
                  <a:t>     функции </a:t>
                </a:r>
                <a:r>
                  <a:rPr lang="ru-RU" dirty="0"/>
                  <a:t>на отрезке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ru-RU" i="1"/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/>
                          <m:t>a</m:t>
                        </m:r>
                        <m:r>
                          <a:rPr lang="ru-RU"/>
                          <m:t>,</m:t>
                        </m:r>
                        <m:r>
                          <m:rPr>
                            <m:sty m:val="p"/>
                          </m:rPr>
                          <a:rPr lang="en-US"/>
                          <m:t>b</m:t>
                        </m:r>
                      </m:e>
                    </m:d>
                  </m:oMath>
                </a14:m>
                <a:r>
                  <a:rPr lang="en-US" dirty="0" smtClean="0"/>
                  <a:t> c </a:t>
                </a:r>
                <a:r>
                  <a:rPr lang="ru-RU" dirty="0" smtClean="0"/>
                  <a:t>помощью </a:t>
                </a:r>
              </a:p>
              <a:p>
                <a:pPr marL="0" indent="0">
                  <a:buNone/>
                </a:pPr>
                <a:r>
                  <a:rPr lang="ru-RU" dirty="0"/>
                  <a:t> </a:t>
                </a:r>
                <a:r>
                  <a:rPr lang="ru-RU" dirty="0" smtClean="0"/>
                  <a:t>        производной.</a:t>
                </a:r>
                <a:r>
                  <a:rPr lang="ru-RU" dirty="0" smtClean="0"/>
                  <a:t> </a:t>
                </a:r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 rotWithShape="1">
                <a:blip r:embed="rId2"/>
                <a:stretch>
                  <a:fillRect t="-122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70485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198296" cy="496992"/>
          </a:xfrm>
        </p:spPr>
        <p:txBody>
          <a:bodyPr/>
          <a:lstStyle/>
          <a:p>
            <a:r>
              <a:rPr lang="ru-RU" sz="2400" dirty="0">
                <a:effectLst/>
              </a:rPr>
              <a:t>Технологическая карта урока математики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6292554"/>
              </p:ext>
            </p:extLst>
          </p:nvPr>
        </p:nvGraphicFramePr>
        <p:xfrm>
          <a:off x="107950" y="836712"/>
          <a:ext cx="8928101" cy="616915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146183"/>
                <a:gridCol w="1834236"/>
                <a:gridCol w="1758167"/>
                <a:gridCol w="1009487"/>
                <a:gridCol w="1782760"/>
                <a:gridCol w="1397268"/>
              </a:tblGrid>
              <a:tr h="58326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Проверка и закрепление освоенного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(пресс- конференция)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70" marR="617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Проверяет правильность решения задач, корректирует ответы учащихся.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70" marR="617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Ученик принимает на себя ответственность за свои действия, понимает свои возможности и ограничения, строит жизненные планы в соответствии с собственными способностями, интересами, убеждениями.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Доказывает свой выбор, дополняет ответы ребят из других групп.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70" marR="617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Беседа, защита решения группы.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70" marR="617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Познавательные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: корректирует приобретённые знания.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Коммуникативные: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проявляет готовность к изменению своих суждений в свете убедительных аргументов,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Личностные: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формирует последовательное и устойчивое жизненное кредо.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Регулятивные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: оценка своего вклада в работу группы, контроль, коррекция.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70" marR="617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Записанные в тетрадях решения задач других групп.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70" marR="617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8929628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6398096" cy="790024"/>
          </a:xfrm>
        </p:spPr>
        <p:txBody>
          <a:bodyPr>
            <a:normAutofit fontScale="90000"/>
          </a:bodyPr>
          <a:lstStyle/>
          <a:p>
            <a:r>
              <a:rPr lang="ru-RU" sz="2400" dirty="0">
                <a:effectLst/>
              </a:rPr>
              <a:t>Технологическая карта урока математики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657624711"/>
              </p:ext>
            </p:extLst>
          </p:nvPr>
        </p:nvGraphicFramePr>
        <p:xfrm>
          <a:off x="250826" y="980728"/>
          <a:ext cx="8713786" cy="568863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118669"/>
                <a:gridCol w="1790206"/>
                <a:gridCol w="1715963"/>
                <a:gridCol w="985255"/>
                <a:gridCol w="1739966"/>
                <a:gridCol w="1363727"/>
              </a:tblGrid>
              <a:tr h="56886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Подведение итогов.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88" marR="60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Обобщает изученный материал. Предлагает учащимся проговорить метод  и этапы решения задач на оптимизацию.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Подводит итоги урока.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88" marR="60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Обобщает полученные знания. Повторяет правило решения задач на оптимизацию. Обсуждает трудные этапы выполнения задания.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88" marR="60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Фронтальный опрос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88" marR="60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Познавательные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: корректирует приобретённые знания.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Коммуникативные: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проявляет готовность осмыслить и обсудить решения.,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Личностные: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формирует умение высказать свои трудности и готовность принять помощь в их разрешении.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Регулятивные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: оценка своего вклада в работу группы, контроль, коррекция.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88" marR="60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Запись в тетрадях трёх этапов решения задач на оптимизацию из «кейса».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88" marR="60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1930044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424936" cy="504056"/>
          </a:xfrm>
        </p:spPr>
        <p:txBody>
          <a:bodyPr>
            <a:normAutofit/>
          </a:bodyPr>
          <a:lstStyle/>
          <a:p>
            <a:r>
              <a:rPr lang="ru-RU" sz="2400" dirty="0">
                <a:effectLst/>
              </a:rPr>
              <a:t>Технологическая карта урока математики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2654925977"/>
              </p:ext>
            </p:extLst>
          </p:nvPr>
        </p:nvGraphicFramePr>
        <p:xfrm>
          <a:off x="107950" y="764704"/>
          <a:ext cx="8785226" cy="597666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127841"/>
                <a:gridCol w="1804883"/>
                <a:gridCol w="1730031"/>
                <a:gridCol w="993333"/>
                <a:gridCol w="1754231"/>
                <a:gridCol w="1374907"/>
              </a:tblGrid>
              <a:tr h="23530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Домашнее задание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(три уровня)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82" marR="607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Обеспечение понимания заданий из учебника.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Дифференцирование заданий из учебника.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82" marR="607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Обсуждают трудные этапы, записывают ДЗ в тетрадь или дневник.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82" marR="607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беседа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82" marR="607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Регулятивные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: целеполагание, контроль, оценка, коррекция.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82" marR="607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дневниках: 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Уровень А- № 46.46(б);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892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- № 46.60;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       С - № 46.56.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82" marR="607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83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Рефлексия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(синквейн)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82" marR="607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Самооценку в соответствии с целями урока.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82" marR="607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Сочиняют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синквейн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82" marR="607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Работа в группах.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Фронтальный опрос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82" marR="607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Коммуникативные: </a:t>
                      </a: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умение  с полнотой выражать свои мысли.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Регулятивные</a:t>
                      </a: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: контроль, оценка, коррекция.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82" marR="607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Само- и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взаимооценка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работы на уроке.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82" marR="607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53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Завершение урока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82" marR="607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Улыбка- лучшее, что красит человека</a:t>
                      </a:r>
                      <a:endParaRPr lang="ru-RU" sz="1800" b="1" i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82" marR="607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Нам – </a:t>
                      </a:r>
                      <a:r>
                        <a:rPr lang="ru-RU" sz="2000" b="1" i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«Ура!»</a:t>
                      </a:r>
                      <a:endParaRPr lang="ru-RU" sz="2000" b="1" i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82" marR="607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82" marR="607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82" marR="607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82" marR="607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1914424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293096"/>
            <a:ext cx="4896543" cy="1937152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ru-RU" sz="4800" dirty="0"/>
              <a:t>Спасибо!</a:t>
            </a:r>
            <a:br>
              <a:rPr lang="ru-RU" sz="4800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scene3d>
            <a:camera prst="perspectiveAbove"/>
            <a:lightRig rig="threePt" dir="t"/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</p:txBody>
      </p:sp>
      <p:pic>
        <p:nvPicPr>
          <p:cNvPr id="4" name="Picture 7" descr="C:\Program Files\Microsoft Office\MEDIA\CAGCAT10\j0217698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10744" y="1196752"/>
            <a:ext cx="2448272" cy="2372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82891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/>
          </a:bodyPr>
          <a:lstStyle/>
          <a:p>
            <a:r>
              <a:rPr lang="ru-RU" dirty="0" smtClean="0"/>
              <a:t>Содержание «кейса»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772816"/>
            <a:ext cx="8136904" cy="4464496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Обобщение проделанной работы в форме пресс-конференции с анализом каждого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5. Критерии оценки работы, проделанной в группе.</a:t>
            </a:r>
          </a:p>
          <a:p>
            <a:pPr marL="4572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этапа и выводами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7. Рефлексия: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синквейн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399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8" descr="C:\Program Files\Microsoft Office\MEDIA\CAGCAT10\j0233018.wmf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32656"/>
            <a:ext cx="4179997" cy="4246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1399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b="1" dirty="0" smtClean="0">
                <a:solidFill>
                  <a:srgbClr val="C00000"/>
                </a:solidFill>
                <a:latin typeface="Arbat" pitchFamily="2" charset="0"/>
              </a:rPr>
              <a:t>Эпиграф</a:t>
            </a:r>
            <a:endParaRPr lang="ru-RU" b="1" dirty="0">
              <a:solidFill>
                <a:srgbClr val="C00000"/>
              </a:solidFill>
              <a:latin typeface="Arbat" pitchFamily="2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2305300195"/>
              </p:ext>
            </p:extLst>
          </p:nvPr>
        </p:nvGraphicFramePr>
        <p:xfrm>
          <a:off x="457200" y="980728"/>
          <a:ext cx="8229600" cy="58458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29600"/>
              </a:tblGrid>
              <a:tr h="58458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          </a:t>
                      </a:r>
                      <a:r>
                        <a:rPr lang="ru-RU" sz="3200" dirty="0">
                          <a:effectLst/>
                          <a:latin typeface="Arbat" pitchFamily="2" charset="0"/>
                        </a:rPr>
                        <a:t>«В старину математические задачи задавали боги, например, удвоение куба по поводу изменения Делосского жертвенника.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effectLst/>
                          <a:latin typeface="Arbat" pitchFamily="2" charset="0"/>
                        </a:rPr>
                        <a:t>Далее наступил второй период, когда задачи задавали полубоги: Ньютон, Эйлер, </a:t>
                      </a:r>
                      <a:r>
                        <a:rPr lang="ru-RU" sz="3200" dirty="0" smtClean="0">
                          <a:effectLst/>
                          <a:latin typeface="Arbat" pitchFamily="2" charset="0"/>
                        </a:rPr>
                        <a:t>Лагранж.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 smtClean="0">
                          <a:effectLst/>
                          <a:latin typeface="Arbat" pitchFamily="2" charset="0"/>
                        </a:rPr>
                        <a:t>Теперь </a:t>
                      </a:r>
                      <a:r>
                        <a:rPr lang="ru-RU" sz="3200" dirty="0">
                          <a:effectLst/>
                          <a:latin typeface="Arbat" pitchFamily="2" charset="0"/>
                        </a:rPr>
                        <a:t>третий период, когда задачи задаёт практика</a:t>
                      </a:r>
                      <a:r>
                        <a:rPr lang="ru-RU" sz="3200" dirty="0" smtClean="0">
                          <a:effectLst/>
                          <a:latin typeface="Arbat" pitchFamily="2" charset="0"/>
                        </a:rPr>
                        <a:t>».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 smtClean="0">
                          <a:effectLst/>
                          <a:latin typeface="Arbat" pitchFamily="2" charset="0"/>
                        </a:rPr>
                        <a:t>                                П.Л</a:t>
                      </a:r>
                      <a:r>
                        <a:rPr lang="ru-RU" sz="3200" dirty="0">
                          <a:effectLst/>
                          <a:latin typeface="Arbat" pitchFamily="2" charset="0"/>
                        </a:rPr>
                        <a:t>. Чебышев.</a:t>
                      </a:r>
                      <a:endParaRPr lang="ru-RU" sz="3200" dirty="0">
                        <a:effectLst/>
                        <a:latin typeface="Arbat" pitchFamily="2" charset="0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1498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188640"/>
            <a:ext cx="5966048" cy="1152128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ru-RU" dirty="0" smtClean="0"/>
              <a:t>Историческая справка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052736"/>
            <a:ext cx="8424936" cy="5544616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400" dirty="0" smtClean="0"/>
              <a:t>                    В </a:t>
            </a:r>
            <a:r>
              <a:rPr lang="ru-RU" sz="2400" dirty="0"/>
              <a:t>конце </a:t>
            </a:r>
            <a:r>
              <a:rPr lang="en-US" sz="2400" dirty="0"/>
              <a:t>XVII</a:t>
            </a:r>
            <a:r>
              <a:rPr lang="ru-RU" sz="2400" dirty="0"/>
              <a:t> века в Европе образовались две крупные математические школы. </a:t>
            </a:r>
            <a:r>
              <a:rPr lang="ru-RU" sz="2400" dirty="0" smtClean="0"/>
              <a:t> </a:t>
            </a:r>
          </a:p>
          <a:p>
            <a:pPr marL="45720" indent="0">
              <a:buNone/>
            </a:pPr>
            <a:r>
              <a:rPr lang="ru-RU" sz="2400" dirty="0" smtClean="0"/>
              <a:t>Одну </a:t>
            </a:r>
            <a:r>
              <a:rPr lang="ru-RU" sz="2400" dirty="0"/>
              <a:t>из них возглавил Готфрид Лейбниц (1646 - 1716).  Другую – Исаак Ньютон (1643 - 1727). В последнюю входили английские и шотландские учёные</a:t>
            </a:r>
            <a:r>
              <a:rPr lang="ru-RU" sz="2400" dirty="0" smtClean="0"/>
              <a:t>.</a:t>
            </a:r>
          </a:p>
          <a:p>
            <a:pPr marL="45720" indent="0">
              <a:buNone/>
            </a:pPr>
            <a:r>
              <a:rPr lang="ru-RU" sz="2400" dirty="0" smtClean="0"/>
              <a:t> </a:t>
            </a:r>
            <a:r>
              <a:rPr lang="ru-RU" sz="2400" dirty="0"/>
              <a:t>Обе школы пришли каждый своим независимым путём, по сути своей, к одним и тем же результатам – созданию дифференциального и интегрального исчисления.</a:t>
            </a:r>
          </a:p>
          <a:p>
            <a:pPr marL="45720" indent="0">
              <a:buNone/>
            </a:pPr>
            <a:r>
              <a:rPr lang="ru-RU" sz="2400" dirty="0" smtClean="0"/>
              <a:t>Не случайно </a:t>
            </a:r>
            <a:r>
              <a:rPr lang="ru-RU" sz="2400" dirty="0"/>
              <a:t>формула, с которой мы познакомимся в 11 классе, получила название «формула Ньютона – Лейбница».</a:t>
            </a:r>
          </a:p>
        </p:txBody>
      </p:sp>
    </p:spTree>
    <p:extLst>
      <p:ext uri="{BB962C8B-B14F-4D97-AF65-F5344CB8AC3E}">
        <p14:creationId xmlns:p14="http://schemas.microsoft.com/office/powerpoint/2010/main" xmlns="" val="423617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6512511" cy="1143000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ru-RU" dirty="0"/>
              <a:t>Историческая справка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196752"/>
            <a:ext cx="8352928" cy="5328592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ru-RU" sz="3200" dirty="0" smtClean="0"/>
              <a:t>                     Математиков </a:t>
            </a:r>
            <a:r>
              <a:rPr lang="ru-RU" sz="3200" dirty="0"/>
              <a:t>того времени волновал вопрос о нахождении общего метода построения касательной в любой точке кривой. </a:t>
            </a:r>
            <a:endParaRPr lang="ru-RU" sz="3200" dirty="0" smtClean="0"/>
          </a:p>
          <a:p>
            <a:pPr marL="45720" indent="0">
              <a:buNone/>
            </a:pPr>
            <a:r>
              <a:rPr lang="ru-RU" sz="3200" dirty="0" smtClean="0"/>
              <a:t>Эта </a:t>
            </a:r>
            <a:r>
              <a:rPr lang="ru-RU" sz="3200" dirty="0"/>
              <a:t>задача связывалась с изучением движения тел и с отысканием экстремумов, наибольших и наименьших значений разных функций. </a:t>
            </a:r>
            <a:endParaRPr lang="ru-RU" sz="3200" dirty="0" smtClean="0"/>
          </a:p>
          <a:p>
            <a:pPr marL="45720" indent="0">
              <a:buNone/>
            </a:pPr>
            <a:r>
              <a:rPr lang="ru-RU" sz="3200" dirty="0" smtClean="0"/>
              <a:t>Опираясь </a:t>
            </a:r>
            <a:r>
              <a:rPr lang="ru-RU" sz="3200" dirty="0"/>
              <a:t>на теорию Ферма, Лейбниц значительно полнее своих предшественников решил поставленную задачу.</a:t>
            </a:r>
          </a:p>
        </p:txBody>
      </p:sp>
    </p:spTree>
    <p:extLst>
      <p:ext uri="{BB962C8B-B14F-4D97-AF65-F5344CB8AC3E}">
        <p14:creationId xmlns:p14="http://schemas.microsoft.com/office/powerpoint/2010/main" xmlns="" val="144857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254</TotalTime>
  <Words>2616</Words>
  <Application>Microsoft Office PowerPoint</Application>
  <PresentationFormat>Экран (4:3)</PresentationFormat>
  <Paragraphs>291</Paragraphs>
  <Slides>43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44" baseType="lpstr">
      <vt:lpstr>Воздушный поток</vt:lpstr>
      <vt:lpstr>Разработка урока в виде кейс-метода в 10 классе.</vt:lpstr>
      <vt:lpstr>Слайд 2</vt:lpstr>
      <vt:lpstr>Содержание «кейса»</vt:lpstr>
      <vt:lpstr>Содержание «кейса»</vt:lpstr>
      <vt:lpstr>Содержание «кейса»</vt:lpstr>
      <vt:lpstr>Слайд 6</vt:lpstr>
      <vt:lpstr> Эпиграф</vt:lpstr>
      <vt:lpstr>Историческая справка</vt:lpstr>
      <vt:lpstr>Историческая справка</vt:lpstr>
      <vt:lpstr>Историческая справка</vt:lpstr>
      <vt:lpstr>Историческая справка</vt:lpstr>
      <vt:lpstr>2. Постановка проблемы (задача о ранце) </vt:lpstr>
      <vt:lpstr>Задача о ранце</vt:lpstr>
      <vt:lpstr>Задача о ранце</vt:lpstr>
      <vt:lpstr>Задача о ранце</vt:lpstr>
      <vt:lpstr>Работа с кейсом</vt:lpstr>
      <vt:lpstr>Ключевое задание </vt:lpstr>
      <vt:lpstr>Задача 1. </vt:lpstr>
      <vt:lpstr>Задача 2</vt:lpstr>
      <vt:lpstr>Задача 3</vt:lpstr>
      <vt:lpstr>Дополнительная информация</vt:lpstr>
      <vt:lpstr>Дополнительная информация</vt:lpstr>
      <vt:lpstr>Дополнительная информация</vt:lpstr>
      <vt:lpstr>Дополнительная информация</vt:lpstr>
      <vt:lpstr>I этап. Составление математической модели. </vt:lpstr>
      <vt:lpstr>II этап. Работа с составленной моделью</vt:lpstr>
      <vt:lpstr>III этап. Ответ на вопрос задачи. </vt:lpstr>
      <vt:lpstr> </vt:lpstr>
      <vt:lpstr>4. Критерии оценки работы, проделанной в группе. </vt:lpstr>
      <vt:lpstr>5. Обобщение</vt:lpstr>
      <vt:lpstr>6. Итоговая часть </vt:lpstr>
      <vt:lpstr>Итоговая часть</vt:lpstr>
      <vt:lpstr>Итоговая часть</vt:lpstr>
      <vt:lpstr>7.Домашнее задание</vt:lpstr>
      <vt:lpstr>Технологическая карта урока математики в 10 классе. </vt:lpstr>
      <vt:lpstr>Технологическая карта урока математики</vt:lpstr>
      <vt:lpstr>Технологическая карта урока математики</vt:lpstr>
      <vt:lpstr>Технологическая карта урока математики</vt:lpstr>
      <vt:lpstr>Технологическая карта урока математики</vt:lpstr>
      <vt:lpstr>Технологическая карта урока математики</vt:lpstr>
      <vt:lpstr>Технологическая карта урока математики</vt:lpstr>
      <vt:lpstr>Технологическая карта урока математики</vt:lpstr>
      <vt:lpstr>Спасибо!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урока в виде кейс-метода в 10 классе.</dc:title>
  <dc:creator>Римма</dc:creator>
  <cp:lastModifiedBy>User</cp:lastModifiedBy>
  <cp:revision>24</cp:revision>
  <dcterms:created xsi:type="dcterms:W3CDTF">2013-10-17T08:01:59Z</dcterms:created>
  <dcterms:modified xsi:type="dcterms:W3CDTF">2014-06-15T15:22:43Z</dcterms:modified>
</cp:coreProperties>
</file>