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70" r:id="rId5"/>
    <p:sldId id="257" r:id="rId6"/>
    <p:sldId id="258" r:id="rId7"/>
    <p:sldId id="259" r:id="rId8"/>
    <p:sldId id="260" r:id="rId9"/>
    <p:sldId id="272" r:id="rId10"/>
    <p:sldId id="263" r:id="rId11"/>
    <p:sldId id="265" r:id="rId12"/>
    <p:sldId id="266" r:id="rId13"/>
    <p:sldId id="267" r:id="rId14"/>
    <p:sldId id="268" r:id="rId15"/>
    <p:sldId id="271" r:id="rId16"/>
    <p:sldId id="262" r:id="rId17"/>
    <p:sldId id="261"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DE486113-B6FB-4A9F-B044-B3861530F0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486113-B6FB-4A9F-B044-B3861530F0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486113-B6FB-4A9F-B044-B3861530F0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DE486113-B6FB-4A9F-B044-B3861530F0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DE486113-B6FB-4A9F-B044-B3861530F0C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E486113-B6FB-4A9F-B044-B3861530F0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DE486113-B6FB-4A9F-B044-B3861530F0C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486113-B6FB-4A9F-B044-B3861530F0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486113-B6FB-4A9F-B044-B3861530F0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486113-B6FB-4A9F-B044-B3861530F0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433B69F-734E-47C3-B361-FDF53E67CBDB}" type="datetimeFigureOut">
              <a:rPr lang="ru-RU" smtClean="0"/>
              <a:pPr/>
              <a:t>10.03.2012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E486113-B6FB-4A9F-B044-B3861530F0C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433B69F-734E-47C3-B361-FDF53E67CBDB}" type="datetimeFigureOut">
              <a:rPr lang="ru-RU" smtClean="0"/>
              <a:pPr/>
              <a:t>10.03.2012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E486113-B6FB-4A9F-B044-B3861530F0C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92696"/>
            <a:ext cx="7844408" cy="2636912"/>
          </a:xfrm>
        </p:spPr>
        <p:txBody>
          <a:bodyPr>
            <a:normAutofit/>
          </a:bodyPr>
          <a:lstStyle/>
          <a:p>
            <a:endParaRPr lang="ru-RU" dirty="0">
              <a:solidFill>
                <a:schemeClr val="bg1">
                  <a:lumMod val="95000"/>
                  <a:lumOff val="5000"/>
                </a:schemeClr>
              </a:solidFill>
            </a:endParaRPr>
          </a:p>
        </p:txBody>
      </p:sp>
      <p:pic>
        <p:nvPicPr>
          <p:cNvPr id="3" name="Рисунок 2" descr="0_2362c_9cdbfe11_XL.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971600" y="1556792"/>
            <a:ext cx="6912768" cy="3046988"/>
          </a:xfrm>
          <a:prstGeom prst="rect">
            <a:avLst/>
          </a:prstGeom>
          <a:noFill/>
        </p:spPr>
        <p:txBody>
          <a:bodyPr wrap="square" rtlCol="0">
            <a:spAutoFit/>
          </a:bodyPr>
          <a:lstStyle/>
          <a:p>
            <a:pPr algn="ctr"/>
            <a:r>
              <a:rPr lang="ru-RU" sz="9600" b="1" i="1" dirty="0" smtClean="0">
                <a:solidFill>
                  <a:srgbClr val="FFFF00"/>
                </a:solidFill>
                <a:latin typeface="Times New Roman" pitchFamily="18" charset="0"/>
                <a:cs typeface="Times New Roman" pitchFamily="18" charset="0"/>
              </a:rPr>
              <a:t>Лекарства на грядке.</a:t>
            </a:r>
            <a:endParaRPr lang="ru-RU" sz="9600" b="1" i="1" dirty="0">
              <a:solidFill>
                <a:srgbClr val="FFFF00"/>
              </a:solidFill>
              <a:latin typeface="Times New Roman" pitchFamily="18" charset="0"/>
              <a:cs typeface="Times New Roman" pitchFamily="18" charset="0"/>
            </a:endParaRPr>
          </a:p>
        </p:txBody>
      </p:sp>
      <p:sp>
        <p:nvSpPr>
          <p:cNvPr id="7" name="Rectangle 1"/>
          <p:cNvSpPr>
            <a:spLocks noChangeArrowheads="1"/>
          </p:cNvSpPr>
          <p:nvPr/>
        </p:nvSpPr>
        <p:spPr bwMode="auto">
          <a:xfrm>
            <a:off x="6000760" y="4786322"/>
            <a:ext cx="285748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Выполнила:</a:t>
            </a:r>
            <a:endParaRPr kumimoji="0" lang="ru-RU" sz="900" b="0" i="0" u="none" strike="noStrike" cap="none" normalizeH="0" baseline="0" dirty="0" smtClean="0">
              <a:ln>
                <a:noFill/>
              </a:ln>
              <a:solidFill>
                <a:srgbClr val="FF0000"/>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Никипирович</a:t>
            </a:r>
            <a:r>
              <a:rPr kumimoji="0" lang="ru-RU"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Виктория</a:t>
            </a:r>
            <a:endParaRPr kumimoji="0" lang="ru-RU" sz="900" b="0" i="0" u="none" strike="noStrike" cap="none" normalizeH="0" baseline="0" dirty="0" smtClean="0">
              <a:ln>
                <a:noFill/>
              </a:ln>
              <a:solidFill>
                <a:srgbClr val="FF0000"/>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ученица 6 класса</a:t>
            </a:r>
            <a:endParaRPr kumimoji="0" lang="ru-RU" sz="900" b="0" i="0" u="none" strike="noStrike" cap="none" normalizeH="0" baseline="0" dirty="0" smtClean="0">
              <a:ln>
                <a:noFill/>
              </a:ln>
              <a:solidFill>
                <a:srgbClr val="FF0000"/>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Руководитель:</a:t>
            </a:r>
            <a:endParaRPr kumimoji="0" lang="ru-RU" sz="900" b="0" i="0" u="none" strike="noStrike" cap="none" normalizeH="0" baseline="0" dirty="0" smtClean="0">
              <a:ln>
                <a:noFill/>
              </a:ln>
              <a:solidFill>
                <a:srgbClr val="FF0000"/>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Сеченова Н.А.</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учитель биологии</a:t>
            </a:r>
            <a:r>
              <a:rPr kumimoji="0" lang="ru-RU" sz="900" b="0" i="0" u="none" strike="noStrike" cap="none" normalizeH="0" baseline="0" dirty="0" smtClean="0">
                <a:ln>
                  <a:noFill/>
                </a:ln>
                <a:solidFill>
                  <a:srgbClr val="FF0000"/>
                </a:solidFill>
                <a:effectLst/>
                <a:latin typeface="Arial" pitchFamily="34" charset="0"/>
              </a:rPr>
              <a:t> </a:t>
            </a:r>
            <a:endParaRPr kumimoji="0" lang="ru-RU" sz="1800" b="0" i="0" u="none" strike="noStrike" cap="none" normalizeH="0" baseline="0" dirty="0" smtClean="0">
              <a:ln>
                <a:noFill/>
              </a:ln>
              <a:solidFill>
                <a:srgbClr val="FF0000"/>
              </a:solidFill>
              <a:effectLst/>
              <a:latin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latin typeface="Times New Roman" pitchFamily="18" charset="0"/>
                <a:cs typeface="Times New Roman" pitchFamily="18" charset="0"/>
              </a:rPr>
              <a:t>Огурец.</a:t>
            </a:r>
            <a:endParaRPr lang="ru-RU" b="1" i="1" dirty="0">
              <a:solidFill>
                <a:schemeClr val="tx1"/>
              </a:solidFill>
              <a:latin typeface="Times New Roman" pitchFamily="18" charset="0"/>
              <a:cs typeface="Times New Roman" pitchFamily="18" charset="0"/>
            </a:endParaRPr>
          </a:p>
        </p:txBody>
      </p:sp>
      <p:pic>
        <p:nvPicPr>
          <p:cNvPr id="4" name="Содержимое 3" descr="file.php.jpg"/>
          <p:cNvPicPr>
            <a:picLocks noGrp="1" noChangeAspect="1"/>
          </p:cNvPicPr>
          <p:nvPr>
            <p:ph idx="1"/>
          </p:nvPr>
        </p:nvPicPr>
        <p:blipFill>
          <a:blip r:embed="rId3" cstate="print"/>
          <a:stretch>
            <a:fillRect/>
          </a:stretch>
        </p:blipFill>
        <p:spPr>
          <a:xfrm>
            <a:off x="107504" y="1628800"/>
            <a:ext cx="4833414" cy="3528392"/>
          </a:xfrm>
        </p:spPr>
      </p:pic>
      <p:sp>
        <p:nvSpPr>
          <p:cNvPr id="5" name="TextBox 4"/>
          <p:cNvSpPr txBox="1"/>
          <p:nvPr/>
        </p:nvSpPr>
        <p:spPr>
          <a:xfrm>
            <a:off x="5004048" y="1628800"/>
            <a:ext cx="3635896" cy="4832092"/>
          </a:xfrm>
          <a:prstGeom prst="rect">
            <a:avLst/>
          </a:prstGeom>
          <a:noFill/>
        </p:spPr>
        <p:txBody>
          <a:bodyPr wrap="square" rtlCol="0">
            <a:spAutoFit/>
          </a:bodyPr>
          <a:lstStyle/>
          <a:p>
            <a:r>
              <a:rPr lang="ru-RU" sz="2200" b="1" dirty="0" smtClean="0"/>
              <a:t>огурец-</a:t>
            </a:r>
            <a:r>
              <a:rPr lang="ru-RU" sz="2200" dirty="0" smtClean="0"/>
              <a:t> очень полезен, как и все овощи. Так же огурцы играют большую роль в диетическом питании. Это привычный овощ поможет всем кто желает похудеть. Огурцы содержат уникальное вещество – тартроновую кислоту, которая позволяет похудеть. Эта кислота не позволяет углеводам превращаться в жир. </a:t>
            </a:r>
            <a:endParaRPr lang="ru-RU" sz="2200" dirty="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smtClean="0">
                <a:solidFill>
                  <a:schemeClr val="bg1">
                    <a:lumMod val="95000"/>
                    <a:lumOff val="5000"/>
                  </a:schemeClr>
                </a:solidFill>
                <a:latin typeface="Times New Roman" pitchFamily="18" charset="0"/>
                <a:cs typeface="Times New Roman" pitchFamily="18" charset="0"/>
              </a:rPr>
              <a:t>Томат.</a:t>
            </a:r>
            <a:endParaRPr lang="ru-RU" b="1" i="1" dirty="0">
              <a:solidFill>
                <a:schemeClr val="bg1">
                  <a:lumMod val="95000"/>
                  <a:lumOff val="5000"/>
                </a:schemeClr>
              </a:solidFill>
              <a:latin typeface="Times New Roman" pitchFamily="18" charset="0"/>
              <a:cs typeface="Times New Roman" pitchFamily="18" charset="0"/>
            </a:endParaRPr>
          </a:p>
        </p:txBody>
      </p:sp>
      <p:pic>
        <p:nvPicPr>
          <p:cNvPr id="4" name="Содержимое 3" descr="i.jpg"/>
          <p:cNvPicPr>
            <a:picLocks noGrp="1" noChangeAspect="1"/>
          </p:cNvPicPr>
          <p:nvPr>
            <p:ph idx="1"/>
          </p:nvPr>
        </p:nvPicPr>
        <p:blipFill>
          <a:blip r:embed="rId2" cstate="print"/>
          <a:stretch>
            <a:fillRect/>
          </a:stretch>
        </p:blipFill>
        <p:spPr>
          <a:xfrm>
            <a:off x="0" y="1484784"/>
            <a:ext cx="4923638" cy="3960440"/>
          </a:xfrm>
        </p:spPr>
      </p:pic>
      <p:sp>
        <p:nvSpPr>
          <p:cNvPr id="5" name="TextBox 4"/>
          <p:cNvSpPr txBox="1"/>
          <p:nvPr/>
        </p:nvSpPr>
        <p:spPr>
          <a:xfrm>
            <a:off x="5004048" y="1412776"/>
            <a:ext cx="3779912" cy="5262979"/>
          </a:xfrm>
          <a:prstGeom prst="rect">
            <a:avLst/>
          </a:prstGeom>
          <a:noFill/>
        </p:spPr>
        <p:txBody>
          <a:bodyPr wrap="square" rtlCol="0">
            <a:spAutoFit/>
          </a:bodyPr>
          <a:lstStyle/>
          <a:p>
            <a:r>
              <a:rPr lang="ru-RU" sz="2400" b="1" i="1" dirty="0" smtClean="0"/>
              <a:t>Томат</a:t>
            </a:r>
            <a:r>
              <a:rPr lang="ru-RU" sz="2400" b="1" dirty="0" smtClean="0"/>
              <a:t> </a:t>
            </a:r>
            <a:r>
              <a:rPr lang="ru-RU" sz="2400" dirty="0" smtClean="0"/>
              <a:t>– один самых популярных овощей на нашем столе. Помидор обладает ценными питательными и диетическими качествами. К тому же помидоры еще и очень полезны.</a:t>
            </a:r>
            <a:br>
              <a:rPr lang="ru-RU" sz="2400" dirty="0" smtClean="0"/>
            </a:br>
            <a:r>
              <a:rPr lang="ru-RU" sz="2400" dirty="0" smtClean="0"/>
              <a:t>Помидоры отличаются богатым набором необходимых для организма веществ, минералов и витаминов. </a:t>
            </a:r>
            <a:endParaRPr lang="ru-RU" sz="2400" dirty="0"/>
          </a:p>
        </p:txBody>
      </p:sp>
    </p:spTree>
  </p:cSld>
  <p:clrMapOvr>
    <a:masterClrMapping/>
  </p:clrMapOvr>
  <p:transition spd="slow">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bg1">
                    <a:lumMod val="95000"/>
                    <a:lumOff val="5000"/>
                  </a:schemeClr>
                </a:solidFill>
                <a:latin typeface="Times New Roman" pitchFamily="18" charset="0"/>
                <a:cs typeface="Times New Roman" pitchFamily="18" charset="0"/>
              </a:rPr>
              <a:t>Перец.</a:t>
            </a:r>
            <a:endParaRPr lang="ru-RU" b="1" i="1" dirty="0">
              <a:solidFill>
                <a:schemeClr val="bg1">
                  <a:lumMod val="95000"/>
                  <a:lumOff val="5000"/>
                </a:schemeClr>
              </a:solidFill>
              <a:latin typeface="Times New Roman" pitchFamily="18" charset="0"/>
              <a:cs typeface="Times New Roman" pitchFamily="18" charset="0"/>
            </a:endParaRPr>
          </a:p>
        </p:txBody>
      </p:sp>
      <p:pic>
        <p:nvPicPr>
          <p:cNvPr id="4" name="Содержимое 3" descr="i.jpg"/>
          <p:cNvPicPr>
            <a:picLocks noGrp="1" noChangeAspect="1"/>
          </p:cNvPicPr>
          <p:nvPr>
            <p:ph idx="1"/>
          </p:nvPr>
        </p:nvPicPr>
        <p:blipFill>
          <a:blip r:embed="rId2" cstate="print"/>
          <a:stretch>
            <a:fillRect/>
          </a:stretch>
        </p:blipFill>
        <p:spPr>
          <a:xfrm>
            <a:off x="251520" y="1340768"/>
            <a:ext cx="3993902" cy="3993902"/>
          </a:xfrm>
        </p:spPr>
      </p:pic>
      <p:sp>
        <p:nvSpPr>
          <p:cNvPr id="5" name="TextBox 4"/>
          <p:cNvSpPr txBox="1"/>
          <p:nvPr/>
        </p:nvSpPr>
        <p:spPr>
          <a:xfrm>
            <a:off x="4499992" y="1412776"/>
            <a:ext cx="3960440" cy="4524315"/>
          </a:xfrm>
          <a:prstGeom prst="rect">
            <a:avLst/>
          </a:prstGeom>
          <a:noFill/>
        </p:spPr>
        <p:txBody>
          <a:bodyPr wrap="square" rtlCol="0">
            <a:spAutoFit/>
          </a:bodyPr>
          <a:lstStyle/>
          <a:p>
            <a:r>
              <a:rPr lang="ru-RU" sz="1600" dirty="0" smtClean="0"/>
              <a:t>Родиной перца является Америка, там он растет на кустах. Удивителен тот факт, что, будучи многолетником, перец не требует особенного ухода. Проще говоря, это обычный сорняк. Ученые перечные плоды называют «ложной ягодой». Многолетние селекционные опыты привели к возникновению очень многих сортов этой культуры; мы, европейцы, отличаем его лишь по его форме и цвету. Он варьируется от коричневого до желтого. Остается загадкой ответ на вопрос: почему этот перец мы называем «болгарским». Но нам ведь важны полезные свойства болгарского перца, а не происхождение его названия.</a:t>
            </a:r>
            <a:endParaRPr lang="ru-RU" sz="1600" dirty="0"/>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smtClean="0">
                <a:solidFill>
                  <a:schemeClr val="tx1"/>
                </a:solidFill>
                <a:latin typeface="Times New Roman" pitchFamily="18" charset="0"/>
                <a:cs typeface="Times New Roman" pitchFamily="18" charset="0"/>
              </a:rPr>
              <a:t>Баклажан</a:t>
            </a:r>
            <a:r>
              <a:rPr lang="ru-RU" dirty="0" smtClean="0">
                <a:solidFill>
                  <a:schemeClr val="bg1">
                    <a:lumMod val="95000"/>
                    <a:lumOff val="5000"/>
                  </a:schemeClr>
                </a:solidFill>
              </a:rPr>
              <a:t>.</a:t>
            </a:r>
            <a:endParaRPr lang="ru-RU" dirty="0">
              <a:solidFill>
                <a:schemeClr val="bg1">
                  <a:lumMod val="95000"/>
                  <a:lumOff val="5000"/>
                </a:schemeClr>
              </a:solidFill>
            </a:endParaRPr>
          </a:p>
        </p:txBody>
      </p:sp>
      <p:pic>
        <p:nvPicPr>
          <p:cNvPr id="6" name="Содержимое 5" descr="i.jpg"/>
          <p:cNvPicPr>
            <a:picLocks noGrp="1" noChangeAspect="1"/>
          </p:cNvPicPr>
          <p:nvPr>
            <p:ph idx="1"/>
          </p:nvPr>
        </p:nvPicPr>
        <p:blipFill>
          <a:blip r:embed="rId2" cstate="print"/>
          <a:stretch>
            <a:fillRect/>
          </a:stretch>
        </p:blipFill>
        <p:spPr>
          <a:xfrm>
            <a:off x="251520" y="1412776"/>
            <a:ext cx="4139952" cy="4139952"/>
          </a:xfrm>
          <a:prstGeom prst="roundRect">
            <a:avLst>
              <a:gd name="adj" fmla="val 8594"/>
            </a:avLst>
          </a:prstGeom>
          <a:gradFill>
            <a:gsLst>
              <a:gs pos="0">
                <a:srgbClr val="03D4A8"/>
              </a:gs>
              <a:gs pos="25000">
                <a:srgbClr val="21D6E0"/>
              </a:gs>
              <a:gs pos="75000">
                <a:srgbClr val="0087E6"/>
              </a:gs>
              <a:gs pos="100000">
                <a:srgbClr val="005CBF"/>
              </a:gs>
            </a:gsLst>
            <a:lin ang="5400000" scaled="0"/>
          </a:gradFill>
          <a:ln>
            <a:noFill/>
          </a:ln>
          <a:effectLst>
            <a:reflection blurRad="12700" stA="38000" endPos="28000" dist="5000" dir="5400000" sy="-100000" algn="bl" rotWithShape="0"/>
          </a:effectLst>
        </p:spPr>
      </p:pic>
      <p:sp>
        <p:nvSpPr>
          <p:cNvPr id="8" name="TextBox 7"/>
          <p:cNvSpPr txBox="1"/>
          <p:nvPr/>
        </p:nvSpPr>
        <p:spPr>
          <a:xfrm>
            <a:off x="4572000" y="1484784"/>
            <a:ext cx="3888432" cy="4524315"/>
          </a:xfrm>
          <a:prstGeom prst="rect">
            <a:avLst/>
          </a:prstGeom>
          <a:noFill/>
        </p:spPr>
        <p:txBody>
          <a:bodyPr wrap="square" rtlCol="0">
            <a:spAutoFit/>
          </a:bodyPr>
          <a:lstStyle/>
          <a:p>
            <a:r>
              <a:rPr lang="ru-RU" sz="1600" b="1" i="1" dirty="0" smtClean="0"/>
              <a:t>Баклажан – это один из немногих овощей, которые нельзя употреблять в пищу в сыром виде. Ботаники называют его близким родственником помидоров и картофеля, и это становится понятно, если посмотреть, как растут баклажаны, и какого вида их плод – как и у других паслёновых.</a:t>
            </a:r>
          </a:p>
          <a:p>
            <a:r>
              <a:rPr lang="ru-RU" sz="1600" b="1" i="1" dirty="0" smtClean="0"/>
              <a:t>Современные баклажаны, которые мы выращиваем на огородах или покупаем на рынках, являются далёкими окультуренными потомками тех плодов, которые росли в Юго-Восточной Азии, Китае и Индии ещё тысячи лет назад.</a:t>
            </a:r>
            <a:endParaRPr lang="ru-RU" sz="1600" b="1" i="1"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latin typeface="Times New Roman" pitchFamily="18" charset="0"/>
                <a:cs typeface="Times New Roman" pitchFamily="18" charset="0"/>
              </a:rPr>
              <a:t>Тыква</a:t>
            </a:r>
            <a:r>
              <a:rPr lang="ru-RU" dirty="0" smtClean="0">
                <a:solidFill>
                  <a:schemeClr val="bg1"/>
                </a:solidFill>
              </a:rPr>
              <a:t>.</a:t>
            </a:r>
            <a:endParaRPr lang="ru-RU" dirty="0">
              <a:solidFill>
                <a:schemeClr val="bg1"/>
              </a:solidFill>
            </a:endParaRPr>
          </a:p>
        </p:txBody>
      </p:sp>
      <p:pic>
        <p:nvPicPr>
          <p:cNvPr id="4" name="Содержимое 3" descr="i.jpg"/>
          <p:cNvPicPr>
            <a:picLocks noGrp="1" noChangeAspect="1"/>
          </p:cNvPicPr>
          <p:nvPr>
            <p:ph idx="1"/>
          </p:nvPr>
        </p:nvPicPr>
        <p:blipFill>
          <a:blip r:embed="rId2" cstate="print"/>
          <a:stretch>
            <a:fillRect/>
          </a:stretch>
        </p:blipFill>
        <p:spPr>
          <a:xfrm>
            <a:off x="0" y="1268760"/>
            <a:ext cx="4716016" cy="4369446"/>
          </a:xfrm>
        </p:spPr>
      </p:pic>
      <p:sp>
        <p:nvSpPr>
          <p:cNvPr id="6" name="TextBox 5"/>
          <p:cNvSpPr txBox="1"/>
          <p:nvPr/>
        </p:nvSpPr>
        <p:spPr>
          <a:xfrm>
            <a:off x="4860032" y="1484784"/>
            <a:ext cx="4176464" cy="4708981"/>
          </a:xfrm>
          <a:prstGeom prst="rect">
            <a:avLst/>
          </a:prstGeom>
          <a:noFill/>
        </p:spPr>
        <p:txBody>
          <a:bodyPr wrap="square" rtlCol="0">
            <a:spAutoFit/>
          </a:bodyPr>
          <a:lstStyle/>
          <a:p>
            <a:r>
              <a:rPr lang="ru-RU" dirty="0" smtClean="0"/>
              <a:t> </a:t>
            </a:r>
            <a:r>
              <a:rPr lang="ru-RU" sz="2000" dirty="0" smtClean="0">
                <a:solidFill>
                  <a:schemeClr val="bg1"/>
                </a:solidFill>
              </a:rPr>
              <a:t> </a:t>
            </a:r>
            <a:r>
              <a:rPr lang="ru-RU" sz="2000" dirty="0" smtClean="0"/>
              <a:t>Тыква – распространённый овощ, который славится своими целебными свойствами. Кроме того, тыква является основой многих вкусных блюд. На Руси тыкву запекали в русской печи и ели с мёдом, как лакомство. Но чем полезна тыква и сок тыквы? От каких заболеваний поможет избавить крупный и яркий овощ?  Тыква – едва ли не самое лучшее мочегонное растение. Тыква содержит железо, кальций, калий, магний, белок, клетчатку, углеводы, витамины </a:t>
            </a:r>
            <a:endParaRPr lang="ru-RU" sz="2000" dirty="0"/>
          </a:p>
        </p:txBody>
      </p:sp>
    </p:spTree>
  </p:cSld>
  <p:clrMapOvr>
    <a:masterClrMapping/>
  </p:clrMapOvr>
  <p:transition spd="slow">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pPr algn="ctr"/>
            <a:r>
              <a:rPr lang="ru-RU" b="1" i="1" dirty="0" smtClean="0">
                <a:solidFill>
                  <a:schemeClr val="tx1"/>
                </a:solidFill>
                <a:latin typeface="Times New Roman" pitchFamily="18" charset="0"/>
                <a:cs typeface="Times New Roman" pitchFamily="18" charset="0"/>
              </a:rPr>
              <a:t>Свекла</a:t>
            </a:r>
            <a:r>
              <a:rPr lang="ru-RU" dirty="0" smtClean="0">
                <a:solidFill>
                  <a:schemeClr val="bg1"/>
                </a:solidFill>
              </a:rPr>
              <a:t>. </a:t>
            </a:r>
            <a:endParaRPr lang="ru-RU" dirty="0">
              <a:solidFill>
                <a:schemeClr val="bg1"/>
              </a:solidFill>
            </a:endParaRPr>
          </a:p>
        </p:txBody>
      </p:sp>
      <p:pic>
        <p:nvPicPr>
          <p:cNvPr id="4" name="Содержимое 3" descr="i.jpg"/>
          <p:cNvPicPr>
            <a:picLocks noGrp="1" noChangeAspect="1"/>
          </p:cNvPicPr>
          <p:nvPr>
            <p:ph idx="1"/>
          </p:nvPr>
        </p:nvPicPr>
        <p:blipFill>
          <a:blip r:embed="rId2" cstate="print"/>
          <a:stretch>
            <a:fillRect/>
          </a:stretch>
        </p:blipFill>
        <p:spPr>
          <a:xfrm>
            <a:off x="107504" y="1484784"/>
            <a:ext cx="4716016" cy="3744416"/>
          </a:xfrm>
        </p:spPr>
      </p:pic>
      <p:sp>
        <p:nvSpPr>
          <p:cNvPr id="10" name="TextBox 9"/>
          <p:cNvSpPr txBox="1"/>
          <p:nvPr/>
        </p:nvSpPr>
        <p:spPr>
          <a:xfrm>
            <a:off x="5148064" y="1700808"/>
            <a:ext cx="3816424" cy="3139321"/>
          </a:xfrm>
          <a:prstGeom prst="rect">
            <a:avLst/>
          </a:prstGeom>
          <a:noFill/>
        </p:spPr>
        <p:txBody>
          <a:bodyPr wrap="square" rtlCol="0">
            <a:spAutoFit/>
          </a:bodyPr>
          <a:lstStyle/>
          <a:p>
            <a:r>
              <a:rPr lang="ru-RU" dirty="0" smtClean="0">
                <a:solidFill>
                  <a:schemeClr val="bg1"/>
                </a:solidFill>
              </a:rPr>
              <a:t>Люди использовали </a:t>
            </a:r>
            <a:r>
              <a:rPr lang="ru-RU" b="1" dirty="0" smtClean="0">
                <a:solidFill>
                  <a:schemeClr val="bg1"/>
                </a:solidFill>
              </a:rPr>
              <a:t>свеклу</a:t>
            </a:r>
            <a:r>
              <a:rPr lang="ru-RU" dirty="0" smtClean="0">
                <a:solidFill>
                  <a:schemeClr val="bg1"/>
                </a:solidFill>
              </a:rPr>
              <a:t> в пищу ещё в глубокой древности. В Средиземноморье, около 4000 тысяч лет назад, свекла выращивалась не только как огородная культура, но и как лекарственное растение. Культурные же формы полезного овоща - свеклы - появились около 2000 лет назад.  Благодаря оптимальному сочетанию солей</a:t>
            </a:r>
            <a:endParaRPr lang="ru-RU" dirty="0">
              <a:solidFill>
                <a:schemeClr val="bg1"/>
              </a:solidFill>
            </a:endParaRPr>
          </a:p>
        </p:txBody>
      </p:sp>
      <p:sp>
        <p:nvSpPr>
          <p:cNvPr id="11" name="TextBox 10"/>
          <p:cNvSpPr txBox="1"/>
          <p:nvPr/>
        </p:nvSpPr>
        <p:spPr>
          <a:xfrm>
            <a:off x="5148064" y="4797152"/>
            <a:ext cx="3384376" cy="1754326"/>
          </a:xfrm>
          <a:prstGeom prst="rect">
            <a:avLst/>
          </a:prstGeom>
          <a:noFill/>
        </p:spPr>
        <p:txBody>
          <a:bodyPr wrap="square" rtlCol="0">
            <a:spAutoFit/>
          </a:bodyPr>
          <a:lstStyle/>
          <a:p>
            <a:r>
              <a:rPr lang="ru-RU" dirty="0" smtClean="0">
                <a:solidFill>
                  <a:schemeClr val="bg1"/>
                </a:solidFill>
              </a:rPr>
              <a:t>кальция и калия, свекла способствует поддержанию кислотно-щелочного баланса в крови человека. В свекле очень много цинка и железа, поэтому её важно включать в рацион</a:t>
            </a:r>
            <a:endParaRPr lang="ru-RU" dirty="0">
              <a:solidFill>
                <a:schemeClr val="bg1"/>
              </a:solidFill>
            </a:endParaRPr>
          </a:p>
        </p:txBody>
      </p:sp>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smtClean="0">
                <a:solidFill>
                  <a:schemeClr val="tx1"/>
                </a:solidFill>
                <a:latin typeface="Times New Roman" pitchFamily="18" charset="0"/>
                <a:cs typeface="Times New Roman" pitchFamily="18" charset="0"/>
              </a:rPr>
              <a:t>Малина</a:t>
            </a:r>
            <a:r>
              <a:rPr lang="ru-RU" dirty="0" smtClean="0">
                <a:solidFill>
                  <a:schemeClr val="bg1">
                    <a:lumMod val="95000"/>
                    <a:lumOff val="5000"/>
                  </a:schemeClr>
                </a:solidFill>
              </a:rPr>
              <a:t>.</a:t>
            </a:r>
            <a:endParaRPr lang="ru-RU" dirty="0">
              <a:solidFill>
                <a:schemeClr val="bg1">
                  <a:lumMod val="95000"/>
                  <a:lumOff val="5000"/>
                </a:schemeClr>
              </a:solidFill>
            </a:endParaRPr>
          </a:p>
        </p:txBody>
      </p:sp>
      <p:sp>
        <p:nvSpPr>
          <p:cNvPr id="9" name="Содержимое 8"/>
          <p:cNvSpPr>
            <a:spLocks noGrp="1"/>
          </p:cNvSpPr>
          <p:nvPr>
            <p:ph idx="1"/>
          </p:nvPr>
        </p:nvSpPr>
        <p:spPr>
          <a:xfrm>
            <a:off x="467544" y="1628800"/>
            <a:ext cx="8229600" cy="5112568"/>
          </a:xfrm>
        </p:spPr>
        <p:txBody>
          <a:bodyPr/>
          <a:lstStyle/>
          <a:p>
            <a:endParaRPr lang="ru-RU" dirty="0"/>
          </a:p>
        </p:txBody>
      </p:sp>
      <p:sp>
        <p:nvSpPr>
          <p:cNvPr id="5" name="TextBox 4"/>
          <p:cNvSpPr txBox="1"/>
          <p:nvPr/>
        </p:nvSpPr>
        <p:spPr>
          <a:xfrm>
            <a:off x="5148064" y="1628800"/>
            <a:ext cx="3635896" cy="3046988"/>
          </a:xfrm>
          <a:prstGeom prst="rect">
            <a:avLst/>
          </a:prstGeom>
          <a:noFill/>
        </p:spPr>
        <p:txBody>
          <a:bodyPr wrap="square" rtlCol="0">
            <a:spAutoFit/>
          </a:bodyPr>
          <a:lstStyle/>
          <a:p>
            <a:r>
              <a:rPr lang="ru-RU" sz="1600" dirty="0" smtClean="0"/>
              <a:t>В состав малины входит салициловая кислота, которая лечит и служит для профилактики простудных заболеваний. Также вещества, отвечающие за упругость кожи, цвет лица и общее состояние организма. Фолиевая кислота в малине очень полезна беременным женщинам и тем, кто к этому стремится. Медь в малине помогает избежать депрессий и подавленного настроения.</a:t>
            </a:r>
            <a:endParaRPr lang="ru-RU" sz="1600" dirty="0"/>
          </a:p>
        </p:txBody>
      </p:sp>
      <p:pic>
        <p:nvPicPr>
          <p:cNvPr id="6" name="Рисунок 5" descr="IMG_0204.JPG"/>
          <p:cNvPicPr>
            <a:picLocks noChangeAspect="1"/>
          </p:cNvPicPr>
          <p:nvPr/>
        </p:nvPicPr>
        <p:blipFill>
          <a:blip r:embed="rId3" cstate="print"/>
          <a:stretch>
            <a:fillRect/>
          </a:stretch>
        </p:blipFill>
        <p:spPr>
          <a:xfrm>
            <a:off x="357159" y="1500174"/>
            <a:ext cx="4439317" cy="4714908"/>
          </a:xfrm>
          <a:prstGeom prst="rect">
            <a:avLst/>
          </a:prstGeom>
        </p:spPr>
      </p:pic>
    </p:spTree>
  </p:cSld>
  <p:clrMapOvr>
    <a:masterClrMapping/>
  </p:clrMapOvr>
  <p:transition spd="slow">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smtClean="0">
                <a:solidFill>
                  <a:schemeClr val="tx1"/>
                </a:solidFill>
                <a:latin typeface="Times New Roman" pitchFamily="18" charset="0"/>
                <a:cs typeface="Times New Roman" pitchFamily="18" charset="0"/>
              </a:rPr>
              <a:t>Смородина</a:t>
            </a:r>
            <a:r>
              <a:rPr lang="ru-RU" dirty="0" smtClean="0">
                <a:solidFill>
                  <a:schemeClr val="bg1"/>
                </a:solidFill>
              </a:rPr>
              <a:t>.</a:t>
            </a:r>
            <a:endParaRPr lang="ru-RU" dirty="0">
              <a:solidFill>
                <a:schemeClr val="bg1"/>
              </a:solidFill>
            </a:endParaRPr>
          </a:p>
        </p:txBody>
      </p:sp>
      <p:sp>
        <p:nvSpPr>
          <p:cNvPr id="3" name="Содержимое 2"/>
          <p:cNvSpPr>
            <a:spLocks noGrp="1"/>
          </p:cNvSpPr>
          <p:nvPr>
            <p:ph idx="1"/>
          </p:nvPr>
        </p:nvSpPr>
        <p:spPr>
          <a:xfrm>
            <a:off x="5004048" y="1268760"/>
            <a:ext cx="3682752" cy="4857403"/>
          </a:xfrm>
        </p:spPr>
        <p:txBody>
          <a:bodyPr numCol="1">
            <a:normAutofit fontScale="47500" lnSpcReduction="20000"/>
          </a:bodyPr>
          <a:lstStyle/>
          <a:p>
            <a:pPr>
              <a:buNone/>
            </a:pPr>
            <a:r>
              <a:rPr lang="ru-RU" dirty="0" smtClean="0">
                <a:solidFill>
                  <a:schemeClr val="tx1"/>
                </a:solidFill>
              </a:rPr>
              <a:t>       Ягоды красной смородины выращивались и высоко ценились благодаря своим целебным свойствам и считались природным источником здоровья. Народная медицина до сих пор использует полезные свойства красной смородины, например, благодаря высокому содержанию пектинов, красная смородина применяется для выведения из организма человека токсинов и шлаков, способствует предупреждению развития воспалительных процессов, применяется при лечении желудочно-кишечных заболеваний, затормаживает развитие новообразований.</a:t>
            </a:r>
            <a:endParaRPr lang="ru-RU" dirty="0">
              <a:solidFill>
                <a:schemeClr val="tx1"/>
              </a:solidFill>
            </a:endParaRPr>
          </a:p>
        </p:txBody>
      </p:sp>
      <p:pic>
        <p:nvPicPr>
          <p:cNvPr id="6" name="Рисунок 5" descr="448562.jpg"/>
          <p:cNvPicPr>
            <a:picLocks noChangeAspect="1"/>
          </p:cNvPicPr>
          <p:nvPr/>
        </p:nvPicPr>
        <p:blipFill>
          <a:blip r:embed="rId3" cstate="print"/>
          <a:stretch>
            <a:fillRect/>
          </a:stretch>
        </p:blipFill>
        <p:spPr>
          <a:xfrm>
            <a:off x="251520" y="1268760"/>
            <a:ext cx="4464496" cy="3961402"/>
          </a:xfrm>
          <a:prstGeom prst="rect">
            <a:avLst/>
          </a:prstGeom>
        </p:spPr>
      </p:pic>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28604"/>
            <a:ext cx="8686800" cy="5651521"/>
          </a:xfrm>
        </p:spPr>
        <p:txBody>
          <a:bodyPr>
            <a:normAutofit fontScale="70000" lnSpcReduction="20000"/>
          </a:bodyPr>
          <a:lstStyle/>
          <a:p>
            <a:pPr algn="ctr">
              <a:buNone/>
            </a:pPr>
            <a:r>
              <a:rPr lang="ru-RU" b="1" dirty="0" smtClean="0"/>
              <a:t>Чем полезны овощи?</a:t>
            </a:r>
          </a:p>
          <a:p>
            <a:r>
              <a:rPr lang="ru-RU" dirty="0" smtClean="0"/>
              <a:t>● Овощи богаты практически всем комплексом витаминов, макро и микроэлементов.</a:t>
            </a:r>
          </a:p>
          <a:p>
            <a:r>
              <a:rPr lang="ru-RU" dirty="0" smtClean="0"/>
              <a:t>● Овощи богаты клетчаткой, очищающей наш организм.</a:t>
            </a:r>
          </a:p>
          <a:p>
            <a:r>
              <a:rPr lang="ru-RU" dirty="0" smtClean="0"/>
              <a:t>● Овощи обладают уникальной пищевой ценностью.</a:t>
            </a:r>
          </a:p>
          <a:p>
            <a:r>
              <a:rPr lang="ru-RU" dirty="0" smtClean="0"/>
              <a:t>● Овощи, особенно выращенные собственными руками, не содержат вредных веществ.</a:t>
            </a:r>
          </a:p>
          <a:p>
            <a:pPr>
              <a:buNone/>
            </a:pPr>
            <a:r>
              <a:rPr lang="ru-RU" dirty="0" smtClean="0"/>
              <a:t> </a:t>
            </a:r>
          </a:p>
          <a:p>
            <a:pPr>
              <a:buNone/>
            </a:pPr>
            <a:r>
              <a:rPr lang="ru-RU" dirty="0" smtClean="0"/>
              <a:t>Ученые сходятся во мнении, что регулярное употребление овощей, особенно свежих и малообработанных, является прекрасной профилактикой многих страшных заболеваний. Так, считается, что каждодневное употребление свежих овощей значительно снижает риск возникновения онкологических заболеваний и заболеваний сердца и сосудов. </a:t>
            </a:r>
          </a:p>
          <a:p>
            <a:pPr algn="ctr">
              <a:buNone/>
            </a:pPr>
            <a:r>
              <a:rPr lang="ru-RU" b="1" i="1" u="sng" dirty="0" smtClean="0">
                <a:solidFill>
                  <a:srgbClr val="FF0000"/>
                </a:solidFill>
                <a:latin typeface="Times New Roman" pitchFamily="18" charset="0"/>
                <a:cs typeface="Times New Roman" pitchFamily="18" charset="0"/>
              </a:rPr>
              <a:t>Ешьте овощи и будьте здоровы!</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1140000">
            <a:off x="785786" y="2928934"/>
            <a:ext cx="80035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atin typeface="Times New Roman" pitchFamily="18" charset="0"/>
                <a:cs typeface="Times New Roman" pitchFamily="18" charset="0"/>
              </a:rPr>
              <a:t>Цель работы</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a:xfrm>
            <a:off x="285720" y="2357430"/>
            <a:ext cx="8686800" cy="2436811"/>
          </a:xfrm>
        </p:spPr>
        <p:txBody>
          <a:bodyPr/>
          <a:lstStyle/>
          <a:p>
            <a:pPr algn="ctr">
              <a:buNone/>
            </a:pPr>
            <a:r>
              <a:rPr lang="ru-RU" dirty="0" smtClean="0">
                <a:solidFill>
                  <a:srgbClr val="FF0000"/>
                </a:solidFill>
                <a:latin typeface="Times New Roman" pitchFamily="18" charset="0"/>
                <a:cs typeface="Times New Roman" pitchFamily="18" charset="0"/>
              </a:rPr>
              <a:t>Расширить и систематизировать представления и знания детей об овощах и ягодах, выращенных на учебно-опытном участке</a:t>
            </a: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atin typeface="Times New Roman" pitchFamily="18" charset="0"/>
                <a:cs typeface="Times New Roman" pitchFamily="18" charset="0"/>
              </a:rPr>
              <a:t>Задачи</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r>
              <a:rPr lang="ru-RU" dirty="0" smtClean="0">
                <a:latin typeface="Times New Roman" pitchFamily="18" charset="0"/>
                <a:cs typeface="Times New Roman" pitchFamily="18" charset="0"/>
              </a:rPr>
              <a:t>Расширить знания детей об овощах;</a:t>
            </a:r>
          </a:p>
          <a:p>
            <a:pPr lvl="0"/>
            <a:r>
              <a:rPr lang="ru-RU" dirty="0" smtClean="0">
                <a:latin typeface="Times New Roman" pitchFamily="18" charset="0"/>
                <a:cs typeface="Times New Roman" pitchFamily="18" charset="0"/>
              </a:rPr>
              <a:t>Выяснить, чем полезны овощи, выращенные на учебно-опытном участке;</a:t>
            </a:r>
          </a:p>
          <a:p>
            <a:pPr lvl="0"/>
            <a:r>
              <a:rPr lang="ru-RU" dirty="0" smtClean="0">
                <a:latin typeface="Times New Roman" pitchFamily="18" charset="0"/>
                <a:cs typeface="Times New Roman" pitchFamily="18" charset="0"/>
              </a:rPr>
              <a:t>Развивать коммуникативные навыки;</a:t>
            </a:r>
          </a:p>
          <a:p>
            <a:pPr lvl="0"/>
            <a:r>
              <a:rPr lang="ru-RU" dirty="0" smtClean="0">
                <a:latin typeface="Times New Roman" pitchFamily="18" charset="0"/>
                <a:cs typeface="Times New Roman" pitchFamily="18" charset="0"/>
              </a:rPr>
              <a:t>Воспитывать интерес к миру природы.</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29600" cy="1143000"/>
          </a:xfrm>
        </p:spPr>
        <p:txBody>
          <a:bodyPr/>
          <a:lstStyle/>
          <a:p>
            <a:pPr algn="ctr"/>
            <a:r>
              <a:rPr lang="ru-RU" b="1" i="1" dirty="0" smtClean="0">
                <a:solidFill>
                  <a:schemeClr val="bg1"/>
                </a:solidFill>
                <a:latin typeface="Times New Roman" pitchFamily="18" charset="0"/>
                <a:cs typeface="Times New Roman" pitchFamily="18" charset="0"/>
              </a:rPr>
              <a:t>Картофель.</a:t>
            </a:r>
            <a:endParaRPr lang="ru-RU" b="1" i="1" dirty="0">
              <a:solidFill>
                <a:schemeClr val="bg1"/>
              </a:solidFill>
              <a:latin typeface="Times New Roman" pitchFamily="18" charset="0"/>
              <a:cs typeface="Times New Roman" pitchFamily="18" charset="0"/>
            </a:endParaRPr>
          </a:p>
        </p:txBody>
      </p:sp>
      <p:pic>
        <p:nvPicPr>
          <p:cNvPr id="4" name="Содержимое 3" descr="i.jpg"/>
          <p:cNvPicPr>
            <a:picLocks noGrp="1" noChangeAspect="1"/>
          </p:cNvPicPr>
          <p:nvPr>
            <p:ph idx="1"/>
          </p:nvPr>
        </p:nvPicPr>
        <p:blipFill>
          <a:blip r:embed="rId2" cstate="print"/>
          <a:stretch>
            <a:fillRect/>
          </a:stretch>
        </p:blipFill>
        <p:spPr>
          <a:xfrm>
            <a:off x="251520" y="1268760"/>
            <a:ext cx="4320480" cy="4596255"/>
          </a:xfrm>
        </p:spPr>
      </p:pic>
      <p:sp>
        <p:nvSpPr>
          <p:cNvPr id="5" name="TextBox 4"/>
          <p:cNvSpPr txBox="1"/>
          <p:nvPr/>
        </p:nvSpPr>
        <p:spPr>
          <a:xfrm>
            <a:off x="4716016" y="1340768"/>
            <a:ext cx="4104456" cy="4708981"/>
          </a:xfrm>
          <a:prstGeom prst="rect">
            <a:avLst/>
          </a:prstGeom>
          <a:noFill/>
        </p:spPr>
        <p:txBody>
          <a:bodyPr wrap="square" rtlCol="0">
            <a:spAutoFit/>
          </a:bodyPr>
          <a:lstStyle/>
          <a:p>
            <a:r>
              <a:rPr lang="ru-RU" sz="2000" dirty="0" smtClean="0">
                <a:solidFill>
                  <a:schemeClr val="bg1"/>
                </a:solidFill>
              </a:rPr>
              <a:t>Картофельный сок отлично помогает при изжоге, отрыжке, желудочных кровотечениях. Для лечения дерматитов, экзем, грибковых поражений, рожистого воспаления марлевую повязку пропитывают картофельным соком и прикладывают к месту воспаления. Картофельный отвар весьма полезен для тех, кто страдает артритом. Его пьют утром, натощак, днем и перед сном. Также отвар картофеля хорошо употреблять для лечения гипертонии и сердечных болезней.</a:t>
            </a:r>
            <a:endParaRPr lang="ru-RU" sz="2000"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latin typeface="Times New Roman" pitchFamily="18" charset="0"/>
                <a:cs typeface="Times New Roman" pitchFamily="18" charset="0"/>
              </a:rPr>
              <a:t>Морковь.</a:t>
            </a:r>
            <a:endParaRPr lang="ru-RU" b="1" i="1" dirty="0">
              <a:solidFill>
                <a:schemeClr val="tx1"/>
              </a:solidFill>
              <a:latin typeface="Times New Roman" pitchFamily="18" charset="0"/>
              <a:cs typeface="Times New Roman" pitchFamily="18" charset="0"/>
            </a:endParaRPr>
          </a:p>
        </p:txBody>
      </p:sp>
      <p:pic>
        <p:nvPicPr>
          <p:cNvPr id="4" name="Содержимое 3" descr="i.jpg"/>
          <p:cNvPicPr>
            <a:picLocks noGrp="1" noChangeAspect="1"/>
          </p:cNvPicPr>
          <p:nvPr>
            <p:ph idx="1"/>
          </p:nvPr>
        </p:nvPicPr>
        <p:blipFill>
          <a:blip r:embed="rId3" cstate="print"/>
          <a:stretch>
            <a:fillRect/>
          </a:stretch>
        </p:blipFill>
        <p:spPr>
          <a:xfrm>
            <a:off x="251520" y="1628800"/>
            <a:ext cx="4302478" cy="3441982"/>
          </a:xfrm>
        </p:spPr>
      </p:pic>
      <p:sp>
        <p:nvSpPr>
          <p:cNvPr id="9" name="TextBox 8"/>
          <p:cNvSpPr txBox="1"/>
          <p:nvPr/>
        </p:nvSpPr>
        <p:spPr>
          <a:xfrm>
            <a:off x="5148064" y="2060848"/>
            <a:ext cx="3384376" cy="369332"/>
          </a:xfrm>
          <a:prstGeom prst="rect">
            <a:avLst/>
          </a:prstGeom>
          <a:noFill/>
        </p:spPr>
        <p:txBody>
          <a:bodyPr wrap="square" rtlCol="0">
            <a:spAutoFit/>
          </a:bodyPr>
          <a:lstStyle/>
          <a:p>
            <a:endParaRPr lang="ru-RU" dirty="0"/>
          </a:p>
        </p:txBody>
      </p:sp>
      <p:sp>
        <p:nvSpPr>
          <p:cNvPr id="10" name="TextBox 9"/>
          <p:cNvSpPr txBox="1"/>
          <p:nvPr/>
        </p:nvSpPr>
        <p:spPr>
          <a:xfrm>
            <a:off x="5300464" y="2213248"/>
            <a:ext cx="3384376" cy="369332"/>
          </a:xfrm>
          <a:prstGeom prst="rect">
            <a:avLst/>
          </a:prstGeom>
          <a:noFill/>
        </p:spPr>
        <p:txBody>
          <a:bodyPr wrap="square" rtlCol="0">
            <a:spAutoFit/>
          </a:bodyPr>
          <a:lstStyle/>
          <a:p>
            <a:endParaRPr lang="ru-RU" dirty="0"/>
          </a:p>
        </p:txBody>
      </p:sp>
      <p:sp>
        <p:nvSpPr>
          <p:cNvPr id="12" name="TextBox 11"/>
          <p:cNvSpPr txBox="1"/>
          <p:nvPr/>
        </p:nvSpPr>
        <p:spPr>
          <a:xfrm>
            <a:off x="5076056" y="1484784"/>
            <a:ext cx="3384376" cy="369332"/>
          </a:xfrm>
          <a:prstGeom prst="rect">
            <a:avLst/>
          </a:prstGeom>
          <a:noFill/>
        </p:spPr>
        <p:txBody>
          <a:bodyPr wrap="square" rtlCol="0">
            <a:spAutoFit/>
          </a:bodyPr>
          <a:lstStyle/>
          <a:p>
            <a:endParaRPr lang="ru-RU" dirty="0"/>
          </a:p>
        </p:txBody>
      </p:sp>
      <p:sp>
        <p:nvSpPr>
          <p:cNvPr id="13" name="TextBox 12"/>
          <p:cNvSpPr txBox="1"/>
          <p:nvPr/>
        </p:nvSpPr>
        <p:spPr>
          <a:xfrm>
            <a:off x="4788024" y="1484784"/>
            <a:ext cx="3744416" cy="369332"/>
          </a:xfrm>
          <a:prstGeom prst="rect">
            <a:avLst/>
          </a:prstGeom>
          <a:noFill/>
        </p:spPr>
        <p:txBody>
          <a:bodyPr wrap="square" rtlCol="0">
            <a:spAutoFit/>
          </a:bodyPr>
          <a:lstStyle/>
          <a:p>
            <a:endParaRPr lang="ru-RU" dirty="0"/>
          </a:p>
        </p:txBody>
      </p:sp>
      <p:sp>
        <p:nvSpPr>
          <p:cNvPr id="14" name="TextBox 13"/>
          <p:cNvSpPr txBox="1"/>
          <p:nvPr/>
        </p:nvSpPr>
        <p:spPr>
          <a:xfrm>
            <a:off x="4860032" y="1628800"/>
            <a:ext cx="3384376" cy="3785652"/>
          </a:xfrm>
          <a:prstGeom prst="rect">
            <a:avLst/>
          </a:prstGeom>
          <a:noFill/>
        </p:spPr>
        <p:txBody>
          <a:bodyPr wrap="square" rtlCol="0">
            <a:spAutoFit/>
          </a:bodyPr>
          <a:lstStyle/>
          <a:p>
            <a:r>
              <a:rPr lang="ru-RU" sz="2000" b="1" dirty="0" smtClean="0"/>
              <a:t>Полезные свойства</a:t>
            </a:r>
            <a:r>
              <a:rPr lang="ru-RU" sz="2000" dirty="0" smtClean="0"/>
              <a:t>. </a:t>
            </a:r>
            <a:r>
              <a:rPr lang="ru-RU" sz="2000" i="1" dirty="0" smtClean="0"/>
              <a:t>Морковь</a:t>
            </a:r>
            <a:r>
              <a:rPr lang="ru-RU" sz="2000" dirty="0" smtClean="0"/>
              <a:t> является высокопитательным корнеплодом. Как лечебное растение используется уже около 4 тыс. лет. Её широко используют в гастрономии как самую популярную приправу, она может, быть также и основным продуктом в блюде.</a:t>
            </a:r>
            <a:endParaRPr lang="ru-RU" sz="2000"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Заголовок 5"/>
          <p:cNvSpPr txBox="1">
            <a:spLocks noGrp="1"/>
          </p:cNvSpPr>
          <p:nvPr>
            <p:ph type="title"/>
          </p:nvPr>
        </p:nvSpPr>
        <p:spPr>
          <a:xfrm>
            <a:off x="457200" y="461417"/>
            <a:ext cx="8229600" cy="646331"/>
          </a:xfrm>
          <a:prstGeom prst="rect">
            <a:avLst/>
          </a:prstGeom>
          <a:noFill/>
        </p:spPr>
        <p:txBody>
          <a:bodyPr wrap="square" rtlCol="0">
            <a:spAutoFit/>
          </a:bodyPr>
          <a:lstStyle/>
          <a:p>
            <a:pPr algn="ctr"/>
            <a:r>
              <a:rPr lang="ru-RU" b="1" i="1" dirty="0" smtClean="0">
                <a:solidFill>
                  <a:schemeClr val="tx1"/>
                </a:solidFill>
                <a:latin typeface="Times New Roman" pitchFamily="18" charset="0"/>
                <a:cs typeface="Times New Roman" pitchFamily="18" charset="0"/>
              </a:rPr>
              <a:t>ПЕТРУШКА</a:t>
            </a:r>
            <a:endParaRPr lang="ru-RU" b="1" i="1" dirty="0">
              <a:solidFill>
                <a:schemeClr val="tx1"/>
              </a:solidFill>
              <a:latin typeface="Times New Roman" pitchFamily="18" charset="0"/>
              <a:cs typeface="Times New Roman" pitchFamily="18" charset="0"/>
            </a:endParaRPr>
          </a:p>
        </p:txBody>
      </p:sp>
      <p:pic>
        <p:nvPicPr>
          <p:cNvPr id="7" name="Содержимое 6" descr="properties-parsley1.jpg"/>
          <p:cNvPicPr>
            <a:picLocks noGrp="1" noChangeAspect="1"/>
          </p:cNvPicPr>
          <p:nvPr>
            <p:ph idx="1"/>
          </p:nvPr>
        </p:nvPicPr>
        <p:blipFill>
          <a:blip r:embed="rId3" cstate="print"/>
          <a:stretch>
            <a:fillRect/>
          </a:stretch>
        </p:blipFill>
        <p:spPr>
          <a:xfrm>
            <a:off x="0" y="908720"/>
            <a:ext cx="3059832" cy="2809571"/>
          </a:xfrm>
          <a:prstGeom prst="rect">
            <a:avLst/>
          </a:prstGeom>
          <a:noFill/>
        </p:spPr>
      </p:pic>
      <p:sp>
        <p:nvSpPr>
          <p:cNvPr id="8" name="TextBox 7"/>
          <p:cNvSpPr txBox="1"/>
          <p:nvPr/>
        </p:nvSpPr>
        <p:spPr>
          <a:xfrm>
            <a:off x="3347864" y="1340768"/>
            <a:ext cx="4968552" cy="2554545"/>
          </a:xfrm>
          <a:prstGeom prst="rect">
            <a:avLst/>
          </a:prstGeom>
          <a:noFill/>
        </p:spPr>
        <p:txBody>
          <a:bodyPr wrap="square" rtlCol="0">
            <a:spAutoFit/>
          </a:bodyPr>
          <a:lstStyle/>
          <a:p>
            <a:r>
              <a:rPr lang="ru-RU" sz="2000" b="1" dirty="0" smtClean="0"/>
              <a:t>Петрушка очень необходимый продукт</a:t>
            </a:r>
            <a:r>
              <a:rPr lang="ru-RU" sz="2000" dirty="0" smtClean="0"/>
              <a:t>. Ее лечебные и полезные свойства неограничны. Петрушка часто применяется в народной и традиционной медицине, и помогает избавиться от многих недугов. Петрушка чрезвычайно богата полезными веществами и минералами</a:t>
            </a:r>
            <a:r>
              <a:rPr lang="ru-RU" sz="2000" dirty="0" smtClean="0">
                <a:solidFill>
                  <a:schemeClr val="bg1">
                    <a:lumMod val="95000"/>
                    <a:lumOff val="5000"/>
                  </a:schemeClr>
                </a:solidFill>
              </a:rPr>
              <a:t>.</a:t>
            </a:r>
            <a:endParaRPr lang="ru-RU" sz="2000" dirty="0">
              <a:solidFill>
                <a:schemeClr val="bg1">
                  <a:lumMod val="95000"/>
                  <a:lumOff val="5000"/>
                </a:schemeClr>
              </a:solidFill>
            </a:endParaRPr>
          </a:p>
        </p:txBody>
      </p:sp>
      <p:pic>
        <p:nvPicPr>
          <p:cNvPr id="10" name="Рисунок 9" descr="poleznye_svoystva_petrushki.jpg"/>
          <p:cNvPicPr>
            <a:picLocks noChangeAspect="1"/>
          </p:cNvPicPr>
          <p:nvPr/>
        </p:nvPicPr>
        <p:blipFill>
          <a:blip r:embed="rId4" cstate="print"/>
          <a:stretch>
            <a:fillRect/>
          </a:stretch>
        </p:blipFill>
        <p:spPr>
          <a:xfrm>
            <a:off x="0" y="3861048"/>
            <a:ext cx="3320256" cy="2490192"/>
          </a:xfrm>
          <a:prstGeom prst="rect">
            <a:avLst/>
          </a:prstGeom>
        </p:spPr>
      </p:pic>
      <p:sp>
        <p:nvSpPr>
          <p:cNvPr id="11" name="TextBox 10"/>
          <p:cNvSpPr txBox="1"/>
          <p:nvPr/>
        </p:nvSpPr>
        <p:spPr>
          <a:xfrm>
            <a:off x="3563888" y="3933056"/>
            <a:ext cx="4464496" cy="2862322"/>
          </a:xfrm>
          <a:prstGeom prst="rect">
            <a:avLst/>
          </a:prstGeom>
          <a:noFill/>
        </p:spPr>
        <p:txBody>
          <a:bodyPr wrap="square" rtlCol="0">
            <a:spAutoFit/>
          </a:bodyPr>
          <a:lstStyle/>
          <a:p>
            <a:r>
              <a:rPr lang="ru-RU" sz="2000" b="1" dirty="0" smtClean="0"/>
              <a:t>Петрушка кудрявая</a:t>
            </a:r>
          </a:p>
          <a:p>
            <a:r>
              <a:rPr lang="ru-RU" sz="2000" dirty="0" smtClean="0"/>
              <a:t>В народной медицине петрушку кудрявую используют при болезнях сердца, при нарушении мочеотделения, при сахарном диабете, для лечения ран. Петрушка усиливает секрецию пищеварительных желез, применяется как </a:t>
            </a:r>
            <a:r>
              <a:rPr lang="ru-RU" sz="2000" dirty="0" smtClean="0"/>
              <a:t>мочегонное</a:t>
            </a:r>
            <a:r>
              <a:rPr lang="ru-RU" sz="2000" dirty="0" smtClean="0"/>
              <a:t>.</a:t>
            </a:r>
            <a:r>
              <a:rPr lang="ru-RU" sz="2000" dirty="0" smtClean="0">
                <a:solidFill>
                  <a:schemeClr val="bg1">
                    <a:lumMod val="95000"/>
                    <a:lumOff val="5000"/>
                  </a:schemeClr>
                </a:solidFill>
              </a:rPr>
              <a:t> </a:t>
            </a:r>
            <a:endParaRPr lang="ru-RU" sz="2000" dirty="0">
              <a:solidFill>
                <a:schemeClr val="bg1">
                  <a:lumMod val="95000"/>
                  <a:lumOff val="5000"/>
                </a:schemeClr>
              </a:solidFill>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latin typeface="Times New Roman" pitchFamily="18" charset="0"/>
                <a:cs typeface="Times New Roman" pitchFamily="18" charset="0"/>
              </a:rPr>
              <a:t>Брюссельская капуста.</a:t>
            </a:r>
            <a:endParaRPr lang="ru-RU" b="1" i="1" dirty="0">
              <a:solidFill>
                <a:schemeClr val="tx1"/>
              </a:solidFill>
              <a:latin typeface="Times New Roman" pitchFamily="18" charset="0"/>
              <a:cs typeface="Times New Roman" pitchFamily="18" charset="0"/>
            </a:endParaRPr>
          </a:p>
        </p:txBody>
      </p:sp>
      <p:pic>
        <p:nvPicPr>
          <p:cNvPr id="4" name="Содержимое 3" descr="IMG_0193.JPG"/>
          <p:cNvPicPr>
            <a:picLocks noGrp="1" noChangeAspect="1"/>
          </p:cNvPicPr>
          <p:nvPr>
            <p:ph idx="1"/>
          </p:nvPr>
        </p:nvPicPr>
        <p:blipFill>
          <a:blip r:embed="rId3" cstate="print"/>
          <a:stretch>
            <a:fillRect/>
          </a:stretch>
        </p:blipFill>
        <p:spPr>
          <a:xfrm>
            <a:off x="0" y="1340768"/>
            <a:ext cx="4572000" cy="4572000"/>
          </a:xfrm>
        </p:spPr>
      </p:pic>
      <p:sp>
        <p:nvSpPr>
          <p:cNvPr id="5" name="TextBox 4"/>
          <p:cNvSpPr txBox="1"/>
          <p:nvPr/>
        </p:nvSpPr>
        <p:spPr>
          <a:xfrm>
            <a:off x="4857752" y="1428736"/>
            <a:ext cx="3816424" cy="5016758"/>
          </a:xfrm>
          <a:prstGeom prst="rect">
            <a:avLst/>
          </a:prstGeom>
          <a:noFill/>
        </p:spPr>
        <p:txBody>
          <a:bodyPr wrap="square" rtlCol="0">
            <a:spAutoFit/>
          </a:bodyPr>
          <a:lstStyle/>
          <a:p>
            <a:r>
              <a:rPr lang="ru-RU" sz="2000" b="1" dirty="0" smtClean="0"/>
              <a:t>Брюссельская капуста</a:t>
            </a:r>
            <a:r>
              <a:rPr lang="ru-RU" sz="2000" dirty="0" smtClean="0"/>
              <a:t> – это овощная культура, относящаяся к такому виду, как листовая капуста. Брюссельская капуста не похожа ни на один другой вид капусты. Это двулетнее растение в первый год имеет толстый цилиндрический стебель, который может быть высотой более 60 см. На этом стебле на тоненьких черешках вырастают длинные продолговатые листья, зеленого или серо-зеленого цвета с восковым отливом.</a:t>
            </a:r>
            <a:endParaRPr lang="ru-RU" sz="2000" dirty="0"/>
          </a:p>
        </p:txBody>
      </p:sp>
    </p:spTree>
  </p:cSld>
  <p:clrMapOvr>
    <a:masterClrMapping/>
  </p:clrMapOvr>
  <p:transition spd="slow">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smtClean="0">
                <a:solidFill>
                  <a:schemeClr val="tx1"/>
                </a:solidFill>
                <a:latin typeface="Times New Roman" pitchFamily="18" charset="0"/>
                <a:cs typeface="Times New Roman" pitchFamily="18" charset="0"/>
              </a:rPr>
              <a:t>Белокочанная</a:t>
            </a:r>
            <a:r>
              <a:rPr lang="ru-RU" b="1" dirty="0" smtClean="0">
                <a:solidFill>
                  <a:schemeClr val="tx1"/>
                </a:solidFill>
                <a:latin typeface="Times New Roman" pitchFamily="18" charset="0"/>
                <a:cs typeface="Times New Roman" pitchFamily="18" charset="0"/>
              </a:rPr>
              <a:t> капуста</a:t>
            </a:r>
            <a:r>
              <a:rPr lang="ru-RU" dirty="0" smtClean="0">
                <a:solidFill>
                  <a:schemeClr val="bg1">
                    <a:lumMod val="95000"/>
                    <a:lumOff val="5000"/>
                  </a:schemeClr>
                </a:solidFill>
              </a:rPr>
              <a:t>.</a:t>
            </a:r>
            <a:endParaRPr lang="ru-RU" dirty="0">
              <a:solidFill>
                <a:schemeClr val="bg1">
                  <a:lumMod val="95000"/>
                  <a:lumOff val="5000"/>
                </a:schemeClr>
              </a:solidFill>
            </a:endParaRPr>
          </a:p>
        </p:txBody>
      </p:sp>
      <p:pic>
        <p:nvPicPr>
          <p:cNvPr id="4" name="Содержимое 3" descr="i.jpg"/>
          <p:cNvPicPr>
            <a:picLocks noGrp="1" noChangeAspect="1"/>
          </p:cNvPicPr>
          <p:nvPr>
            <p:ph idx="1"/>
          </p:nvPr>
        </p:nvPicPr>
        <p:blipFill>
          <a:blip r:embed="rId3" cstate="print"/>
          <a:stretch>
            <a:fillRect/>
          </a:stretch>
        </p:blipFill>
        <p:spPr>
          <a:xfrm>
            <a:off x="0" y="1340768"/>
            <a:ext cx="4182440" cy="3373835"/>
          </a:xfrm>
        </p:spPr>
      </p:pic>
      <p:sp>
        <p:nvSpPr>
          <p:cNvPr id="5" name="TextBox 4"/>
          <p:cNvSpPr txBox="1"/>
          <p:nvPr/>
        </p:nvSpPr>
        <p:spPr>
          <a:xfrm>
            <a:off x="4572000" y="1484784"/>
            <a:ext cx="3744416" cy="5016758"/>
          </a:xfrm>
          <a:prstGeom prst="rect">
            <a:avLst/>
          </a:prstGeom>
          <a:noFill/>
        </p:spPr>
        <p:txBody>
          <a:bodyPr wrap="square" rtlCol="0">
            <a:spAutoFit/>
          </a:bodyPr>
          <a:lstStyle/>
          <a:p>
            <a:r>
              <a:rPr lang="ru-RU" sz="2000" dirty="0" smtClean="0"/>
              <a:t>Капуста не отличается высокой калорийностью, но ее вкусовые качества, наличие витаминов, минеральных солей и других ценных веществ, необходимых для нормальной жизнедеятельности человека, а также хорошая урожайность и великолепная лежкость в свежем и квашеном виде обусловили ее самое широкое распространение во всех зонах земледелия.</a:t>
            </a:r>
            <a:endParaRPr lang="ru-RU" sz="2000" dirty="0"/>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tx1"/>
                </a:solidFill>
                <a:latin typeface="Times New Roman" pitchFamily="18" charset="0"/>
                <a:cs typeface="Times New Roman" pitchFamily="18" charset="0"/>
              </a:rPr>
              <a:t>Цветная капуста.</a:t>
            </a:r>
            <a:endParaRPr lang="ru-RU" b="1" i="1" dirty="0">
              <a:solidFill>
                <a:schemeClr val="tx1"/>
              </a:solidFill>
              <a:latin typeface="Times New Roman" pitchFamily="18" charset="0"/>
              <a:cs typeface="Times New Roman" pitchFamily="18" charset="0"/>
            </a:endParaRPr>
          </a:p>
        </p:txBody>
      </p:sp>
      <p:pic>
        <p:nvPicPr>
          <p:cNvPr id="4" name="Содержимое 3" descr="i.jpg"/>
          <p:cNvPicPr>
            <a:picLocks noGrp="1" noChangeAspect="1"/>
          </p:cNvPicPr>
          <p:nvPr>
            <p:ph idx="1"/>
          </p:nvPr>
        </p:nvPicPr>
        <p:blipFill>
          <a:blip r:embed="rId2" cstate="print"/>
          <a:stretch>
            <a:fillRect/>
          </a:stretch>
        </p:blipFill>
        <p:spPr>
          <a:xfrm>
            <a:off x="107504" y="1484784"/>
            <a:ext cx="4259263" cy="4259263"/>
          </a:xfrm>
        </p:spPr>
      </p:pic>
      <p:sp>
        <p:nvSpPr>
          <p:cNvPr id="6" name="TextBox 5"/>
          <p:cNvSpPr txBox="1"/>
          <p:nvPr/>
        </p:nvSpPr>
        <p:spPr>
          <a:xfrm>
            <a:off x="4500562" y="1714488"/>
            <a:ext cx="4392488" cy="2862322"/>
          </a:xfrm>
          <a:prstGeom prst="rect">
            <a:avLst/>
          </a:prstGeom>
          <a:noFill/>
        </p:spPr>
        <p:txBody>
          <a:bodyPr wrap="square" rtlCol="0">
            <a:spAutoFit/>
          </a:bodyPr>
          <a:lstStyle/>
          <a:p>
            <a:r>
              <a:rPr lang="ru-RU" dirty="0" smtClean="0"/>
              <a:t>Цветную капусту еще называют кудрявой. Ее головка - это совокупность коротких сочных побегов, которые заканчиваются зачатками бутонов. Этот вид капусты справедливо считают одним из самых питательных и самых полезных овощей. Цветная капуста – это овощное растение семейства Капустных</a:t>
            </a:r>
            <a:r>
              <a:rPr lang="ru-RU" dirty="0" smtClean="0"/>
              <a:t>. </a:t>
            </a:r>
            <a:r>
              <a:rPr lang="ru-RU" dirty="0" smtClean="0"/>
              <a:t>Для диетического </a:t>
            </a:r>
            <a:endParaRPr lang="ru-RU" dirty="0"/>
          </a:p>
        </p:txBody>
      </p:sp>
      <p:sp>
        <p:nvSpPr>
          <p:cNvPr id="7" name="TextBox 6"/>
          <p:cNvSpPr txBox="1"/>
          <p:nvPr/>
        </p:nvSpPr>
        <p:spPr>
          <a:xfrm>
            <a:off x="4572000" y="4500570"/>
            <a:ext cx="4104456" cy="1200329"/>
          </a:xfrm>
          <a:prstGeom prst="rect">
            <a:avLst/>
          </a:prstGeom>
          <a:noFill/>
        </p:spPr>
        <p:txBody>
          <a:bodyPr wrap="square" rtlCol="0">
            <a:spAutoFit/>
          </a:bodyPr>
          <a:lstStyle/>
          <a:p>
            <a:r>
              <a:rPr lang="ru-RU" dirty="0" smtClean="0"/>
              <a:t>и детского питания это самый подходящий продукт. Цветная капуста содержит питательных веществ больше, чем другие </a:t>
            </a:r>
            <a:r>
              <a:rPr lang="ru-RU" dirty="0" smtClean="0"/>
              <a:t>виды. </a:t>
            </a:r>
            <a:r>
              <a:rPr lang="ru-RU" dirty="0" smtClean="0">
                <a:solidFill>
                  <a:schemeClr val="bg1"/>
                </a:solidFill>
              </a:rPr>
              <a:t>.</a:t>
            </a:r>
            <a:endParaRPr lang="ru-RU" dirty="0">
              <a:solidFill>
                <a:schemeClr val="bg1"/>
              </a:solidFill>
            </a:endParaRPr>
          </a:p>
        </p:txBody>
      </p:sp>
    </p:spTree>
  </p:cSld>
  <p:clrMapOvr>
    <a:masterClrMapping/>
  </p:clrMapOvr>
  <p:transition spd="slow">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0F0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375</TotalTime>
  <Words>961</Words>
  <Application>Microsoft Office PowerPoint</Application>
  <PresentationFormat>Экран (4:3)</PresentationFormat>
  <Paragraphs>56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Слайд 1</vt:lpstr>
      <vt:lpstr>Цель работы</vt:lpstr>
      <vt:lpstr>Задачи</vt:lpstr>
      <vt:lpstr>Картофель.</vt:lpstr>
      <vt:lpstr>Морковь.</vt:lpstr>
      <vt:lpstr>ПЕТРУШКА</vt:lpstr>
      <vt:lpstr>Брюссельская капуста.</vt:lpstr>
      <vt:lpstr>Белокочанная капуста.</vt:lpstr>
      <vt:lpstr>Цветная капуста.</vt:lpstr>
      <vt:lpstr>Огурец.</vt:lpstr>
      <vt:lpstr>Томат.</vt:lpstr>
      <vt:lpstr>Перец.</vt:lpstr>
      <vt:lpstr>Баклажан.</vt:lpstr>
      <vt:lpstr>Тыква.</vt:lpstr>
      <vt:lpstr>Свекла. </vt:lpstr>
      <vt:lpstr>Малина.</vt:lpstr>
      <vt:lpstr>Смородина.</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Лекарство на грядке.</dc:title>
  <dc:creator>Мария</dc:creator>
  <cp:lastModifiedBy>Admin</cp:lastModifiedBy>
  <cp:revision>42</cp:revision>
  <dcterms:created xsi:type="dcterms:W3CDTF">2011-09-25T14:33:09Z</dcterms:created>
  <dcterms:modified xsi:type="dcterms:W3CDTF">2012-03-10T06:41:42Z</dcterms:modified>
</cp:coreProperties>
</file>