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77" r:id="rId5"/>
    <p:sldId id="270" r:id="rId6"/>
    <p:sldId id="267" r:id="rId7"/>
    <p:sldId id="268" r:id="rId8"/>
    <p:sldId id="276" r:id="rId9"/>
    <p:sldId id="272" r:id="rId10"/>
    <p:sldId id="274" r:id="rId11"/>
    <p:sldId id="263" r:id="rId12"/>
    <p:sldId id="271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713DE-386A-438A-B175-09B78563A558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828D4-39BF-4EC4-9FE1-BEA9AC341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5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4DC0-9D92-4F67-87DE-CABE3E7D7B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5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4DC0-9D92-4F67-87DE-CABE3E7D7B7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03.12.2014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adikal.ru/F/s46.radikal.ru/i114/0905/16/5109a29f9b7f.jp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470025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002060"/>
              </a:solidFill>
              <a:cs typeface="Gautami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1410436"/>
            <a:ext cx="7272808" cy="371237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Духовно-нравственное воспитание детей в учебном процессе и внеурочной деятельности</a:t>
            </a:r>
            <a:endParaRPr lang="ru-RU" sz="4000" dirty="0"/>
          </a:p>
          <a:p>
            <a:pPr algn="ctr"/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350" y="5304383"/>
            <a:ext cx="5724128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Нестеров М.В. Видение отроку Варфоломею 1890 г.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(Государственная Третьяковская галерея) 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795963" y="260350"/>
            <a:ext cx="3168650" cy="65976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"Видение отроку Варфоломею" – самое известное произведение художника.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живописная работа Нестерова ярчайшая, но не единственная в своем роде. На протяжении многих лет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Васильевич Нестеров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упорно стремился  воссоздать облик Сергия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выразить при помощи красок то, что невозможно передать словами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художник создал целую серию картин,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 называемый  "Сергиевский цикл",  в который еще вошли "Юность преподобного Сергия", "Труды Сергия Радонежского", "Преподобный Сергий Радонежский".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dirty="0"/>
          </a:p>
        </p:txBody>
      </p:sp>
      <p:pic>
        <p:nvPicPr>
          <p:cNvPr id="5" name="Рисунок 4" descr="5109a29f9b7ft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350" y="248965"/>
            <a:ext cx="5400600" cy="4968552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150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«Красота божьего мира»</a:t>
            </a:r>
            <a:endParaRPr lang="ru-RU" dirty="0"/>
          </a:p>
        </p:txBody>
      </p:sp>
      <p:pic>
        <p:nvPicPr>
          <p:cNvPr id="1026" name="Picture 2" descr="C:\Users\user\Desktop\фотографии 1 Б\фото  рисунки к конкурсу\IMG_02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marL="0" indent="0">
              <a:buNone/>
            </a:pPr>
            <a:r>
              <a:rPr lang="de-DE" sz="3600" dirty="0" err="1"/>
              <a:t>Духовно-нравственное</a:t>
            </a:r>
            <a:r>
              <a:rPr lang="de-DE" sz="3600" dirty="0"/>
              <a:t> </a:t>
            </a:r>
            <a:r>
              <a:rPr lang="de-DE" sz="3600" dirty="0" err="1"/>
              <a:t>воспитание</a:t>
            </a:r>
            <a:r>
              <a:rPr lang="de-DE" sz="3600" dirty="0"/>
              <a:t> </a:t>
            </a:r>
            <a:r>
              <a:rPr lang="de-DE" sz="3600" dirty="0" err="1"/>
              <a:t>является</a:t>
            </a:r>
            <a:r>
              <a:rPr lang="de-DE" sz="3600" dirty="0"/>
              <a:t> </a:t>
            </a:r>
            <a:r>
              <a:rPr lang="de-DE" sz="3600" dirty="0" err="1"/>
              <a:t>одним</a:t>
            </a:r>
            <a:r>
              <a:rPr lang="de-DE" sz="3600" dirty="0"/>
              <a:t> </a:t>
            </a:r>
            <a:r>
              <a:rPr lang="de-DE" sz="3600" dirty="0" err="1"/>
              <a:t>из</a:t>
            </a:r>
            <a:r>
              <a:rPr lang="de-DE" sz="3600" dirty="0"/>
              <a:t> </a:t>
            </a:r>
            <a:r>
              <a:rPr lang="de-DE" sz="3600" dirty="0" err="1"/>
              <a:t>основных</a:t>
            </a:r>
            <a:r>
              <a:rPr lang="de-DE" sz="3600" dirty="0"/>
              <a:t> </a:t>
            </a:r>
            <a:r>
              <a:rPr lang="de-DE" sz="3600" dirty="0" err="1"/>
              <a:t>компонентов</a:t>
            </a:r>
            <a:r>
              <a:rPr lang="de-DE" sz="3600" dirty="0"/>
              <a:t> </a:t>
            </a:r>
            <a:r>
              <a:rPr lang="de-DE" sz="3600" dirty="0" err="1"/>
              <a:t>образовательного</a:t>
            </a:r>
            <a:r>
              <a:rPr lang="de-DE" sz="3600" dirty="0"/>
              <a:t> </a:t>
            </a:r>
            <a:r>
              <a:rPr lang="de-DE" sz="3600" dirty="0" err="1"/>
              <a:t>процесса</a:t>
            </a:r>
            <a:r>
              <a:rPr lang="de-DE" sz="3600" dirty="0"/>
              <a:t> в </a:t>
            </a:r>
            <a:r>
              <a:rPr lang="de-DE" sz="3600" dirty="0" err="1"/>
              <a:t>школе</a:t>
            </a:r>
            <a:r>
              <a:rPr lang="de-DE" sz="3600" dirty="0"/>
              <a:t>, </a:t>
            </a:r>
            <a:r>
              <a:rPr lang="de-DE" sz="3600" dirty="0" err="1"/>
              <a:t>что</a:t>
            </a:r>
            <a:r>
              <a:rPr lang="de-DE" sz="3600" dirty="0"/>
              <a:t> </a:t>
            </a:r>
            <a:r>
              <a:rPr lang="de-DE" sz="3600" dirty="0" err="1"/>
              <a:t>помогает</a:t>
            </a:r>
            <a:r>
              <a:rPr lang="de-DE" sz="3600" dirty="0"/>
              <a:t> </a:t>
            </a:r>
            <a:r>
              <a:rPr lang="de-DE" sz="3600" dirty="0" err="1"/>
              <a:t>вырастить</a:t>
            </a:r>
            <a:r>
              <a:rPr lang="de-DE" sz="3600" dirty="0"/>
              <a:t> </a:t>
            </a:r>
            <a:r>
              <a:rPr lang="de-DE" sz="3600" dirty="0" err="1"/>
              <a:t>честных</a:t>
            </a:r>
            <a:r>
              <a:rPr lang="de-DE" sz="3600" dirty="0"/>
              <a:t>, </a:t>
            </a:r>
            <a:r>
              <a:rPr lang="de-DE" sz="3600" dirty="0" err="1"/>
              <a:t>добрых</a:t>
            </a:r>
            <a:r>
              <a:rPr lang="de-DE" sz="3600" dirty="0"/>
              <a:t>, </a:t>
            </a:r>
            <a:r>
              <a:rPr lang="de-DE" sz="3600" dirty="0" err="1"/>
              <a:t>трудолюбивых</a:t>
            </a:r>
            <a:r>
              <a:rPr lang="de-DE" sz="3600" dirty="0"/>
              <a:t> </a:t>
            </a:r>
            <a:r>
              <a:rPr lang="de-DE" sz="3600" dirty="0" err="1"/>
              <a:t>людей</a:t>
            </a:r>
            <a:r>
              <a:rPr lang="de-DE" sz="3600" dirty="0"/>
              <a:t>, </a:t>
            </a:r>
            <a:r>
              <a:rPr lang="de-DE" sz="3600" dirty="0" err="1"/>
              <a:t>найти</a:t>
            </a:r>
            <a:r>
              <a:rPr lang="de-DE" sz="3600" dirty="0"/>
              <a:t> </a:t>
            </a:r>
            <a:r>
              <a:rPr lang="de-DE" sz="3600" dirty="0" err="1"/>
              <a:t>им</a:t>
            </a:r>
            <a:r>
              <a:rPr lang="de-DE" sz="3600" dirty="0"/>
              <a:t> </a:t>
            </a:r>
            <a:r>
              <a:rPr lang="de-DE" sz="3600" dirty="0" err="1"/>
              <a:t>своё</a:t>
            </a:r>
            <a:r>
              <a:rPr lang="de-DE" sz="3600" dirty="0"/>
              <a:t> </a:t>
            </a:r>
            <a:r>
              <a:rPr lang="de-DE" sz="3600" dirty="0" err="1"/>
              <a:t>место</a:t>
            </a:r>
            <a:r>
              <a:rPr lang="de-DE" sz="3600" dirty="0"/>
              <a:t> в </a:t>
            </a:r>
            <a:r>
              <a:rPr lang="de-DE" sz="3600" dirty="0" err="1"/>
              <a:t>жизни</a:t>
            </a:r>
            <a:r>
              <a:rPr lang="de-DE" sz="3600" dirty="0"/>
              <a:t>, </a:t>
            </a:r>
            <a:r>
              <a:rPr lang="de-DE" sz="3600" dirty="0" err="1"/>
              <a:t>использовать</a:t>
            </a:r>
            <a:r>
              <a:rPr lang="de-DE" sz="3600" dirty="0"/>
              <a:t> </a:t>
            </a:r>
            <a:r>
              <a:rPr lang="de-DE" sz="3600" dirty="0" err="1"/>
              <a:t>полученные</a:t>
            </a:r>
            <a:r>
              <a:rPr lang="de-DE" sz="3600" dirty="0"/>
              <a:t> </a:t>
            </a:r>
            <a:r>
              <a:rPr lang="de-DE" sz="3600" dirty="0" err="1"/>
              <a:t>знания</a:t>
            </a:r>
            <a:r>
              <a:rPr lang="de-DE" sz="3600" dirty="0"/>
              <a:t> и </a:t>
            </a:r>
            <a:r>
              <a:rPr lang="de-DE" sz="3600" dirty="0" err="1"/>
              <a:t>умения</a:t>
            </a:r>
            <a:r>
              <a:rPr lang="de-DE" sz="3600" dirty="0"/>
              <a:t> </a:t>
            </a:r>
            <a:r>
              <a:rPr lang="de-DE" sz="3600" dirty="0" err="1"/>
              <a:t>на</a:t>
            </a:r>
            <a:r>
              <a:rPr lang="de-DE" sz="3600" dirty="0"/>
              <a:t> </a:t>
            </a:r>
            <a:r>
              <a:rPr lang="de-DE" sz="3600" dirty="0" err="1"/>
              <a:t>благо</a:t>
            </a:r>
            <a:r>
              <a:rPr lang="de-DE" sz="3600" dirty="0"/>
              <a:t> </a:t>
            </a:r>
            <a:r>
              <a:rPr lang="de-DE" sz="3600" dirty="0" err="1"/>
              <a:t>Родины</a:t>
            </a:r>
            <a:r>
              <a:rPr lang="de-DE" sz="3600" dirty="0"/>
              <a:t>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9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/>
              <a:t>«Основы религиозных культур и светской этики»</a:t>
            </a:r>
            <a:r>
              <a:rPr lang="ru-RU" sz="4000" dirty="0"/>
              <a:t> по модулю «Основы православной культуры»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/>
              <a:t>Целью уроков </a:t>
            </a:r>
            <a:r>
              <a:rPr lang="ru-RU" sz="3200" b="1" dirty="0" smtClean="0"/>
              <a:t>является </a:t>
            </a:r>
            <a:r>
              <a:rPr lang="ru-RU" sz="3200" b="1" dirty="0"/>
              <a:t>содействие целостному духовно-нравственному и социальному развитию личности ребенка, формирование мировоззрения, обеспечение его духовного, психического и телесного здоровья посредством приобщения к высшим ценностям православной культуры.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Анкетирование: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ru-RU" sz="3900" b="1" dirty="0"/>
              <a:t>«Что ты знаешь о православии</a:t>
            </a:r>
            <a:r>
              <a:rPr lang="ru-RU" sz="3900" b="1" dirty="0" smtClean="0"/>
              <a:t>?»  </a:t>
            </a:r>
          </a:p>
          <a:p>
            <a:r>
              <a:rPr lang="ru-RU" sz="3900" b="1" dirty="0" smtClean="0"/>
              <a:t>«</a:t>
            </a:r>
            <a:r>
              <a:rPr lang="ru-RU" sz="3900" b="1" dirty="0"/>
              <a:t>Как ты думаешь, почему Библию называют </a:t>
            </a:r>
            <a:r>
              <a:rPr lang="ru-RU" sz="3900" b="1" dirty="0" smtClean="0"/>
              <a:t>«книгой книг»?»</a:t>
            </a:r>
          </a:p>
          <a:p>
            <a:r>
              <a:rPr lang="ru-RU" sz="3900" b="1" dirty="0" smtClean="0"/>
              <a:t> </a:t>
            </a:r>
            <a:r>
              <a:rPr lang="ru-RU" sz="3900" b="1" dirty="0"/>
              <a:t>«Какие церковные праздники ты знаешь</a:t>
            </a:r>
            <a:r>
              <a:rPr lang="ru-RU" sz="3900" b="1" dirty="0" smtClean="0"/>
              <a:t>?»</a:t>
            </a:r>
          </a:p>
          <a:p>
            <a:r>
              <a:rPr lang="ru-RU" sz="3900" b="1" dirty="0" smtClean="0"/>
              <a:t> </a:t>
            </a:r>
            <a:r>
              <a:rPr lang="ru-RU" sz="3900" b="1" dirty="0"/>
              <a:t>«Знаешь ли ты, что люди делают в храмах</a:t>
            </a:r>
            <a:r>
              <a:rPr lang="ru-RU" sz="3900" b="1" dirty="0" smtClean="0"/>
              <a:t>?»</a:t>
            </a:r>
          </a:p>
          <a:p>
            <a:r>
              <a:rPr lang="ru-RU" sz="3900" b="1" dirty="0" smtClean="0"/>
              <a:t> </a:t>
            </a:r>
            <a:r>
              <a:rPr lang="ru-RU" sz="3900" b="1" dirty="0"/>
              <a:t>«В чём состоит отличие иконы от обычной живописной картины</a:t>
            </a:r>
            <a:r>
              <a:rPr lang="ru-RU" sz="3900" b="1" dirty="0" smtClean="0"/>
              <a:t>?»</a:t>
            </a:r>
          </a:p>
          <a:p>
            <a:r>
              <a:rPr lang="ru-RU" sz="3900" b="1" dirty="0" smtClean="0"/>
              <a:t> </a:t>
            </a:r>
            <a:r>
              <a:rPr lang="ru-RU" sz="3900" b="1" dirty="0"/>
              <a:t>«Чтобы вы хотели узнать на уроках по   основам православной культуры?»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424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222222222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68" y="34477"/>
            <a:ext cx="445451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28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Тематика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Милосердие и сострадание», «Совесть и раскаяние», «Золотое правило этики», «Зачем творить добро», «Любовь и уважение к Отечеству», «Подвиг».  «Отношение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христианина к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природе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6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В личностном: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проявление у детей таких качеств как доброжелательность,  эмоционально-нравственная отзывчивость и внимание к другим людям,  понимание и сопереживание чувствам других людей; умение анализировать и контролировать собственное поведение в разных жизненных ситуациях.</a:t>
            </a:r>
          </a:p>
          <a:p>
            <a:r>
              <a:rPr lang="de-DE" sz="3200" dirty="0">
                <a:solidFill>
                  <a:srgbClr val="C00000"/>
                </a:solidFill>
              </a:rPr>
              <a:t>В </a:t>
            </a:r>
            <a:r>
              <a:rPr lang="de-DE" sz="3200" dirty="0" err="1" smtClean="0">
                <a:solidFill>
                  <a:srgbClr val="C00000"/>
                </a:solidFill>
              </a:rPr>
              <a:t>предметном</a:t>
            </a:r>
            <a:r>
              <a:rPr lang="ru-RU" sz="3200" dirty="0" smtClean="0">
                <a:solidFill>
                  <a:srgbClr val="C00000"/>
                </a:solidFill>
              </a:rPr>
              <a:t>: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заложены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6">
                    <a:lumMod val="50000"/>
                  </a:schemeClr>
                </a:solidFill>
              </a:rPr>
              <a:t>основы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6">
                    <a:lumMod val="50000"/>
                  </a:schemeClr>
                </a:solidFill>
              </a:rPr>
              <a:t>принятия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de-DE" sz="3200" dirty="0" err="1">
                <a:solidFill>
                  <a:schemeClr val="accent6">
                    <a:lumMod val="50000"/>
                  </a:schemeClr>
                </a:solidFill>
              </a:rPr>
              <a:t>понимания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6">
                    <a:lumMod val="50000"/>
                  </a:schemeClr>
                </a:solidFill>
              </a:rPr>
              <a:t>детьми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6">
                    <a:lumMod val="50000"/>
                  </a:schemeClr>
                </a:solidFill>
              </a:rPr>
              <a:t>основных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6">
                    <a:lumMod val="50000"/>
                  </a:schemeClr>
                </a:solidFill>
              </a:rPr>
              <a:t>нравственных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6">
                    <a:lumMod val="50000"/>
                  </a:schemeClr>
                </a:solidFill>
              </a:rPr>
              <a:t>ценностей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998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Классные часы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500" b="1" dirty="0" smtClean="0">
                <a:solidFill>
                  <a:srgbClr val="00B050"/>
                </a:solidFill>
              </a:rPr>
              <a:t>«</a:t>
            </a:r>
            <a:r>
              <a:rPr lang="ru-RU" sz="3500" b="1" dirty="0">
                <a:solidFill>
                  <a:srgbClr val="00B050"/>
                </a:solidFill>
              </a:rPr>
              <a:t>Лихо тому, кто неправду говорит кому</a:t>
            </a:r>
            <a:r>
              <a:rPr lang="ru-RU" sz="3500" b="1" dirty="0" smtClean="0">
                <a:solidFill>
                  <a:srgbClr val="00B05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B050"/>
                </a:solidFill>
              </a:rPr>
              <a:t> </a:t>
            </a:r>
            <a:r>
              <a:rPr lang="ru-RU" sz="3500" b="1" dirty="0">
                <a:solidFill>
                  <a:srgbClr val="00B050"/>
                </a:solidFill>
              </a:rPr>
              <a:t>«Не было бы зла, да зависть помогла</a:t>
            </a:r>
            <a:r>
              <a:rPr lang="ru-RU" sz="3500" b="1" dirty="0" smtClean="0">
                <a:solidFill>
                  <a:srgbClr val="00B05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B050"/>
                </a:solidFill>
              </a:rPr>
              <a:t> </a:t>
            </a:r>
            <a:r>
              <a:rPr lang="ru-RU" sz="3500" b="1" dirty="0">
                <a:solidFill>
                  <a:srgbClr val="00B050"/>
                </a:solidFill>
              </a:rPr>
              <a:t>«Легко воровать, да тяжело отвечать</a:t>
            </a:r>
            <a:r>
              <a:rPr lang="ru-RU" sz="3500" b="1" dirty="0" smtClean="0">
                <a:solidFill>
                  <a:srgbClr val="00B05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B050"/>
                </a:solidFill>
              </a:rPr>
              <a:t> </a:t>
            </a:r>
            <a:r>
              <a:rPr lang="ru-RU" sz="3500" b="1" dirty="0">
                <a:solidFill>
                  <a:srgbClr val="00B050"/>
                </a:solidFill>
              </a:rPr>
              <a:t>«Не осуждай – не будешь осужден</a:t>
            </a:r>
            <a:r>
              <a:rPr lang="ru-RU" sz="3500" b="1" dirty="0" smtClean="0">
                <a:solidFill>
                  <a:srgbClr val="00B05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B050"/>
                </a:solidFill>
              </a:rPr>
              <a:t> </a:t>
            </a:r>
            <a:r>
              <a:rPr lang="ru-RU" sz="3500" b="1" dirty="0">
                <a:solidFill>
                  <a:srgbClr val="00B050"/>
                </a:solidFill>
              </a:rPr>
              <a:t>«Гордость рождает зло</a:t>
            </a:r>
            <a:r>
              <a:rPr lang="ru-RU" sz="3500" b="1" dirty="0" smtClean="0">
                <a:solidFill>
                  <a:srgbClr val="00B05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B050"/>
                </a:solidFill>
              </a:rPr>
              <a:t> </a:t>
            </a:r>
            <a:r>
              <a:rPr lang="ru-RU" sz="3500" b="1" dirty="0">
                <a:solidFill>
                  <a:srgbClr val="00B050"/>
                </a:solidFill>
              </a:rPr>
              <a:t>«Побеждай зло добром».</a:t>
            </a:r>
          </a:p>
        </p:txBody>
      </p:sp>
    </p:spTree>
    <p:extLst>
      <p:ext uri="{BB962C8B-B14F-4D97-AF65-F5344CB8AC3E}">
        <p14:creationId xmlns:p14="http://schemas.microsoft.com/office/powerpoint/2010/main" val="9632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6465912" cy="1296144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Неделя добра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4" name="Picture 2" descr="F:\11111111111111111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344816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1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Презентация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«Прикосновение к святому»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6525" indent="0" algn="ctr">
              <a:buNone/>
            </a:pPr>
            <a:r>
              <a:rPr lang="ru-RU" dirty="0" smtClean="0"/>
              <a:t>  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Образ Сергия Радонежского в искусстве      </a:t>
            </a:r>
          </a:p>
          <a:p>
            <a:pPr marL="136525" indent="0" algn="ctr">
              <a:buNone/>
            </a:pPr>
            <a:endParaRPr lang="ru-RU" dirty="0" smtClean="0"/>
          </a:p>
          <a:p>
            <a:pPr marL="136525" indent="0"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Князев Денис, 10 лет</a:t>
            </a:r>
            <a:endParaRPr lang="ru-RU" dirty="0" smtClean="0"/>
          </a:p>
          <a:p>
            <a:pPr marL="136525" indent="0">
              <a:buNone/>
            </a:pPr>
            <a:r>
              <a:rPr lang="ru-RU" i="1" dirty="0" smtClean="0"/>
              <a:t>Муниципальное образовательное учреждение</a:t>
            </a:r>
          </a:p>
          <a:p>
            <a:pPr marL="136525" indent="0">
              <a:buNone/>
            </a:pPr>
            <a:r>
              <a:rPr lang="ru-RU" i="1" dirty="0" smtClean="0"/>
              <a:t>«Средняя общеобразовательная школа №3</a:t>
            </a:r>
          </a:p>
          <a:p>
            <a:pPr marL="136525" indent="0">
              <a:buNone/>
            </a:pPr>
            <a:r>
              <a:rPr lang="ru-RU" i="1" dirty="0"/>
              <a:t>и</a:t>
            </a:r>
            <a:r>
              <a:rPr lang="ru-RU" i="1" dirty="0" smtClean="0"/>
              <a:t>м. С. В. </a:t>
            </a:r>
            <a:r>
              <a:rPr lang="ru-RU" i="1" dirty="0" err="1" smtClean="0"/>
              <a:t>Ишеева</a:t>
            </a:r>
            <a:r>
              <a:rPr lang="ru-RU" i="1" dirty="0" smtClean="0"/>
              <a:t> г. Ясногорска Тульской области»</a:t>
            </a:r>
          </a:p>
          <a:p>
            <a:pPr marL="136525" indent="0">
              <a:buNone/>
            </a:pPr>
            <a:endParaRPr lang="ru-RU" dirty="0" smtClean="0"/>
          </a:p>
          <a:p>
            <a:pPr marL="136525" indent="0">
              <a:buNone/>
            </a:pPr>
            <a:r>
              <a:rPr lang="ru-RU" sz="2400" dirty="0" smtClean="0"/>
              <a:t>Педагог-консультант: </a:t>
            </a:r>
            <a:r>
              <a:rPr lang="ru-RU" sz="2400" dirty="0" err="1" smtClean="0"/>
              <a:t>Чубукова</a:t>
            </a:r>
            <a:r>
              <a:rPr lang="ru-RU" sz="2400" dirty="0" smtClean="0"/>
              <a:t> Наталья Николаевна, 89107022576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245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436</Words>
  <Application>Microsoft Office PowerPoint</Application>
  <PresentationFormat>Экран (4:3)</PresentationFormat>
  <Paragraphs>38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 «Основы религиозных культур и светской этики» по модулю «Основы православной культуры»</vt:lpstr>
      <vt:lpstr>Анкетирование:</vt:lpstr>
      <vt:lpstr>Презентация PowerPoint</vt:lpstr>
      <vt:lpstr>Презентация PowerPoint</vt:lpstr>
      <vt:lpstr>Презентация PowerPoint</vt:lpstr>
      <vt:lpstr>Классные часы</vt:lpstr>
      <vt:lpstr>Неделя добра </vt:lpstr>
      <vt:lpstr>Презентация «Прикосновение к святому»</vt:lpstr>
      <vt:lpstr> Нестеров М.В. Видение отроку Варфоломею 1890 г. (Государственная Третьяковская галерея) </vt:lpstr>
      <vt:lpstr>Конкурс «Красота божьего мира»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развивающего обучения как условия реализации системно-деятельностного подхода</dc:title>
  <dc:creator>User</dc:creator>
  <cp:lastModifiedBy>user</cp:lastModifiedBy>
  <cp:revision>26</cp:revision>
  <dcterms:created xsi:type="dcterms:W3CDTF">2014-11-04T11:02:47Z</dcterms:created>
  <dcterms:modified xsi:type="dcterms:W3CDTF">2014-12-03T19:24:25Z</dcterms:modified>
</cp:coreProperties>
</file>