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84" r:id="rId2"/>
    <p:sldId id="257" r:id="rId3"/>
    <p:sldId id="258" r:id="rId4"/>
    <p:sldId id="259" r:id="rId5"/>
    <p:sldId id="260" r:id="rId6"/>
    <p:sldId id="263" r:id="rId7"/>
    <p:sldId id="281" r:id="rId8"/>
    <p:sldId id="264" r:id="rId9"/>
    <p:sldId id="266" r:id="rId10"/>
    <p:sldId id="265" r:id="rId11"/>
    <p:sldId id="267" r:id="rId12"/>
    <p:sldId id="269" r:id="rId13"/>
    <p:sldId id="268" r:id="rId14"/>
    <p:sldId id="270" r:id="rId15"/>
    <p:sldId id="271" r:id="rId16"/>
    <p:sldId id="282" r:id="rId17"/>
    <p:sldId id="261" r:id="rId18"/>
    <p:sldId id="262" r:id="rId19"/>
    <p:sldId id="276" r:id="rId20"/>
    <p:sldId id="277" r:id="rId21"/>
    <p:sldId id="278" r:id="rId22"/>
    <p:sldId id="283" r:id="rId23"/>
    <p:sldId id="279" r:id="rId24"/>
    <p:sldId id="272" r:id="rId25"/>
    <p:sldId id="275" r:id="rId2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8/7/2013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8/7/2013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8/7/2013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8/7/2013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8/7/2013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8/7/2013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8/7/2013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8/7/2013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8/7/2013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8/7/2013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8/7/2013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8/7/2013</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screen"/>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chemeClr val="tx1">
                    <a:lumMod val="95000"/>
                    <a:lumOff val="5000"/>
                  </a:schemeClr>
                </a:solidFill>
              </a:rPr>
              <a:t>Урок  по теме: </a:t>
            </a:r>
            <a:br>
              <a:rPr lang="ru-RU" b="1" i="1" dirty="0" smtClean="0">
                <a:solidFill>
                  <a:schemeClr val="tx1">
                    <a:lumMod val="95000"/>
                    <a:lumOff val="5000"/>
                  </a:schemeClr>
                </a:solidFill>
              </a:rPr>
            </a:br>
            <a:r>
              <a:rPr lang="ru-RU" b="1" i="1" dirty="0" smtClean="0">
                <a:solidFill>
                  <a:schemeClr val="tx1">
                    <a:lumMod val="95000"/>
                    <a:lumOff val="5000"/>
                  </a:schemeClr>
                </a:solidFill>
              </a:rPr>
              <a:t>«Размножение и развитие организмов»</a:t>
            </a:r>
            <a:endParaRPr lang="ru-RU" dirty="0"/>
          </a:p>
        </p:txBody>
      </p:sp>
      <p:pic>
        <p:nvPicPr>
          <p:cNvPr id="1026" name="Picture 2" descr="C:\Users\Екатерина\Desktop\фото на сайт\цыплята.jpg"/>
          <p:cNvPicPr>
            <a:picLocks noGrp="1" noChangeAspect="1" noChangeArrowheads="1"/>
          </p:cNvPicPr>
          <p:nvPr>
            <p:ph idx="1"/>
          </p:nvPr>
        </p:nvPicPr>
        <p:blipFill>
          <a:blip r:embed="rId3" cstate="screen"/>
          <a:srcRect/>
          <a:stretch>
            <a:fillRect/>
          </a:stretch>
        </p:blipFill>
        <p:spPr bwMode="auto">
          <a:xfrm>
            <a:off x="1447800" y="2362200"/>
            <a:ext cx="5943600" cy="4038599"/>
          </a:xfrm>
          <a:prstGeom prst="ellipse">
            <a:avLst/>
          </a:prstGeom>
          <a:noFill/>
          <a:effectLst>
            <a:glow rad="139700">
              <a:schemeClr val="accent4">
                <a:satMod val="175000"/>
                <a:alpha val="40000"/>
              </a:schemeClr>
            </a:glo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screen"/>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Мейоз</a:t>
            </a:r>
            <a:endParaRPr lang="ru-RU" b="1" i="1" dirty="0"/>
          </a:p>
        </p:txBody>
      </p:sp>
      <p:pic>
        <p:nvPicPr>
          <p:cNvPr id="4" name="Содержимое 3" descr="мейоз.jpg"/>
          <p:cNvPicPr>
            <a:picLocks noGrp="1" noChangeAspect="1"/>
          </p:cNvPicPr>
          <p:nvPr>
            <p:ph idx="1"/>
          </p:nvPr>
        </p:nvPicPr>
        <p:blipFill>
          <a:blip r:embed="rId3" cstate="screen"/>
          <a:stretch>
            <a:fillRect/>
          </a:stretch>
        </p:blipFill>
        <p:spPr>
          <a:xfrm>
            <a:off x="457200" y="1600200"/>
            <a:ext cx="8001000" cy="4572000"/>
          </a:xfrm>
        </p:spPr>
      </p:pic>
    </p:spTree>
  </p:cSld>
  <p:clrMapOvr>
    <a:masterClrMapping/>
  </p:clrMapOvr>
  <p:transition spd="slow">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screen"/>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smtClean="0"/>
              <a:t>Образование половых клеток</a:t>
            </a:r>
            <a:endParaRPr lang="ru-RU" b="1" i="1" dirty="0"/>
          </a:p>
        </p:txBody>
      </p:sp>
      <p:pic>
        <p:nvPicPr>
          <p:cNvPr id="4" name="Содержимое 3" descr="Гаметогенез.jpg"/>
          <p:cNvPicPr>
            <a:picLocks noGrp="1" noChangeAspect="1"/>
          </p:cNvPicPr>
          <p:nvPr>
            <p:ph idx="1"/>
          </p:nvPr>
        </p:nvPicPr>
        <p:blipFill>
          <a:blip r:embed="rId3" cstate="screen"/>
          <a:stretch>
            <a:fillRect/>
          </a:stretch>
        </p:blipFill>
        <p:spPr>
          <a:xfrm>
            <a:off x="806487" y="1600200"/>
            <a:ext cx="7531026" cy="4525963"/>
          </a:xfrm>
        </p:spPr>
      </p:pic>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11562"/>
          </a:xfrm>
        </p:spPr>
        <p:txBody>
          <a:bodyPr>
            <a:normAutofit fontScale="90000"/>
          </a:bodyPr>
          <a:lstStyle/>
          <a:p>
            <a:pPr algn="l"/>
            <a:r>
              <a:rPr lang="ru-RU" sz="2400" b="1" dirty="0" smtClean="0"/>
              <a:t>                                              Задание</a:t>
            </a:r>
            <a:r>
              <a:rPr lang="ru-RU" b="1" dirty="0" smtClean="0"/>
              <a:t> </a:t>
            </a:r>
            <a:r>
              <a:rPr lang="ru-RU" sz="2400" b="1" dirty="0" smtClean="0"/>
              <a:t>3.</a:t>
            </a:r>
            <a:r>
              <a:rPr lang="ru-RU" dirty="0" smtClean="0"/>
              <a:t/>
            </a:r>
            <a:br>
              <a:rPr lang="ru-RU" dirty="0" smtClean="0"/>
            </a:br>
            <a:r>
              <a:rPr lang="ru-RU" sz="2700" b="1" dirty="0" smtClean="0"/>
              <a:t>Соотнесите особенности митоза и мейоза</a:t>
            </a:r>
            <a:br>
              <a:rPr lang="ru-RU" sz="2700" b="1" dirty="0" smtClean="0"/>
            </a:br>
            <a:r>
              <a:rPr lang="ru-RU" sz="2700" b="1" dirty="0" smtClean="0"/>
              <a:t> Особенности процесса                                       Способ деления               </a:t>
            </a:r>
            <a:br>
              <a:rPr lang="ru-RU" sz="2700" b="1" dirty="0" smtClean="0"/>
            </a:br>
            <a:r>
              <a:rPr lang="ru-RU" sz="2700" b="1" dirty="0" smtClean="0"/>
              <a:t>А) происходит в соматических клетках                  1) Митоз                           </a:t>
            </a:r>
            <a:br>
              <a:rPr lang="ru-RU" sz="2700" b="1" dirty="0" smtClean="0"/>
            </a:br>
            <a:r>
              <a:rPr lang="ru-RU" sz="2700" b="1" dirty="0" smtClean="0"/>
              <a:t>Б) хромосомы не конъюгируют                                2) Мейоз</a:t>
            </a:r>
            <a:br>
              <a:rPr lang="ru-RU" sz="2700" b="1" dirty="0" smtClean="0"/>
            </a:br>
            <a:r>
              <a:rPr lang="ru-RU" sz="2700" b="1" dirty="0" smtClean="0"/>
              <a:t>В) происходит кроссинговер</a:t>
            </a:r>
            <a:br>
              <a:rPr lang="ru-RU" sz="2700" b="1" dirty="0" smtClean="0"/>
            </a:br>
            <a:r>
              <a:rPr lang="ru-RU" sz="2700" b="1" dirty="0" smtClean="0"/>
              <a:t>Г) образуются биваленты</a:t>
            </a:r>
            <a:br>
              <a:rPr lang="ru-RU" sz="2700" b="1" dirty="0" smtClean="0"/>
            </a:br>
            <a:r>
              <a:rPr lang="ru-RU" sz="2700" b="1" dirty="0" smtClean="0"/>
              <a:t>Д) дочерние клетки диплоидны</a:t>
            </a:r>
            <a:br>
              <a:rPr lang="ru-RU" sz="2700" b="1" dirty="0" smtClean="0"/>
            </a:br>
            <a:r>
              <a:rPr lang="ru-RU" sz="2700" b="1" dirty="0" smtClean="0"/>
              <a:t>Е) результатом является образование гамет </a:t>
            </a:r>
            <a:endParaRPr lang="ru-RU" sz="2700" b="1" dirty="0"/>
          </a:p>
        </p:txBody>
      </p:sp>
      <p:graphicFrame>
        <p:nvGraphicFramePr>
          <p:cNvPr id="4" name="Содержимое 3"/>
          <p:cNvGraphicFramePr>
            <a:graphicFrameLocks noGrp="1"/>
          </p:cNvGraphicFramePr>
          <p:nvPr>
            <p:ph idx="1"/>
          </p:nvPr>
        </p:nvGraphicFramePr>
        <p:xfrm>
          <a:off x="457200" y="4648200"/>
          <a:ext cx="8229600" cy="1371600"/>
        </p:xfrm>
        <a:graphic>
          <a:graphicData uri="http://schemas.openxmlformats.org/drawingml/2006/table">
            <a:tbl>
              <a:tblPr firstRow="1" bandRow="1">
                <a:tableStyleId>{5940675A-B579-460E-94D1-54222C63F5DA}</a:tableStyleId>
              </a:tblPr>
              <a:tblGrid>
                <a:gridCol w="1371600"/>
                <a:gridCol w="1371600"/>
                <a:gridCol w="1371600"/>
                <a:gridCol w="1371600"/>
                <a:gridCol w="1371600"/>
                <a:gridCol w="1371600"/>
              </a:tblGrid>
              <a:tr h="685800">
                <a:tc>
                  <a:txBody>
                    <a:bodyPr/>
                    <a:lstStyle/>
                    <a:p>
                      <a:pPr algn="ctr"/>
                      <a:r>
                        <a:rPr lang="ru-RU" dirty="0" smtClean="0"/>
                        <a:t>А</a:t>
                      </a:r>
                      <a:endParaRPr lang="ru-RU" dirty="0"/>
                    </a:p>
                  </a:txBody>
                  <a:tcPr/>
                </a:tc>
                <a:tc>
                  <a:txBody>
                    <a:bodyPr/>
                    <a:lstStyle/>
                    <a:p>
                      <a:pPr algn="ctr"/>
                      <a:r>
                        <a:rPr lang="ru-RU" dirty="0" smtClean="0"/>
                        <a:t>Б</a:t>
                      </a:r>
                      <a:endParaRPr lang="ru-RU" dirty="0"/>
                    </a:p>
                  </a:txBody>
                  <a:tcPr/>
                </a:tc>
                <a:tc>
                  <a:txBody>
                    <a:bodyPr/>
                    <a:lstStyle/>
                    <a:p>
                      <a:pPr algn="ctr"/>
                      <a:r>
                        <a:rPr lang="ru-RU" dirty="0" smtClean="0"/>
                        <a:t>В</a:t>
                      </a:r>
                      <a:endParaRPr lang="ru-RU" dirty="0"/>
                    </a:p>
                  </a:txBody>
                  <a:tcPr/>
                </a:tc>
                <a:tc>
                  <a:txBody>
                    <a:bodyPr/>
                    <a:lstStyle/>
                    <a:p>
                      <a:pPr algn="ctr"/>
                      <a:r>
                        <a:rPr lang="ru-RU" dirty="0" smtClean="0"/>
                        <a:t>Г</a:t>
                      </a:r>
                      <a:endParaRPr lang="ru-RU" dirty="0"/>
                    </a:p>
                  </a:txBody>
                  <a:tcPr/>
                </a:tc>
                <a:tc>
                  <a:txBody>
                    <a:bodyPr/>
                    <a:lstStyle/>
                    <a:p>
                      <a:pPr algn="ctr"/>
                      <a:r>
                        <a:rPr lang="ru-RU" dirty="0" smtClean="0"/>
                        <a:t>Д</a:t>
                      </a:r>
                      <a:endParaRPr lang="ru-RU" dirty="0"/>
                    </a:p>
                  </a:txBody>
                  <a:tcPr/>
                </a:tc>
                <a:tc>
                  <a:txBody>
                    <a:bodyPr/>
                    <a:lstStyle/>
                    <a:p>
                      <a:pPr algn="ctr"/>
                      <a:r>
                        <a:rPr lang="ru-RU" dirty="0" smtClean="0"/>
                        <a:t>Е</a:t>
                      </a:r>
                      <a:endParaRPr lang="ru-RU" dirty="0"/>
                    </a:p>
                  </a:txBody>
                  <a:tcPr/>
                </a:tc>
              </a:tr>
              <a:tr h="685800">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4906962"/>
          </a:xfrm>
        </p:spPr>
        <p:txBody>
          <a:bodyPr>
            <a:normAutofit fontScale="90000"/>
          </a:bodyPr>
          <a:lstStyle/>
          <a:p>
            <a:pPr algn="l"/>
            <a:r>
              <a:rPr lang="ru-RU" sz="2400" dirty="0" smtClean="0"/>
              <a:t>                                                 </a:t>
            </a:r>
            <a:r>
              <a:rPr lang="ru-RU" sz="2400" b="1" dirty="0" smtClean="0"/>
              <a:t>Задание 4.</a:t>
            </a:r>
            <a:r>
              <a:rPr lang="ru-RU" sz="2400" dirty="0" smtClean="0"/>
              <a:t/>
            </a:r>
            <a:br>
              <a:rPr lang="ru-RU" sz="2400" dirty="0" smtClean="0"/>
            </a:br>
            <a:r>
              <a:rPr lang="ru-RU" sz="2400" b="1" i="1" dirty="0" smtClean="0"/>
              <a:t>Установите соответствие между характеристикой полового процесса и видом образования гамет.</a:t>
            </a:r>
            <a:br>
              <a:rPr lang="ru-RU" sz="2400" b="1" i="1" dirty="0" smtClean="0"/>
            </a:br>
            <a:r>
              <a:rPr lang="ru-RU" sz="2400" b="1" i="1" dirty="0" smtClean="0"/>
              <a:t>    Характеристика процесса               Вид образования  гамет                                                                          </a:t>
            </a:r>
            <a:r>
              <a:rPr lang="ru-RU" sz="2400" i="1" dirty="0" smtClean="0"/>
              <a:t/>
            </a:r>
            <a:br>
              <a:rPr lang="ru-RU" sz="2400" i="1" dirty="0" smtClean="0"/>
            </a:br>
            <a:r>
              <a:rPr lang="ru-RU" sz="2400" b="1" i="1" dirty="0" smtClean="0"/>
              <a:t>А) образуются крупные половые                        1)  овогенез</a:t>
            </a:r>
            <a:br>
              <a:rPr lang="ru-RU" sz="2400" b="1" i="1" dirty="0" smtClean="0"/>
            </a:br>
            <a:r>
              <a:rPr lang="ru-RU" sz="2400" b="1" i="1" dirty="0" smtClean="0"/>
              <a:t>     клетки                                                                    2) сперматогенез</a:t>
            </a:r>
            <a:br>
              <a:rPr lang="ru-RU" sz="2400" b="1" i="1" dirty="0" smtClean="0"/>
            </a:br>
            <a:r>
              <a:rPr lang="ru-RU" sz="2400" b="1" i="1" dirty="0" smtClean="0"/>
              <a:t>Б) наблюдается гибель направительных</a:t>
            </a:r>
            <a:br>
              <a:rPr lang="ru-RU" sz="2400" b="1" i="1" dirty="0" smtClean="0"/>
            </a:br>
            <a:r>
              <a:rPr lang="ru-RU" sz="2400" b="1" i="1" dirty="0" smtClean="0"/>
              <a:t>     телец</a:t>
            </a:r>
            <a:br>
              <a:rPr lang="ru-RU" sz="2400" b="1" i="1" dirty="0" smtClean="0"/>
            </a:br>
            <a:r>
              <a:rPr lang="ru-RU" sz="2400" b="1" i="1" dirty="0" smtClean="0"/>
              <a:t>В) одновременно формируется много</a:t>
            </a:r>
            <a:br>
              <a:rPr lang="ru-RU" sz="2400" b="1" i="1" dirty="0" smtClean="0"/>
            </a:br>
            <a:r>
              <a:rPr lang="ru-RU" sz="2400" b="1" i="1" dirty="0" smtClean="0"/>
              <a:t>     зрелых гамет</a:t>
            </a:r>
            <a:br>
              <a:rPr lang="ru-RU" sz="2400" b="1" i="1" dirty="0" smtClean="0"/>
            </a:br>
            <a:r>
              <a:rPr lang="ru-RU" sz="2400" b="1" i="1" dirty="0" smtClean="0"/>
              <a:t>Г)  гамета содержит большой запас </a:t>
            </a:r>
            <a:br>
              <a:rPr lang="ru-RU" sz="2400" b="1" i="1" dirty="0" smtClean="0"/>
            </a:br>
            <a:r>
              <a:rPr lang="ru-RU" sz="2400" b="1" i="1" dirty="0" smtClean="0"/>
              <a:t>     питательных веществ</a:t>
            </a:r>
            <a:br>
              <a:rPr lang="ru-RU" sz="2400" b="1" i="1" dirty="0" smtClean="0"/>
            </a:br>
            <a:r>
              <a:rPr lang="ru-RU" sz="2400" b="1" i="1" dirty="0" smtClean="0"/>
              <a:t>Д) гамета содержит видоизмененный </a:t>
            </a:r>
            <a:br>
              <a:rPr lang="ru-RU" sz="2400" b="1" i="1" dirty="0" smtClean="0"/>
            </a:br>
            <a:r>
              <a:rPr lang="ru-RU" sz="2400" b="1" i="1" dirty="0" smtClean="0"/>
              <a:t>комплекс Гольджи</a:t>
            </a:r>
            <a:endParaRPr lang="ru-RU" sz="2400" b="1" i="1" dirty="0"/>
          </a:p>
        </p:txBody>
      </p:sp>
      <p:graphicFrame>
        <p:nvGraphicFramePr>
          <p:cNvPr id="7" name="Содержимое 6"/>
          <p:cNvGraphicFramePr>
            <a:graphicFrameLocks noGrp="1"/>
          </p:cNvGraphicFramePr>
          <p:nvPr>
            <p:ph idx="1"/>
          </p:nvPr>
        </p:nvGraphicFramePr>
        <p:xfrm>
          <a:off x="457200" y="5410200"/>
          <a:ext cx="8229600" cy="106680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533400">
                <a:tc>
                  <a:txBody>
                    <a:bodyPr/>
                    <a:lstStyle/>
                    <a:p>
                      <a:pPr algn="ctr"/>
                      <a:r>
                        <a:rPr lang="ru-RU" dirty="0" smtClean="0"/>
                        <a:t>А</a:t>
                      </a:r>
                      <a:endParaRPr lang="ru-RU" dirty="0"/>
                    </a:p>
                  </a:txBody>
                  <a:tcPr/>
                </a:tc>
                <a:tc>
                  <a:txBody>
                    <a:bodyPr/>
                    <a:lstStyle/>
                    <a:p>
                      <a:pPr algn="ctr"/>
                      <a:r>
                        <a:rPr lang="ru-RU" dirty="0" smtClean="0"/>
                        <a:t>Б</a:t>
                      </a:r>
                      <a:endParaRPr lang="ru-RU" dirty="0"/>
                    </a:p>
                  </a:txBody>
                  <a:tcPr/>
                </a:tc>
                <a:tc>
                  <a:txBody>
                    <a:bodyPr/>
                    <a:lstStyle/>
                    <a:p>
                      <a:pPr algn="ctr"/>
                      <a:r>
                        <a:rPr lang="ru-RU" dirty="0" smtClean="0"/>
                        <a:t>В</a:t>
                      </a:r>
                      <a:endParaRPr lang="ru-RU" dirty="0"/>
                    </a:p>
                  </a:txBody>
                  <a:tcPr/>
                </a:tc>
                <a:tc>
                  <a:txBody>
                    <a:bodyPr/>
                    <a:lstStyle/>
                    <a:p>
                      <a:pPr algn="ctr"/>
                      <a:r>
                        <a:rPr lang="ru-RU" dirty="0" smtClean="0"/>
                        <a:t>Г</a:t>
                      </a:r>
                      <a:endParaRPr lang="ru-RU" dirty="0"/>
                    </a:p>
                  </a:txBody>
                  <a:tcPr/>
                </a:tc>
                <a:tc>
                  <a:txBody>
                    <a:bodyPr/>
                    <a:lstStyle/>
                    <a:p>
                      <a:pPr algn="ctr"/>
                      <a:r>
                        <a:rPr lang="ru-RU" dirty="0" smtClean="0"/>
                        <a:t>Д</a:t>
                      </a:r>
                      <a:endParaRPr lang="ru-RU" dirty="0"/>
                    </a:p>
                  </a:txBody>
                  <a:tcPr/>
                </a:tc>
              </a:tr>
              <a:tr h="533400">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screen"/>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t>Эмбриональный период развития</a:t>
            </a:r>
            <a:endParaRPr lang="ru-RU" sz="4000" b="1" dirty="0"/>
          </a:p>
        </p:txBody>
      </p:sp>
      <p:pic>
        <p:nvPicPr>
          <p:cNvPr id="6" name="Содержимое 5" descr="эмбр разв1.jpg"/>
          <p:cNvPicPr>
            <a:picLocks noGrp="1" noChangeAspect="1"/>
          </p:cNvPicPr>
          <p:nvPr>
            <p:ph sz="half" idx="1"/>
          </p:nvPr>
        </p:nvPicPr>
        <p:blipFill>
          <a:blip r:embed="rId3" cstate="screen"/>
          <a:stretch>
            <a:fillRect/>
          </a:stretch>
        </p:blipFill>
        <p:spPr>
          <a:xfrm>
            <a:off x="1424940" y="1600200"/>
            <a:ext cx="3223260" cy="4572000"/>
          </a:xfrm>
        </p:spPr>
      </p:pic>
      <p:pic>
        <p:nvPicPr>
          <p:cNvPr id="7" name="Содержимое 6" descr="эмбр разв2.jpg"/>
          <p:cNvPicPr>
            <a:picLocks noGrp="1" noChangeAspect="1"/>
          </p:cNvPicPr>
          <p:nvPr>
            <p:ph sz="half" idx="2"/>
          </p:nvPr>
        </p:nvPicPr>
        <p:blipFill>
          <a:blip r:embed="rId4" cstate="screen"/>
          <a:stretch>
            <a:fillRect/>
          </a:stretch>
        </p:blipFill>
        <p:spPr>
          <a:xfrm>
            <a:off x="4724400" y="1600200"/>
            <a:ext cx="3107436" cy="4572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screen"/>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Постэмбриональный период развития</a:t>
            </a:r>
            <a:endParaRPr lang="ru-RU" dirty="0"/>
          </a:p>
        </p:txBody>
      </p:sp>
      <p:pic>
        <p:nvPicPr>
          <p:cNvPr id="6" name="Содержимое 5" descr="разв земн.jpg"/>
          <p:cNvPicPr>
            <a:picLocks noGrp="1" noChangeAspect="1"/>
          </p:cNvPicPr>
          <p:nvPr>
            <p:ph idx="1"/>
          </p:nvPr>
        </p:nvPicPr>
        <p:blipFill>
          <a:blip r:embed="rId3" cstate="screen"/>
          <a:stretch>
            <a:fillRect/>
          </a:stretch>
        </p:blipFill>
        <p:spPr>
          <a:xfrm>
            <a:off x="609600" y="3733800"/>
            <a:ext cx="3733800" cy="2362199"/>
          </a:xfrm>
        </p:spPr>
      </p:pic>
      <p:pic>
        <p:nvPicPr>
          <p:cNvPr id="1027" name="Picture 3" descr="C:\Users\Natttly\Desktop\разв бабочки.jpg"/>
          <p:cNvPicPr>
            <a:picLocks noChangeAspect="1" noChangeArrowheads="1"/>
          </p:cNvPicPr>
          <p:nvPr/>
        </p:nvPicPr>
        <p:blipFill>
          <a:blip r:embed="rId4" cstate="screen"/>
          <a:srcRect/>
          <a:stretch>
            <a:fillRect/>
          </a:stretch>
        </p:blipFill>
        <p:spPr bwMode="auto">
          <a:xfrm>
            <a:off x="1524001" y="1676400"/>
            <a:ext cx="5943600" cy="1676400"/>
          </a:xfrm>
          <a:prstGeom prst="rect">
            <a:avLst/>
          </a:prstGeom>
          <a:noFill/>
        </p:spPr>
      </p:pic>
      <p:pic>
        <p:nvPicPr>
          <p:cNvPr id="1028" name="Picture 4" descr="C:\Users\Natttly\Desktop\разв рыбы.jpg"/>
          <p:cNvPicPr>
            <a:picLocks noChangeAspect="1" noChangeArrowheads="1"/>
          </p:cNvPicPr>
          <p:nvPr/>
        </p:nvPicPr>
        <p:blipFill>
          <a:blip r:embed="rId5" cstate="screen"/>
          <a:srcRect/>
          <a:stretch>
            <a:fillRect/>
          </a:stretch>
        </p:blipFill>
        <p:spPr bwMode="auto">
          <a:xfrm>
            <a:off x="4876800" y="3733800"/>
            <a:ext cx="3581400" cy="2362200"/>
          </a:xfrm>
          <a:prstGeom prst="rect">
            <a:avLst/>
          </a:prstGeom>
          <a:noFill/>
        </p:spPr>
      </p:pic>
    </p:spTree>
  </p:cSld>
  <p:clrMapOvr>
    <a:masterClrMapping/>
  </p:clrMapOvr>
  <p:transition spd="slow">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screen"/>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Негативное влияние вредных привычек на развитие зародыша человека</a:t>
            </a:r>
            <a:endParaRPr lang="ru-RU" dirty="0"/>
          </a:p>
        </p:txBody>
      </p:sp>
      <p:sp>
        <p:nvSpPr>
          <p:cNvPr id="6" name="Содержимое 5"/>
          <p:cNvSpPr>
            <a:spLocks noGrp="1"/>
          </p:cNvSpPr>
          <p:nvPr>
            <p:ph sz="half" idx="2"/>
          </p:nvPr>
        </p:nvSpPr>
        <p:spPr/>
        <p:txBody>
          <a:bodyPr/>
          <a:lstStyle/>
          <a:p>
            <a:r>
              <a:rPr lang="ru-RU" dirty="0" smtClean="0"/>
              <a:t>Курение</a:t>
            </a:r>
          </a:p>
          <a:p>
            <a:r>
              <a:rPr lang="ru-RU" dirty="0" smtClean="0"/>
              <a:t>Употребление алкоголя</a:t>
            </a:r>
          </a:p>
          <a:p>
            <a:r>
              <a:rPr lang="ru-RU" dirty="0" smtClean="0"/>
              <a:t>Стресс</a:t>
            </a:r>
          </a:p>
          <a:p>
            <a:r>
              <a:rPr lang="ru-RU" dirty="0" smtClean="0"/>
              <a:t>Употребление пищи с ГМО и пищевыми добавками</a:t>
            </a:r>
          </a:p>
          <a:p>
            <a:endParaRPr lang="ru-RU" dirty="0"/>
          </a:p>
        </p:txBody>
      </p:sp>
      <p:pic>
        <p:nvPicPr>
          <p:cNvPr id="1026" name="Picture 2" descr="C:\Users\Екатерина\Downloads\вред курения.jpg"/>
          <p:cNvPicPr>
            <a:picLocks noGrp="1" noChangeAspect="1" noChangeArrowheads="1"/>
          </p:cNvPicPr>
          <p:nvPr>
            <p:ph sz="half" idx="1"/>
          </p:nvPr>
        </p:nvPicPr>
        <p:blipFill>
          <a:blip r:embed="rId3" cstate="screen"/>
          <a:srcRect/>
          <a:stretch>
            <a:fillRect/>
          </a:stretch>
        </p:blipFill>
        <p:spPr bwMode="auto">
          <a:xfrm>
            <a:off x="813590" y="1828800"/>
            <a:ext cx="3325820" cy="42973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А 1.Вегетативное размножение ландыша происходит с помощью:</a:t>
            </a:r>
            <a:endParaRPr lang="ru-RU" b="1" i="1" dirty="0"/>
          </a:p>
        </p:txBody>
      </p:sp>
      <p:sp>
        <p:nvSpPr>
          <p:cNvPr id="4" name="Содержимое 3"/>
          <p:cNvSpPr>
            <a:spLocks noGrp="1"/>
          </p:cNvSpPr>
          <p:nvPr>
            <p:ph sz="half" idx="1"/>
          </p:nvPr>
        </p:nvSpPr>
        <p:spPr>
          <a:xfrm>
            <a:off x="457200" y="1600200"/>
            <a:ext cx="5029200" cy="4525963"/>
          </a:xfrm>
        </p:spPr>
        <p:txBody>
          <a:bodyPr>
            <a:normAutofit/>
          </a:bodyPr>
          <a:lstStyle/>
          <a:p>
            <a:endParaRPr lang="ru-RU" sz="3600" dirty="0" smtClean="0"/>
          </a:p>
          <a:p>
            <a:r>
              <a:rPr lang="ru-RU" sz="3600" b="1" i="1" dirty="0" smtClean="0"/>
              <a:t>1) корня;</a:t>
            </a:r>
          </a:p>
          <a:p>
            <a:r>
              <a:rPr lang="ru-RU" sz="3600" b="1" i="1" dirty="0" smtClean="0"/>
              <a:t>2)стебля;</a:t>
            </a:r>
          </a:p>
          <a:p>
            <a:r>
              <a:rPr lang="ru-RU" sz="3600" b="1" i="1" dirty="0" smtClean="0"/>
              <a:t>3) корневища;</a:t>
            </a:r>
          </a:p>
          <a:p>
            <a:r>
              <a:rPr lang="ru-RU" sz="3600" b="1" i="1" dirty="0" smtClean="0"/>
              <a:t>4) подземного побега</a:t>
            </a:r>
            <a:endParaRPr lang="ru-RU" sz="3600" b="1" i="1" dirty="0"/>
          </a:p>
        </p:txBody>
      </p:sp>
      <p:pic>
        <p:nvPicPr>
          <p:cNvPr id="6" name="Содержимое 5" descr="размн 3.png"/>
          <p:cNvPicPr>
            <a:picLocks noGrp="1" noChangeAspect="1"/>
          </p:cNvPicPr>
          <p:nvPr>
            <p:ph sz="half" idx="2"/>
          </p:nvPr>
        </p:nvPicPr>
        <p:blipFill>
          <a:blip r:embed="rId2" cstate="screen"/>
          <a:stretch>
            <a:fillRect/>
          </a:stretch>
        </p:blipFill>
        <p:spPr>
          <a:xfrm>
            <a:off x="5731209" y="1938047"/>
            <a:ext cx="1872581" cy="3850268"/>
          </a:xfrm>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33400"/>
            <a:ext cx="8229600" cy="1143000"/>
          </a:xfrm>
        </p:spPr>
        <p:txBody>
          <a:bodyPr>
            <a:normAutofit fontScale="90000"/>
          </a:bodyPr>
          <a:lstStyle/>
          <a:p>
            <a:pPr algn="l"/>
            <a:r>
              <a:rPr lang="ru-RU" b="1" i="1" dirty="0" smtClean="0"/>
              <a:t>А 2.Какая форма бесполого размножения характерна для мхов, папоротников?</a:t>
            </a:r>
            <a:endParaRPr lang="ru-RU" b="1" i="1" dirty="0"/>
          </a:p>
        </p:txBody>
      </p:sp>
      <p:sp>
        <p:nvSpPr>
          <p:cNvPr id="3" name="Содержимое 2"/>
          <p:cNvSpPr>
            <a:spLocks noGrp="1"/>
          </p:cNvSpPr>
          <p:nvPr>
            <p:ph sz="half" idx="1"/>
          </p:nvPr>
        </p:nvSpPr>
        <p:spPr>
          <a:xfrm>
            <a:off x="457200" y="1600200"/>
            <a:ext cx="5257800" cy="4525963"/>
          </a:xfrm>
        </p:spPr>
        <p:txBody>
          <a:bodyPr>
            <a:normAutofit/>
          </a:bodyPr>
          <a:lstStyle/>
          <a:p>
            <a:endParaRPr lang="ru-RU" dirty="0" smtClean="0"/>
          </a:p>
          <a:p>
            <a:r>
              <a:rPr lang="ru-RU" sz="3600" b="1" i="1" dirty="0" smtClean="0"/>
              <a:t>1) бинарное деление;</a:t>
            </a:r>
          </a:p>
          <a:p>
            <a:r>
              <a:rPr lang="ru-RU" sz="3600" b="1" i="1" dirty="0" smtClean="0"/>
              <a:t>2) шизогония;</a:t>
            </a:r>
          </a:p>
          <a:p>
            <a:r>
              <a:rPr lang="ru-RU" sz="3600" b="1" i="1" dirty="0" smtClean="0"/>
              <a:t>3) почкование;</a:t>
            </a:r>
          </a:p>
          <a:p>
            <a:r>
              <a:rPr lang="ru-RU" sz="3600" b="1" i="1" dirty="0" smtClean="0"/>
              <a:t>4) спорообразование.</a:t>
            </a:r>
            <a:endParaRPr lang="ru-RU" sz="3600" b="1" i="1" dirty="0"/>
          </a:p>
        </p:txBody>
      </p:sp>
      <p:sp>
        <p:nvSpPr>
          <p:cNvPr id="4" name="Содержимое 3"/>
          <p:cNvSpPr>
            <a:spLocks noGrp="1"/>
          </p:cNvSpPr>
          <p:nvPr>
            <p:ph sz="half" idx="2"/>
          </p:nvPr>
        </p:nvSpPr>
        <p:spPr/>
        <p:txBody>
          <a:bodyPr>
            <a:normAutofit/>
          </a:bodyPr>
          <a:lstStyle/>
          <a:p>
            <a:endParaRPr lang="ru-RU" dirty="0"/>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i="1" dirty="0" smtClean="0"/>
              <a:t>А 3.Клетки гаструлы:</a:t>
            </a:r>
            <a:endParaRPr lang="ru-RU" b="1" i="1" dirty="0"/>
          </a:p>
        </p:txBody>
      </p:sp>
      <p:sp>
        <p:nvSpPr>
          <p:cNvPr id="3" name="Содержимое 2"/>
          <p:cNvSpPr>
            <a:spLocks noGrp="1"/>
          </p:cNvSpPr>
          <p:nvPr>
            <p:ph idx="1"/>
          </p:nvPr>
        </p:nvSpPr>
        <p:spPr>
          <a:xfrm>
            <a:off x="457200" y="1295400"/>
            <a:ext cx="8229600" cy="4830763"/>
          </a:xfrm>
        </p:spPr>
        <p:txBody>
          <a:bodyPr/>
          <a:lstStyle/>
          <a:p>
            <a:pPr>
              <a:buNone/>
            </a:pPr>
            <a:endParaRPr lang="ru-RU" dirty="0" smtClean="0"/>
          </a:p>
          <a:p>
            <a:pPr marL="514350" indent="-514350">
              <a:buAutoNum type="arabicParenR"/>
            </a:pPr>
            <a:r>
              <a:rPr lang="ru-RU" sz="3600" b="1" i="1" dirty="0" smtClean="0"/>
              <a:t>гаплоидны</a:t>
            </a:r>
          </a:p>
          <a:p>
            <a:pPr marL="514350" indent="-514350">
              <a:buAutoNum type="arabicParenR"/>
            </a:pPr>
            <a:r>
              <a:rPr lang="ru-RU" sz="3600" b="1" i="1" dirty="0" smtClean="0"/>
              <a:t>диплоидны</a:t>
            </a:r>
          </a:p>
          <a:p>
            <a:pPr marL="514350" indent="-514350">
              <a:buAutoNum type="arabicParenR"/>
            </a:pPr>
            <a:r>
              <a:rPr lang="ru-RU" sz="3600" b="1" i="1" dirty="0" err="1" smtClean="0"/>
              <a:t>тетраплоидны</a:t>
            </a:r>
            <a:r>
              <a:rPr lang="ru-RU" b="1" i="1" dirty="0" smtClean="0"/>
              <a:t> </a:t>
            </a:r>
          </a:p>
          <a:p>
            <a:pPr marL="514350" indent="-514350">
              <a:buAutoNum type="arabicParenR"/>
            </a:pPr>
            <a:r>
              <a:rPr lang="ru-RU" sz="3600" b="1" i="1" dirty="0" err="1" smtClean="0"/>
              <a:t>триплоидны</a:t>
            </a:r>
            <a:endParaRPr lang="ru-RU" sz="3600" b="1" i="1" dirty="0"/>
          </a:p>
        </p:txBody>
      </p:sp>
    </p:spTree>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239962"/>
          </a:xfrm>
        </p:spPr>
        <p:txBody>
          <a:bodyPr>
            <a:normAutofit/>
          </a:bodyPr>
          <a:lstStyle/>
          <a:p>
            <a:r>
              <a:rPr lang="ru-RU" b="1" i="1" dirty="0" smtClean="0">
                <a:solidFill>
                  <a:srgbClr val="0070C0"/>
                </a:solidFill>
              </a:rPr>
              <a:t>Цель урока: закрепить и углубить знания о размножении организмов</a:t>
            </a:r>
            <a:endParaRPr lang="ru-RU" b="1" i="1" dirty="0">
              <a:solidFill>
                <a:srgbClr val="0070C0"/>
              </a:solidFill>
            </a:endParaRPr>
          </a:p>
        </p:txBody>
      </p:sp>
      <p:sp>
        <p:nvSpPr>
          <p:cNvPr id="3" name="Содержимое 2"/>
          <p:cNvSpPr>
            <a:spLocks noGrp="1"/>
          </p:cNvSpPr>
          <p:nvPr>
            <p:ph idx="1"/>
          </p:nvPr>
        </p:nvSpPr>
        <p:spPr>
          <a:xfrm>
            <a:off x="533400" y="2332037"/>
            <a:ext cx="8229600" cy="4525963"/>
          </a:xfrm>
        </p:spPr>
        <p:txBody>
          <a:bodyPr>
            <a:normAutofit fontScale="92500" lnSpcReduction="10000"/>
          </a:bodyPr>
          <a:lstStyle/>
          <a:p>
            <a:pPr>
              <a:buNone/>
            </a:pPr>
            <a:r>
              <a:rPr lang="ru-RU" b="1" i="1" dirty="0" smtClean="0"/>
              <a:t>Задачи:</a:t>
            </a:r>
            <a:endParaRPr lang="ru-RU" i="1" dirty="0" smtClean="0"/>
          </a:p>
          <a:p>
            <a:pPr>
              <a:buNone/>
            </a:pPr>
            <a:r>
              <a:rPr lang="ru-RU" i="1" dirty="0" smtClean="0"/>
              <a:t>- углубить знания об основных понятиях темы,  раскрыть зависимость онтогенеза от условий окружающей среды;</a:t>
            </a:r>
          </a:p>
          <a:p>
            <a:pPr>
              <a:buNone/>
            </a:pPr>
            <a:r>
              <a:rPr lang="ru-RU" i="1" dirty="0" smtClean="0"/>
              <a:t>-показать негативное влияние вредных привычек на эмбриональное развитие организма;</a:t>
            </a:r>
          </a:p>
          <a:p>
            <a:pPr>
              <a:buNone/>
            </a:pPr>
            <a:r>
              <a:rPr lang="ru-RU" i="1" dirty="0" smtClean="0"/>
              <a:t>-продолжить развитие умений и навыков работы с различными типами тестовых заданий</a:t>
            </a:r>
          </a:p>
          <a:p>
            <a:endParaRPr lang="ru-RU" dirty="0" smtClean="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А 4.  Из энтодермы образуются:</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r>
              <a:rPr lang="ru-RU" sz="3600" b="1" i="1" dirty="0" smtClean="0"/>
              <a:t>1) волосы и ногти</a:t>
            </a:r>
          </a:p>
          <a:p>
            <a:r>
              <a:rPr lang="ru-RU" sz="3600" b="1" i="1" dirty="0" smtClean="0"/>
              <a:t>2) скелетные мышцы</a:t>
            </a:r>
          </a:p>
          <a:p>
            <a:r>
              <a:rPr lang="ru-RU" sz="3600" b="1" i="1" dirty="0" smtClean="0"/>
              <a:t>3) легкие</a:t>
            </a:r>
          </a:p>
          <a:p>
            <a:r>
              <a:rPr lang="ru-RU" sz="3600" b="1" i="1" dirty="0" smtClean="0"/>
              <a:t>4) хрящи</a:t>
            </a:r>
            <a:endParaRPr lang="ru-RU" sz="3600" b="1" i="1" dirty="0"/>
          </a:p>
        </p:txBody>
      </p:sp>
    </p:spTree>
  </p:cSld>
  <p:clrMapOvr>
    <a:masterClrMapping/>
  </p:clrMapOvr>
  <p:transition spd="slow">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600200"/>
          </a:xfrm>
        </p:spPr>
        <p:txBody>
          <a:bodyPr>
            <a:normAutofit fontScale="90000"/>
          </a:bodyPr>
          <a:lstStyle/>
          <a:p>
            <a:pPr algn="l"/>
            <a:r>
              <a:rPr lang="ru-RU" b="1" i="1" dirty="0" smtClean="0"/>
              <a:t>А 5. Укажите правильно показанный путь развития бабочки: </a:t>
            </a:r>
            <a:r>
              <a:rPr lang="ru-RU" dirty="0" smtClean="0"/>
              <a:t/>
            </a:r>
            <a:br>
              <a:rPr lang="ru-RU" dirty="0" smtClean="0"/>
            </a:br>
            <a:endParaRPr lang="ru-RU" dirty="0"/>
          </a:p>
        </p:txBody>
      </p:sp>
      <p:sp>
        <p:nvSpPr>
          <p:cNvPr id="3" name="Содержимое 2"/>
          <p:cNvSpPr>
            <a:spLocks noGrp="1"/>
          </p:cNvSpPr>
          <p:nvPr>
            <p:ph idx="1"/>
          </p:nvPr>
        </p:nvSpPr>
        <p:spPr>
          <a:xfrm>
            <a:off x="457200" y="2209800"/>
            <a:ext cx="8686800" cy="3916363"/>
          </a:xfrm>
        </p:spPr>
        <p:txBody>
          <a:bodyPr>
            <a:noAutofit/>
          </a:bodyPr>
          <a:lstStyle/>
          <a:p>
            <a:r>
              <a:rPr lang="ru-RU" sz="3600" b="1" i="1" dirty="0" smtClean="0"/>
              <a:t>1) яйцо – взрослое насекомое;</a:t>
            </a:r>
          </a:p>
          <a:p>
            <a:r>
              <a:rPr lang="ru-RU" sz="3600" b="1" i="1" dirty="0" smtClean="0"/>
              <a:t>2) яйцо – личинка – взрослое насекомое;</a:t>
            </a:r>
          </a:p>
          <a:p>
            <a:r>
              <a:rPr lang="ru-RU" sz="3600" b="1" i="1" dirty="0" smtClean="0"/>
              <a:t>3) яйцо – личинка – куколка -взрослое насекомое;</a:t>
            </a:r>
          </a:p>
          <a:p>
            <a:r>
              <a:rPr lang="ru-RU" sz="3600" b="1" i="1" dirty="0" smtClean="0"/>
              <a:t>4) яйцо – куколка – взрослое насекомое</a:t>
            </a:r>
            <a:endParaRPr lang="ru-RU" sz="3600" b="1" i="1"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Задача 6</a:t>
            </a:r>
            <a:endParaRPr lang="ru-RU" b="1" dirty="0"/>
          </a:p>
        </p:txBody>
      </p:sp>
      <p:sp>
        <p:nvSpPr>
          <p:cNvPr id="3" name="Содержимое 2"/>
          <p:cNvSpPr>
            <a:spLocks noGrp="1"/>
          </p:cNvSpPr>
          <p:nvPr>
            <p:ph idx="1"/>
          </p:nvPr>
        </p:nvSpPr>
        <p:spPr/>
        <p:txBody>
          <a:bodyPr/>
          <a:lstStyle/>
          <a:p>
            <a:r>
              <a:rPr lang="ru-RU" b="1" i="1" dirty="0" smtClean="0"/>
              <a:t>Общая масса всех молекул ДНК в 46 хромосомах одной соматической клетки человека составляет около 6×10</a:t>
            </a:r>
            <a:r>
              <a:rPr lang="ru-RU" b="1" i="1" baseline="30000" dirty="0" smtClean="0"/>
              <a:t>-9</a:t>
            </a:r>
            <a:r>
              <a:rPr lang="ru-RU" b="1" i="1" dirty="0" smtClean="0"/>
              <a:t> мг. Определите, чему равна масса всех молекул ДНК в сперматозоиде и в соматической клетке перед началом деления и после его окончания</a:t>
            </a:r>
            <a:r>
              <a:rPr lang="ru-RU" b="1" dirty="0" smtClean="0"/>
              <a:t>.</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Ответы</a:t>
            </a:r>
            <a:endParaRPr lang="ru-RU" b="1" i="1" dirty="0"/>
          </a:p>
        </p:txBody>
      </p:sp>
      <p:sp>
        <p:nvSpPr>
          <p:cNvPr id="3" name="Содержимое 2"/>
          <p:cNvSpPr>
            <a:spLocks noGrp="1"/>
          </p:cNvSpPr>
          <p:nvPr>
            <p:ph idx="1"/>
          </p:nvPr>
        </p:nvSpPr>
        <p:spPr>
          <a:xfrm>
            <a:off x="228600" y="1143000"/>
            <a:ext cx="8686800" cy="4983163"/>
          </a:xfrm>
        </p:spPr>
        <p:txBody>
          <a:bodyPr/>
          <a:lstStyle/>
          <a:p>
            <a:r>
              <a:rPr lang="ru-RU" b="1" i="1" dirty="0" smtClean="0"/>
              <a:t>Задание 1. </a:t>
            </a:r>
            <a:r>
              <a:rPr lang="ru-RU" i="1" dirty="0" smtClean="0"/>
              <a:t>1) размножение; 2) вегетативное размножение; 3)почкование; 4) гаметогенез; 5)зигота; 6) оплодотворение; 7) партеногенез; 8)двойное оплодотворение. </a:t>
            </a:r>
          </a:p>
          <a:p>
            <a:r>
              <a:rPr lang="ru-RU" b="1" i="1" dirty="0" smtClean="0"/>
              <a:t>Задание 2. </a:t>
            </a:r>
            <a:r>
              <a:rPr lang="ru-RU" i="1" dirty="0" smtClean="0"/>
              <a:t>1) профаза; 2) телофаза; 3) анафаза; 4) метафаза </a:t>
            </a:r>
          </a:p>
          <a:p>
            <a:r>
              <a:rPr lang="ru-RU" i="1" dirty="0" smtClean="0"/>
              <a:t>Задание 3. 112212</a:t>
            </a:r>
          </a:p>
          <a:p>
            <a:r>
              <a:rPr lang="ru-RU" i="1" dirty="0" smtClean="0"/>
              <a:t>Задание 4. 11212</a:t>
            </a:r>
          </a:p>
          <a:p>
            <a:r>
              <a:rPr lang="ru-RU" i="1" dirty="0" smtClean="0"/>
              <a:t>Задание 5. А 1 - 3; А 2 -3 ; А3 -2 ; А 4 -3; А 5-3 </a:t>
            </a:r>
          </a:p>
          <a:p>
            <a:pPr>
              <a:buNone/>
            </a:pPr>
            <a:endParaRPr lang="ru-RU" dirty="0" smtClean="0"/>
          </a:p>
        </p:txBody>
      </p:sp>
    </p:spTree>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screen"/>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Текст 4"/>
          <p:cNvSpPr>
            <a:spLocks noGrp="1"/>
          </p:cNvSpPr>
          <p:nvPr>
            <p:ph type="body" sz="half" idx="2"/>
          </p:nvPr>
        </p:nvSpPr>
        <p:spPr>
          <a:xfrm>
            <a:off x="1371600" y="5029200"/>
            <a:ext cx="6553200" cy="1371600"/>
          </a:xfrm>
        </p:spPr>
        <p:txBody>
          <a:bodyPr>
            <a:normAutofit/>
          </a:bodyPr>
          <a:lstStyle/>
          <a:p>
            <a:endParaRPr lang="ru-RU" dirty="0"/>
          </a:p>
        </p:txBody>
      </p:sp>
      <p:pic>
        <p:nvPicPr>
          <p:cNvPr id="10" name="Рисунок 9" descr="клонир.jpeg"/>
          <p:cNvPicPr>
            <a:picLocks noGrp="1" noChangeAspect="1"/>
          </p:cNvPicPr>
          <p:nvPr>
            <p:ph type="pic" idx="1"/>
          </p:nvPr>
        </p:nvPicPr>
        <p:blipFill>
          <a:blip r:embed="rId3" cstate="screen"/>
          <a:srcRect l="113" r="113"/>
          <a:stretch>
            <a:fillRect/>
          </a:stretch>
        </p:blipFill>
        <p:spPr/>
      </p:pic>
    </p:spTree>
  </p:cSld>
  <p:clrMapOvr>
    <a:masterClrMapping/>
  </p:clrMapOvr>
  <p:transition spd="slow">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screen"/>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Домашнее задание</a:t>
            </a:r>
            <a:endParaRPr lang="ru-RU" b="1" dirty="0"/>
          </a:p>
        </p:txBody>
      </p:sp>
      <p:sp>
        <p:nvSpPr>
          <p:cNvPr id="5" name="Содержимое 4"/>
          <p:cNvSpPr>
            <a:spLocks noGrp="1"/>
          </p:cNvSpPr>
          <p:nvPr>
            <p:ph idx="1"/>
          </p:nvPr>
        </p:nvSpPr>
        <p:spPr/>
        <p:txBody>
          <a:bodyPr/>
          <a:lstStyle/>
          <a:p>
            <a:r>
              <a:rPr lang="ru-RU" dirty="0" smtClean="0"/>
              <a:t>Повторить § 7.5 </a:t>
            </a:r>
            <a:r>
              <a:rPr lang="ru-RU" dirty="0" err="1" smtClean="0"/>
              <a:t>стр</a:t>
            </a:r>
            <a:r>
              <a:rPr lang="ru-RU" dirty="0" smtClean="0"/>
              <a:t> 238 - 245</a:t>
            </a:r>
            <a:endParaRPr lang="ru-RU" dirty="0"/>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i="1" dirty="0" smtClean="0"/>
              <a:t>Типы</a:t>
            </a:r>
            <a:r>
              <a:rPr lang="ru-RU" i="1" dirty="0" smtClean="0"/>
              <a:t> </a:t>
            </a:r>
            <a:r>
              <a:rPr lang="ru-RU" b="1" i="1" dirty="0" smtClean="0"/>
              <a:t>размножения</a:t>
            </a:r>
            <a:endParaRPr lang="ru-RU" b="1" i="1" dirty="0"/>
          </a:p>
        </p:txBody>
      </p:sp>
      <p:pic>
        <p:nvPicPr>
          <p:cNvPr id="5" name="Содержимое 4" descr="размн.jpg"/>
          <p:cNvPicPr>
            <a:picLocks noGrp="1" noChangeAspect="1"/>
          </p:cNvPicPr>
          <p:nvPr>
            <p:ph sz="half" idx="1"/>
          </p:nvPr>
        </p:nvPicPr>
        <p:blipFill>
          <a:blip r:embed="rId2" cstate="screen"/>
          <a:stretch>
            <a:fillRect/>
          </a:stretch>
        </p:blipFill>
        <p:spPr>
          <a:xfrm>
            <a:off x="457200" y="1701062"/>
            <a:ext cx="4038600" cy="4324238"/>
          </a:xfrm>
        </p:spPr>
      </p:pic>
      <p:pic>
        <p:nvPicPr>
          <p:cNvPr id="7" name="Содержимое 6" descr="вегетативн размн.png"/>
          <p:cNvPicPr>
            <a:picLocks noGrp="1" noChangeAspect="1"/>
          </p:cNvPicPr>
          <p:nvPr>
            <p:ph sz="half" idx="2"/>
          </p:nvPr>
        </p:nvPicPr>
        <p:blipFill>
          <a:blip r:embed="rId3" cstate="screen"/>
          <a:stretch>
            <a:fillRect/>
          </a:stretch>
        </p:blipFill>
        <p:spPr>
          <a:xfrm>
            <a:off x="4724400" y="1600200"/>
            <a:ext cx="3749907" cy="4525963"/>
          </a:xfr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81000" y="1143000"/>
            <a:ext cx="8564880" cy="1143000"/>
          </a:xfrm>
        </p:spPr>
        <p:txBody>
          <a:bodyPr>
            <a:normAutofit fontScale="90000"/>
          </a:bodyPr>
          <a:lstStyle/>
          <a:p>
            <a:r>
              <a:rPr lang="ru-RU" b="1" i="1" dirty="0" smtClean="0"/>
              <a:t>Задание 1.</a:t>
            </a:r>
            <a:br>
              <a:rPr lang="ru-RU" b="1" i="1" dirty="0" smtClean="0"/>
            </a:br>
            <a:r>
              <a:rPr lang="ru-RU" b="1" i="1" dirty="0" smtClean="0"/>
              <a:t>Завершите предложения, вписав вместо точек необходимые термины и понятия:</a:t>
            </a:r>
            <a:endParaRPr lang="ru-RU" b="1" i="1" dirty="0"/>
          </a:p>
        </p:txBody>
      </p:sp>
      <p:sp>
        <p:nvSpPr>
          <p:cNvPr id="6" name="Содержимое 5"/>
          <p:cNvSpPr>
            <a:spLocks noGrp="1"/>
          </p:cNvSpPr>
          <p:nvPr>
            <p:ph idx="1"/>
          </p:nvPr>
        </p:nvSpPr>
        <p:spPr/>
        <p:txBody>
          <a:bodyPr>
            <a:normAutofit fontScale="92500" lnSpcReduction="10000"/>
          </a:bodyPr>
          <a:lstStyle/>
          <a:p>
            <a:endParaRPr lang="ru-RU" dirty="0" smtClean="0"/>
          </a:p>
          <a:p>
            <a:endParaRPr lang="ru-RU" dirty="0" smtClean="0"/>
          </a:p>
          <a:p>
            <a:endParaRPr lang="ru-RU" b="1" i="1" dirty="0" smtClean="0"/>
          </a:p>
          <a:p>
            <a:r>
              <a:rPr lang="ru-RU" b="1" i="1" dirty="0" smtClean="0"/>
              <a:t>1. Процесс воспроизведения себе подобных, обеспечивающий непрерывность и преемственность жизни, -…</a:t>
            </a:r>
          </a:p>
          <a:p>
            <a:r>
              <a:rPr lang="ru-RU" b="1" i="1" dirty="0" smtClean="0"/>
              <a:t>2.Бесполое размножение, при котором дочерние особи формируются из тканей и органов материнского организма, -…</a:t>
            </a:r>
            <a:endParaRPr lang="ru-RU" b="1" i="1" dirty="0"/>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b="1" i="1" dirty="0" smtClean="0"/>
              <a:t>3. Форма бесполого размножения, при котором от родительской особи отделяется небольшой вырост и образуется дочерний организм, - ….</a:t>
            </a:r>
          </a:p>
          <a:p>
            <a:r>
              <a:rPr lang="ru-RU" b="1" i="1" dirty="0" smtClean="0"/>
              <a:t>4. Процесс образования половых клеток, - …</a:t>
            </a:r>
          </a:p>
          <a:p>
            <a:r>
              <a:rPr lang="ru-RU" b="1" i="1" dirty="0" smtClean="0"/>
              <a:t>5. Диплоидная клетка, образовавшаяся в результате слияния мужской и женской гамет, - …</a:t>
            </a:r>
            <a:endParaRPr lang="ru-RU"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b="1" i="1" dirty="0" smtClean="0"/>
              <a:t>6. Процесс слияния сперматозоида с яйцеклеткой с последующим слиянием их ядер, - …..</a:t>
            </a:r>
          </a:p>
          <a:p>
            <a:r>
              <a:rPr lang="ru-RU" b="1" i="1" dirty="0" smtClean="0"/>
              <a:t>7. Развитие зародыша у животных из неоплодотворенной яйцеклетки - ….</a:t>
            </a:r>
          </a:p>
          <a:p>
            <a:r>
              <a:rPr lang="ru-RU" b="1" i="1" dirty="0" smtClean="0"/>
              <a:t>8. Особый тип оплодотворения, характерный для цветковых растений, - ….</a:t>
            </a:r>
            <a:endParaRPr lang="ru-RU"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Ответы:</a:t>
            </a:r>
            <a:endParaRPr lang="ru-RU" i="1" dirty="0"/>
          </a:p>
        </p:txBody>
      </p:sp>
      <p:sp>
        <p:nvSpPr>
          <p:cNvPr id="3" name="Содержимое 2"/>
          <p:cNvSpPr>
            <a:spLocks noGrp="1"/>
          </p:cNvSpPr>
          <p:nvPr>
            <p:ph idx="1"/>
          </p:nvPr>
        </p:nvSpPr>
        <p:spPr/>
        <p:txBody>
          <a:bodyPr/>
          <a:lstStyle/>
          <a:p>
            <a:r>
              <a:rPr lang="ru-RU" b="1" i="1" dirty="0" smtClean="0"/>
              <a:t>Задание 1.  </a:t>
            </a:r>
          </a:p>
          <a:p>
            <a:pPr>
              <a:buNone/>
            </a:pPr>
            <a:r>
              <a:rPr lang="ru-RU" b="1" i="1" dirty="0" smtClean="0"/>
              <a:t>    </a:t>
            </a:r>
            <a:r>
              <a:rPr lang="ru-RU" i="1" dirty="0" smtClean="0"/>
              <a:t>1) размножение;  2) вегетативное размножение;  3)почкование; </a:t>
            </a:r>
          </a:p>
          <a:p>
            <a:pPr>
              <a:buNone/>
            </a:pPr>
            <a:r>
              <a:rPr lang="ru-RU" i="1" dirty="0" smtClean="0"/>
              <a:t>    4) гаметогенез; 5)зигота;  </a:t>
            </a:r>
          </a:p>
          <a:p>
            <a:pPr>
              <a:buNone/>
            </a:pPr>
            <a:r>
              <a:rPr lang="ru-RU" i="1" dirty="0" smtClean="0"/>
              <a:t>    6) оплодотворение; 7) партеногенез; 8)двойное оплодотворение</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i="1" dirty="0" smtClean="0"/>
              <a:t>Митоз</a:t>
            </a:r>
            <a:endParaRPr lang="ru-RU" b="1" i="1" dirty="0"/>
          </a:p>
        </p:txBody>
      </p:sp>
      <p:pic>
        <p:nvPicPr>
          <p:cNvPr id="9" name="Содержимое 8" descr="митоз кл.png"/>
          <p:cNvPicPr>
            <a:picLocks noGrp="1" noChangeAspect="1"/>
          </p:cNvPicPr>
          <p:nvPr>
            <p:ph idx="1"/>
          </p:nvPr>
        </p:nvPicPr>
        <p:blipFill>
          <a:blip r:embed="rId2" cstate="screen"/>
          <a:stretch>
            <a:fillRect/>
          </a:stretch>
        </p:blipFill>
        <p:spPr>
          <a:xfrm>
            <a:off x="2328477" y="1793410"/>
            <a:ext cx="4487045" cy="4226390"/>
          </a:xfrm>
        </p:spPr>
      </p:pic>
    </p:spTree>
  </p:cSld>
  <p:clrMapOvr>
    <a:masterClrMapping/>
  </p:clrMapOvr>
  <p:transition spd="slow">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Задание 2. </a:t>
            </a:r>
            <a:endParaRPr lang="ru-RU" b="1" i="1" dirty="0"/>
          </a:p>
        </p:txBody>
      </p:sp>
      <p:sp>
        <p:nvSpPr>
          <p:cNvPr id="5" name="Содержимое 4"/>
          <p:cNvSpPr>
            <a:spLocks noGrp="1"/>
          </p:cNvSpPr>
          <p:nvPr>
            <p:ph idx="1"/>
          </p:nvPr>
        </p:nvSpPr>
        <p:spPr/>
        <p:txBody>
          <a:bodyPr>
            <a:normAutofit fontScale="92500" lnSpcReduction="20000"/>
          </a:bodyPr>
          <a:lstStyle/>
          <a:p>
            <a:pPr>
              <a:buNone/>
            </a:pPr>
            <a:r>
              <a:rPr lang="ru-RU" b="1" i="1" dirty="0" smtClean="0"/>
              <a:t>Назвать фазы митоза по их описанию</a:t>
            </a:r>
            <a:r>
              <a:rPr lang="ru-RU" i="1" dirty="0" smtClean="0"/>
              <a:t>:</a:t>
            </a:r>
          </a:p>
          <a:p>
            <a:pPr marL="514350" indent="-514350">
              <a:buAutoNum type="arabicParenR"/>
            </a:pPr>
            <a:r>
              <a:rPr lang="ru-RU" sz="3500" b="1" i="1" dirty="0" smtClean="0"/>
              <a:t>Происходит спирализация хромосом _____</a:t>
            </a:r>
          </a:p>
          <a:p>
            <a:pPr marL="514350" indent="-514350">
              <a:buAutoNum type="arabicParenR"/>
            </a:pPr>
            <a:r>
              <a:rPr lang="ru-RU" sz="3500" b="1" i="1" dirty="0" smtClean="0"/>
              <a:t> Делится тело клетки _________</a:t>
            </a:r>
          </a:p>
          <a:p>
            <a:pPr marL="514350" indent="-514350">
              <a:buAutoNum type="arabicParenR"/>
            </a:pPr>
            <a:r>
              <a:rPr lang="ru-RU" sz="3500" b="1" i="1" dirty="0" smtClean="0"/>
              <a:t> Хромосомы расходятся к полюсам клетки _____________</a:t>
            </a:r>
          </a:p>
          <a:p>
            <a:pPr marL="514350" indent="-514350">
              <a:buAutoNum type="arabicParenR"/>
            </a:pPr>
            <a:r>
              <a:rPr lang="ru-RU" sz="3500" b="1" i="1" dirty="0" smtClean="0"/>
              <a:t> Хромосомы выстраиваются по экватору клетки, к ним присоединяются нити веретена деления ___________</a:t>
            </a:r>
            <a:endParaRPr lang="ru-RU" sz="3500" b="1" i="1" dirty="0"/>
          </a:p>
        </p:txBody>
      </p:sp>
    </p:spTree>
  </p:cSld>
  <p:clrMapOvr>
    <a:masterClrMapping/>
  </p:clrMapOvr>
  <p:transition spd="slow">
    <p:pull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TotalTime>
  <Words>556</Words>
  <Application>Microsoft Office PowerPoint</Application>
  <PresentationFormat>Экран (4:3)</PresentationFormat>
  <Paragraphs>91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Урок  по теме:  «Размножение и развитие организмов»</vt:lpstr>
      <vt:lpstr>Цель урока: закрепить и углубить знания о размножении организмов</vt:lpstr>
      <vt:lpstr>Типы размножения</vt:lpstr>
      <vt:lpstr>Задание 1. Завершите предложения, вписав вместо точек необходимые термины и понятия:</vt:lpstr>
      <vt:lpstr>Слайд 5</vt:lpstr>
      <vt:lpstr>Слайд 6</vt:lpstr>
      <vt:lpstr>Ответы:</vt:lpstr>
      <vt:lpstr>Митоз</vt:lpstr>
      <vt:lpstr>Задание 2. </vt:lpstr>
      <vt:lpstr>Мейоз</vt:lpstr>
      <vt:lpstr>Образование половых клеток</vt:lpstr>
      <vt:lpstr>                                              Задание 3. Соотнесите особенности митоза и мейоза  Особенности процесса                                       Способ деления                А) происходит в соматических клетках                  1) Митоз                            Б) хромосомы не конъюгируют                                2) Мейоз В) происходит кроссинговер Г) образуются биваленты Д) дочерние клетки диплоидны Е) результатом является образование гамет </vt:lpstr>
      <vt:lpstr>                                                 Задание 4. Установите соответствие между характеристикой полового процесса и видом образования гамет.     Характеристика процесса               Вид образования  гамет                                                                           А) образуются крупные половые                        1)  овогенез      клетки                                                                    2) сперматогенез Б) наблюдается гибель направительных      телец В) одновременно формируется много      зрелых гамет Г)  гамета содержит большой запас       питательных веществ Д) гамета содержит видоизмененный  комплекс Гольджи</vt:lpstr>
      <vt:lpstr>Эмбриональный период развития</vt:lpstr>
      <vt:lpstr>Постэмбриональный период развития</vt:lpstr>
      <vt:lpstr>Негативное влияние вредных привычек на развитие зародыша человека</vt:lpstr>
      <vt:lpstr>А 1.Вегетативное размножение ландыша происходит с помощью:</vt:lpstr>
      <vt:lpstr>А 2.Какая форма бесполого размножения характерна для мхов, папоротников?</vt:lpstr>
      <vt:lpstr>А 3.Клетки гаструлы:</vt:lpstr>
      <vt:lpstr>А 4.  Из энтодермы образуются: </vt:lpstr>
      <vt:lpstr>А 5. Укажите правильно показанный путь развития бабочки:  </vt:lpstr>
      <vt:lpstr>Задача 6</vt:lpstr>
      <vt:lpstr>Ответы</vt:lpstr>
      <vt:lpstr>Слайд 24</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Размножение и развитие организмов</dc:title>
  <dc:creator>Natttly</dc:creator>
  <cp:lastModifiedBy>Екатерина</cp:lastModifiedBy>
  <cp:revision>78</cp:revision>
  <dcterms:created xsi:type="dcterms:W3CDTF">2011-03-11T18:09:42Z</dcterms:created>
  <dcterms:modified xsi:type="dcterms:W3CDTF">2013-08-07T11:54:34Z</dcterms:modified>
</cp:coreProperties>
</file>