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21CD27-F59A-419E-A3D4-4D0216843A13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4FDF5E-66B8-4E15-9571-6DF5094CC6F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Математика, 7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повторение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14282" y="1857364"/>
          <a:ext cx="3143272" cy="773539"/>
        </p:xfrm>
        <a:graphic>
          <a:graphicData uri="http://schemas.openxmlformats.org/presentationml/2006/ole">
            <p:oleObj spid="_x0000_s1026" name="Формула" r:id="rId3" imgW="82548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357298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Содержимое 3"/>
          <p:cNvGraphicFramePr>
            <a:graphicFrameLocks noChangeAspect="1"/>
          </p:cNvGraphicFramePr>
          <p:nvPr/>
        </p:nvGraphicFramePr>
        <p:xfrm>
          <a:off x="214282" y="2571744"/>
          <a:ext cx="2757488" cy="773112"/>
        </p:xfrm>
        <a:graphic>
          <a:graphicData uri="http://schemas.openxmlformats.org/presentationml/2006/ole">
            <p:oleObj spid="_x0000_s1027" name="Формула" r:id="rId4" imgW="723600" imgH="203040" progId="Equation.3">
              <p:embed/>
            </p:oleObj>
          </a:graphicData>
        </a:graphic>
      </p:graphicFrame>
      <p:graphicFrame>
        <p:nvGraphicFramePr>
          <p:cNvPr id="1028" name="Содержимое 3"/>
          <p:cNvGraphicFramePr>
            <a:graphicFrameLocks noChangeAspect="1"/>
          </p:cNvGraphicFramePr>
          <p:nvPr/>
        </p:nvGraphicFramePr>
        <p:xfrm>
          <a:off x="571472" y="3214686"/>
          <a:ext cx="3675062" cy="868363"/>
        </p:xfrm>
        <a:graphic>
          <a:graphicData uri="http://schemas.openxmlformats.org/presentationml/2006/ole">
            <p:oleObj spid="_x0000_s1028" name="Формула" r:id="rId5" imgW="965160" imgH="228600" progId="Equation.3">
              <p:embed/>
            </p:oleObj>
          </a:graphicData>
        </a:graphic>
      </p:graphicFrame>
      <p:graphicFrame>
        <p:nvGraphicFramePr>
          <p:cNvPr id="1030" name="Содержимое 3"/>
          <p:cNvGraphicFramePr>
            <a:graphicFrameLocks noChangeAspect="1"/>
          </p:cNvGraphicFramePr>
          <p:nvPr/>
        </p:nvGraphicFramePr>
        <p:xfrm>
          <a:off x="642910" y="3929066"/>
          <a:ext cx="3143250" cy="868363"/>
        </p:xfrm>
        <a:graphic>
          <a:graphicData uri="http://schemas.openxmlformats.org/presentationml/2006/ole">
            <p:oleObj spid="_x0000_s1030" name="Формула" r:id="rId6" imgW="825480" imgH="228600" progId="Equation.3">
              <p:embed/>
            </p:oleObj>
          </a:graphicData>
        </a:graphic>
      </p:graphicFrame>
      <p:graphicFrame>
        <p:nvGraphicFramePr>
          <p:cNvPr id="1031" name="Содержимое 3"/>
          <p:cNvGraphicFramePr>
            <a:graphicFrameLocks noChangeAspect="1"/>
          </p:cNvGraphicFramePr>
          <p:nvPr/>
        </p:nvGraphicFramePr>
        <p:xfrm>
          <a:off x="714348" y="4786322"/>
          <a:ext cx="2127250" cy="773113"/>
        </p:xfrm>
        <a:graphic>
          <a:graphicData uri="http://schemas.openxmlformats.org/presentationml/2006/ole">
            <p:oleObj spid="_x0000_s1031" name="Формула" r:id="rId7" imgW="558720" imgH="203040" progId="Equation.3">
              <p:embed/>
            </p:oleObj>
          </a:graphicData>
        </a:graphic>
      </p:graphicFrame>
      <p:graphicFrame>
        <p:nvGraphicFramePr>
          <p:cNvPr id="1032" name="Содержимое 3"/>
          <p:cNvGraphicFramePr>
            <a:graphicFrameLocks noChangeAspect="1"/>
          </p:cNvGraphicFramePr>
          <p:nvPr/>
        </p:nvGraphicFramePr>
        <p:xfrm>
          <a:off x="785813" y="5500688"/>
          <a:ext cx="2271712" cy="773112"/>
        </p:xfrm>
        <a:graphic>
          <a:graphicData uri="http://schemas.openxmlformats.org/presentationml/2006/ole">
            <p:oleObj spid="_x0000_s1032" name="Формула" r:id="rId8" imgW="596880" imgH="203040" progId="Equation.3">
              <p:embed/>
            </p:oleObj>
          </a:graphicData>
        </a:graphic>
      </p:graphicFrame>
      <p:graphicFrame>
        <p:nvGraphicFramePr>
          <p:cNvPr id="1034" name="Содержимое 3"/>
          <p:cNvGraphicFramePr>
            <a:graphicFrameLocks noChangeAspect="1"/>
          </p:cNvGraphicFramePr>
          <p:nvPr/>
        </p:nvGraphicFramePr>
        <p:xfrm>
          <a:off x="3500430" y="1928802"/>
          <a:ext cx="2562225" cy="773112"/>
        </p:xfrm>
        <a:graphic>
          <a:graphicData uri="http://schemas.openxmlformats.org/presentationml/2006/ole">
            <p:oleObj spid="_x0000_s1034" name="Формула" r:id="rId9" imgW="672840" imgH="203040" progId="Equation.3">
              <p:embed/>
            </p:oleObj>
          </a:graphicData>
        </a:graphic>
      </p:graphicFrame>
      <p:graphicFrame>
        <p:nvGraphicFramePr>
          <p:cNvPr id="1035" name="Содержимое 3"/>
          <p:cNvGraphicFramePr>
            <a:graphicFrameLocks noChangeAspect="1"/>
          </p:cNvGraphicFramePr>
          <p:nvPr/>
        </p:nvGraphicFramePr>
        <p:xfrm>
          <a:off x="3000364" y="2643183"/>
          <a:ext cx="5872154" cy="726877"/>
        </p:xfrm>
        <a:graphic>
          <a:graphicData uri="http://schemas.openxmlformats.org/presentationml/2006/ole">
            <p:oleObj spid="_x0000_s1035" name="Формула" r:id="rId10" imgW="1841400" imgH="228600" progId="Equation.3">
              <p:embed/>
            </p:oleObj>
          </a:graphicData>
        </a:graphic>
      </p:graphicFrame>
      <p:graphicFrame>
        <p:nvGraphicFramePr>
          <p:cNvPr id="1036" name="Содержимое 3"/>
          <p:cNvGraphicFramePr>
            <a:graphicFrameLocks noChangeAspect="1"/>
          </p:cNvGraphicFramePr>
          <p:nvPr/>
        </p:nvGraphicFramePr>
        <p:xfrm>
          <a:off x="4214810" y="3214686"/>
          <a:ext cx="1935162" cy="868363"/>
        </p:xfrm>
        <a:graphic>
          <a:graphicData uri="http://schemas.openxmlformats.org/presentationml/2006/ole">
            <p:oleObj spid="_x0000_s1036" name="Формула" r:id="rId11" imgW="507960" imgH="2286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738563" y="3929063"/>
          <a:ext cx="1885950" cy="868362"/>
        </p:xfrm>
        <a:graphic>
          <a:graphicData uri="http://schemas.openxmlformats.org/presentationml/2006/ole">
            <p:oleObj spid="_x0000_s1037" name="Формула" r:id="rId12" imgW="495000" imgH="2286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857488" y="4786322"/>
          <a:ext cx="3510707" cy="788989"/>
        </p:xfrm>
        <a:graphic>
          <a:graphicData uri="http://schemas.openxmlformats.org/presentationml/2006/ole">
            <p:oleObj spid="_x0000_s1038" name="Формула" r:id="rId13" imgW="901440" imgH="20304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3173413" y="5572125"/>
          <a:ext cx="3163887" cy="788988"/>
        </p:xfrm>
        <a:graphic>
          <a:graphicData uri="http://schemas.openxmlformats.org/presentationml/2006/ole">
            <p:oleObj spid="_x0000_s1039" name="Формула" r:id="rId14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73258"/>
          </a:xfrm>
        </p:spPr>
        <p:txBody>
          <a:bodyPr/>
          <a:lstStyle/>
          <a:p>
            <a:r>
              <a:rPr lang="ru-RU" dirty="0" smtClean="0"/>
              <a:t>Принадлежит ли точка </a:t>
            </a:r>
            <a:r>
              <a:rPr lang="ru-RU" b="1" i="1" dirty="0" smtClean="0"/>
              <a:t>А(-3;2) </a:t>
            </a:r>
            <a:r>
              <a:rPr lang="ru-RU" dirty="0" smtClean="0"/>
              <a:t>графику линейной функции </a:t>
            </a:r>
            <a:r>
              <a:rPr lang="ru-RU" b="1" i="1" dirty="0" smtClean="0"/>
              <a:t>у=2х+4</a:t>
            </a:r>
            <a:r>
              <a:rPr lang="ru-RU" dirty="0" smtClean="0"/>
              <a:t>?</a:t>
            </a:r>
          </a:p>
          <a:p>
            <a:endParaRPr lang="ru-RU" b="1" i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500306"/>
            <a:ext cx="8503920" cy="207170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А(-3;2)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х=-2; у=2*(-3)+4=-6+4=-2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-2≠2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Ответ: </a:t>
            </a:r>
            <a:r>
              <a:rPr lang="ru-RU" sz="2700" b="1" dirty="0" smtClean="0"/>
              <a:t>А(-3;2) </a:t>
            </a:r>
            <a:r>
              <a:rPr lang="ru-RU" sz="2700" dirty="0" smtClean="0"/>
              <a:t>не принадлежит графику функции </a:t>
            </a:r>
            <a:r>
              <a:rPr lang="ru-RU" sz="2700" b="1" dirty="0" smtClean="0"/>
              <a:t>у=2х+4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27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73258"/>
          </a:xfrm>
        </p:spPr>
        <p:txBody>
          <a:bodyPr/>
          <a:lstStyle/>
          <a:p>
            <a:r>
              <a:rPr lang="ru-RU" dirty="0" smtClean="0"/>
              <a:t>Принадлежит ли точка </a:t>
            </a:r>
            <a:r>
              <a:rPr lang="ru-RU" b="1" i="1" dirty="0" smtClean="0"/>
              <a:t>В(3;-7) </a:t>
            </a:r>
            <a:r>
              <a:rPr lang="ru-RU" dirty="0" smtClean="0"/>
              <a:t>графику линейной функции </a:t>
            </a:r>
            <a:r>
              <a:rPr lang="ru-RU" b="1" i="1" dirty="0" smtClean="0"/>
              <a:t>у=-4х+5</a:t>
            </a:r>
            <a:r>
              <a:rPr lang="ru-RU" dirty="0" smtClean="0"/>
              <a:t>?</a:t>
            </a:r>
          </a:p>
          <a:p>
            <a:endParaRPr lang="ru-RU" b="1" i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500306"/>
            <a:ext cx="8503920" cy="207170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700" b="1" dirty="0" smtClean="0"/>
              <a:t>В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(3;-7)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х=3; у=-4*3+5=-12+5=-</a:t>
            </a:r>
            <a:r>
              <a:rPr lang="ru-RU" sz="2700" dirty="0"/>
              <a:t>7</a:t>
            </a:r>
            <a:endParaRPr lang="ru-RU" sz="27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-7=-7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dirty="0" smtClean="0"/>
              <a:t>Ответ: </a:t>
            </a:r>
            <a:r>
              <a:rPr lang="ru-RU" sz="2700" b="1" dirty="0" smtClean="0"/>
              <a:t>В(3;-7) </a:t>
            </a:r>
            <a:r>
              <a:rPr lang="ru-RU" sz="2700" dirty="0" smtClean="0"/>
              <a:t> принадлежит графику функции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700" b="1" dirty="0" smtClean="0"/>
              <a:t>у=-4х+5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27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57224" y="1714488"/>
            <a:ext cx="2357454" cy="37862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55007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55007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1571612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el-GR" sz="2800" dirty="0" smtClean="0">
                <a:latin typeface="Times New Roman"/>
                <a:cs typeface="Times New Roman"/>
              </a:rPr>
              <a:t>Δ</a:t>
            </a:r>
            <a:r>
              <a:rPr lang="ru-RU" sz="2800" dirty="0" smtClean="0">
                <a:latin typeface="Times New Roman"/>
                <a:cs typeface="Times New Roman"/>
              </a:rPr>
              <a:t>АВС,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А=90°, </a:t>
            </a:r>
            <a:r>
              <a:rPr lang="ar-AE" sz="2800" dirty="0" smtClean="0">
                <a:latin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В</a:t>
            </a:r>
            <a:r>
              <a:rPr lang="ru-RU" sz="2800" dirty="0" smtClean="0">
                <a:latin typeface="Times New Roman"/>
                <a:cs typeface="Times New Roman"/>
              </a:rPr>
              <a:t>=60°, ВС=42 см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Найти: АВ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28894" y="3000373"/>
            <a:ext cx="5786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</a:t>
            </a:r>
            <a:r>
              <a:rPr lang="el-GR" sz="2800" dirty="0" smtClean="0">
                <a:latin typeface="Times New Roman"/>
                <a:cs typeface="Times New Roman"/>
              </a:rPr>
              <a:t>Δ</a:t>
            </a:r>
            <a:r>
              <a:rPr lang="ru-RU" sz="2800" dirty="0" smtClean="0">
                <a:latin typeface="Times New Roman"/>
                <a:cs typeface="Times New Roman"/>
              </a:rPr>
              <a:t>АВС,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А=90°, </a:t>
            </a:r>
            <a:r>
              <a:rPr lang="ar-AE" sz="2800" dirty="0" smtClean="0">
                <a:latin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В</a:t>
            </a:r>
            <a:r>
              <a:rPr lang="ru-RU" sz="2800" dirty="0" smtClean="0">
                <a:latin typeface="Times New Roman"/>
                <a:cs typeface="Times New Roman"/>
              </a:rPr>
              <a:t>=60°, следовательно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С=90°-60°=30°,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А</a:t>
            </a:r>
            <a:r>
              <a:rPr lang="ru-RU" sz="2800" dirty="0" smtClean="0">
                <a:latin typeface="Times New Roman"/>
                <a:cs typeface="Times New Roman"/>
              </a:rPr>
              <a:t>В – катет, лежащий против угла в 30°, следовательно АВ=    ВС=21см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Ответ: 21 см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786446" y="4214818"/>
          <a:ext cx="290514" cy="750495"/>
        </p:xfrm>
        <a:graphic>
          <a:graphicData uri="http://schemas.openxmlformats.org/presentationml/2006/ole">
            <p:oleObj spid="_x0000_s2050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64315" y="2178835"/>
            <a:ext cx="3571900" cy="30718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28596" y="3286124"/>
            <a:ext cx="3857652" cy="785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596" y="350043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535782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150017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307181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1643050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 углы АВД и СВК – вертикальные;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ﮮАВД+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СВК=108°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Найти: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>
                <a:latin typeface="Times New Roman"/>
                <a:cs typeface="Times New Roman"/>
              </a:rPr>
              <a:t>АВС,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0298" y="3786190"/>
            <a:ext cx="64294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 </a:t>
            </a:r>
            <a:r>
              <a:rPr lang="ru-RU" sz="2400" dirty="0" smtClean="0"/>
              <a:t>углы АВД и СВК – вертикальные, следовательно, по свойству вертикальных углов,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ﮮАВД=</a:t>
            </a:r>
            <a:r>
              <a:rPr lang="ar-AE" sz="2400" dirty="0" smtClean="0">
                <a:latin typeface="Times New Roman"/>
                <a:cs typeface="Times New Roman"/>
              </a:rPr>
              <a:t>ﮮ</a:t>
            </a:r>
            <a:r>
              <a:rPr lang="ru-RU" sz="2400" dirty="0" smtClean="0">
                <a:latin typeface="Times New Roman"/>
                <a:cs typeface="Times New Roman"/>
              </a:rPr>
              <a:t>СВК=108°:2=54°</a:t>
            </a:r>
          </a:p>
          <a:p>
            <a:r>
              <a:rPr lang="ar-AE" sz="2400" dirty="0" smtClean="0">
                <a:latin typeface="Times New Roman"/>
                <a:cs typeface="Times New Roman"/>
              </a:rPr>
              <a:t>ﮮ</a:t>
            </a:r>
            <a:r>
              <a:rPr lang="ru-RU" sz="2400" dirty="0" smtClean="0">
                <a:latin typeface="Times New Roman"/>
                <a:cs typeface="Times New Roman"/>
              </a:rPr>
              <a:t>АВС и  </a:t>
            </a:r>
            <a:r>
              <a:rPr lang="ar-AE" sz="2400" dirty="0" smtClean="0">
                <a:latin typeface="Times New Roman"/>
                <a:cs typeface="Times New Roman"/>
              </a:rPr>
              <a:t>ﮮ</a:t>
            </a:r>
            <a:r>
              <a:rPr lang="ru-RU" sz="2400" dirty="0" smtClean="0">
                <a:latin typeface="Times New Roman"/>
                <a:cs typeface="Times New Roman"/>
              </a:rPr>
              <a:t>АВД – смежные углы, их сумма равна 180°, следовательно </a:t>
            </a:r>
            <a:r>
              <a:rPr lang="ar-AE" sz="2400" dirty="0">
                <a:latin typeface="Times New Roman"/>
              </a:rPr>
              <a:t>ﮮ</a:t>
            </a:r>
            <a:r>
              <a:rPr lang="ru-RU" sz="2400" dirty="0" smtClean="0">
                <a:latin typeface="Times New Roman"/>
                <a:cs typeface="Times New Roman"/>
              </a:rPr>
              <a:t>АВС=180°-54° =126°</a:t>
            </a:r>
            <a:endParaRPr lang="ru-RU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229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Официальная</vt:lpstr>
      <vt:lpstr>Microsoft Equation 3.0</vt:lpstr>
      <vt:lpstr>Итоговое повторение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2014-05-12T13:08:29Z</dcterms:created>
  <dcterms:modified xsi:type="dcterms:W3CDTF">2014-05-12T13:52:33Z</dcterms:modified>
</cp:coreProperties>
</file>