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024336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ОСНОВНОЕ</a:t>
            </a:r>
            <a:br>
              <a:rPr lang="ru-RU" sz="66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ru-RU" sz="66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СВОЙСТВО</a:t>
            </a:r>
            <a:br>
              <a:rPr lang="ru-RU" sz="66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ru-RU" sz="66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ДРОБИ</a:t>
            </a:r>
            <a:endParaRPr lang="ru-RU" sz="6600" b="1" i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805264"/>
            <a:ext cx="3056384" cy="694928"/>
          </a:xfrm>
        </p:spPr>
        <p:txBody>
          <a:bodyPr>
            <a:normAutofit fontScale="92500"/>
          </a:bodyPr>
          <a:lstStyle/>
          <a:p>
            <a:pPr algn="r"/>
            <a:r>
              <a:rPr lang="ru-RU" i="1" dirty="0" smtClean="0">
                <a:solidFill>
                  <a:srgbClr val="92D050"/>
                </a:solidFill>
              </a:rPr>
              <a:t>Рутковская О.М.</a:t>
            </a:r>
            <a:endParaRPr lang="ru-RU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95736" y="1937628"/>
                <a:ext cx="2174811" cy="289784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96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9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ru-RU" sz="9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150</m:t>
                          </m:r>
                        </m:den>
                      </m:f>
                    </m:oMath>
                  </m:oMathPara>
                </a14:m>
                <a:endParaRPr lang="ru-RU" sz="9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736" y="1937628"/>
                <a:ext cx="2174811" cy="28978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1467543" y="2015728"/>
            <a:ext cx="1872208" cy="1243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465016" y="3618849"/>
            <a:ext cx="1872208" cy="1243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07503" y="982906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463" y="4861933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endParaRPr lang="ru-RU" sz="80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6263" y="1004851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92D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sz="8000" dirty="0">
              <a:solidFill>
                <a:srgbClr val="92D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5220" y="4835472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92D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sz="8000" dirty="0">
              <a:solidFill>
                <a:srgbClr val="92D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70547" y="2765009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=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234405" y="1937627"/>
                <a:ext cx="1826141" cy="2897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96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96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96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96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405" y="1937627"/>
                <a:ext cx="1826141" cy="28978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6060546" y="2765009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=</a:t>
            </a:r>
            <a:endParaRPr lang="ru-RU" sz="9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219976" y="1967700"/>
                <a:ext cx="1144865" cy="2867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9600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9600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9600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96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976" y="1967700"/>
                <a:ext cx="1144865" cy="28677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 flipV="1">
            <a:off x="4211371" y="2015728"/>
            <a:ext cx="1872208" cy="1243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234405" y="3713127"/>
            <a:ext cx="1872208" cy="1243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037923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4" grpId="0"/>
      <p:bldP spid="15" grpId="0"/>
      <p:bldP spid="18" grpId="0"/>
      <p:bldP spid="19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67544" y="1268760"/>
                <a:ext cx="8158820" cy="230011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100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0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50</m:t>
                        </m:r>
                      </m:num>
                      <m:den>
                        <m:r>
                          <a:rPr lang="ru-RU" sz="10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150</m:t>
                        </m:r>
                      </m:den>
                    </m:f>
                  </m:oMath>
                </a14:m>
                <a:r>
                  <a:rPr lang="ru-RU" sz="10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0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0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50 </m:t>
                        </m:r>
                        <m:r>
                          <a:rPr lang="ru-RU" sz="10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:50</m:t>
                        </m:r>
                      </m:num>
                      <m:den>
                        <m:r>
                          <a:rPr lang="ru-RU" sz="10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150</m:t>
                        </m:r>
                        <m:r>
                          <a:rPr lang="ru-RU" sz="10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:50</m:t>
                        </m:r>
                      </m:den>
                    </m:f>
                  </m:oMath>
                </a14:m>
                <a:r>
                  <a:rPr lang="ru-RU" sz="10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000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00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00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sz="10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268760"/>
                <a:ext cx="8158820" cy="2300117"/>
              </a:xfrm>
              <a:prstGeom prst="rect">
                <a:avLst/>
              </a:prstGeom>
              <a:blipFill rotWithShape="1">
                <a:blip r:embed="rId3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2676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дроби</a:t>
            </a:r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32154" y="3789040"/>
            <a:ext cx="8229600" cy="2808312"/>
          </a:xfrm>
          <a:ln w="38100">
            <a:solidFill>
              <a:srgbClr val="FF0000"/>
            </a:solidFill>
            <a:prstDash val="lgDash"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Дробь, равную данной, можно получить,</a:t>
            </a:r>
            <a:b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если числитель и знаменатель дроби одновременно разделить </a:t>
            </a:r>
            <a:b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на одно и то же число, не равное 0.</a:t>
            </a:r>
            <a:b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Такое преобразование дроби называют </a:t>
            </a:r>
            <a:r>
              <a:rPr lang="ru-RU" sz="2700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сокращением дроби</a:t>
            </a:r>
            <a:r>
              <a:rPr lang="ru-RU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ru-RU" sz="27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48835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Сократите дроби:</a:t>
            </a:r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40768"/>
                <a:ext cx="8229600" cy="4525963"/>
              </a:xfrm>
            </p:spPr>
            <p:txBody>
              <a:bodyPr numCol="1" anchor="ctr">
                <a:no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6600" b="1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6600" b="1" dirty="0" smtClean="0"/>
                  <a:t> 	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ru-RU" sz="6600" b="1" dirty="0" smtClean="0"/>
                  <a:t> </a:t>
                </a:r>
                <a:endParaRPr lang="ru-RU" sz="6600" b="1" i="1" dirty="0" smtClean="0">
                  <a:latin typeface="Cambria Math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  <a:tabLst>
                    <a:tab pos="722313" algn="l"/>
                  </a:tabLs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6600" b="1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6600" b="1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𝟑𝟎</m:t>
                        </m:r>
                      </m:den>
                    </m:f>
                  </m:oMath>
                </a14:m>
                <a:endParaRPr lang="ru-RU" sz="66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40768"/>
                <a:ext cx="8229600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638966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обыкновенной дроби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2746648" cy="4525963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1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2746648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43808" y="1600200"/>
            <a:ext cx="5842992" cy="4525963"/>
          </a:xfrm>
        </p:spPr>
        <p:txBody>
          <a:bodyPr anchor="ctr">
            <a:noAutofit/>
          </a:bodyPr>
          <a:lstStyle/>
          <a:p>
            <a:pPr>
              <a:buFontTx/>
              <a:buChar char="-"/>
            </a:pPr>
            <a:r>
              <a:rPr lang="ru-RU" sz="6000" dirty="0" smtClean="0">
                <a:solidFill>
                  <a:srgbClr val="00B050"/>
                </a:solidFill>
              </a:rPr>
              <a:t>Числитель</a:t>
            </a:r>
          </a:p>
          <a:p>
            <a:pPr>
              <a:buFontTx/>
              <a:buChar char="-"/>
            </a:pPr>
            <a:r>
              <a:rPr lang="ru-RU" sz="6000" dirty="0" smtClean="0"/>
              <a:t>Дробная черта</a:t>
            </a:r>
          </a:p>
          <a:p>
            <a:pPr>
              <a:buFontTx/>
              <a:buChar char="-"/>
            </a:pPr>
            <a:r>
              <a:rPr lang="ru-RU" sz="6000" dirty="0" smtClean="0">
                <a:solidFill>
                  <a:srgbClr val="FF0000"/>
                </a:solidFill>
              </a:rPr>
              <a:t>Знаменатель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13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обыкновенных дробей</a:t>
            </a:r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716016" y="1528489"/>
                <a:ext cx="4038600" cy="4525963"/>
              </a:xfrm>
            </p:spPr>
            <p:txBody>
              <a:bodyPr/>
              <a:lstStyle/>
              <a:p>
                <a:r>
                  <a:rPr lang="ru-RU" i="1" dirty="0" smtClean="0"/>
                  <a:t>С одинаковыми числителями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9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9600" dirty="0" smtClean="0"/>
                  <a:t> </a:t>
                </a:r>
                <a:r>
                  <a:rPr lang="en-US" sz="9600" dirty="0" smtClean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96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ru-RU" sz="9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716016" y="1528489"/>
                <a:ext cx="4038600" cy="4525963"/>
              </a:xfrm>
              <a:blipFill rotWithShape="1">
                <a:blip r:embed="rId3"/>
                <a:stretch>
                  <a:fillRect l="-2719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23528" y="1528489"/>
                <a:ext cx="4038600" cy="4525963"/>
              </a:xfrm>
            </p:spPr>
            <p:txBody>
              <a:bodyPr/>
              <a:lstStyle/>
              <a:p>
                <a:r>
                  <a:rPr lang="ru-RU" i="1" dirty="0" smtClean="0"/>
                  <a:t>С одинаковыми знаменателями</a:t>
                </a:r>
                <a:endParaRPr lang="en-US" i="1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9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96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9600" dirty="0"/>
                  <a:t> </a:t>
                </a:r>
                <a:r>
                  <a:rPr lang="en-US" sz="9600" dirty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96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ru-RU" sz="9600" i="1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23528" y="1528489"/>
                <a:ext cx="4038600" cy="4525963"/>
              </a:xfrm>
              <a:blipFill rotWithShape="1">
                <a:blip r:embed="rId4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V="1">
            <a:off x="4499992" y="1417638"/>
            <a:ext cx="0" cy="4747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866616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dirty="0" smtClean="0">
                    <a:solidFill>
                      <a:srgbClr val="00B0F0"/>
                    </a:solidFill>
                  </a:rPr>
                  <a:t>Половина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11560" y="1600200"/>
                <a:ext cx="3884240" cy="4525963"/>
              </a:xfrm>
            </p:spPr>
            <p:txBody>
              <a:bodyPr anchor="b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11560" y="1600200"/>
                <a:ext cx="3884240" cy="4525963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88024" y="1600200"/>
                <a:ext cx="3898776" cy="4525963"/>
              </a:xfrm>
            </p:spPr>
            <p:txBody>
              <a:bodyPr anchor="b"/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88024" y="1600200"/>
                <a:ext cx="3898776" cy="4525963"/>
              </a:xfr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Группа 30"/>
          <p:cNvGrpSpPr/>
          <p:nvPr/>
        </p:nvGrpSpPr>
        <p:grpSpPr>
          <a:xfrm>
            <a:off x="899592" y="2348880"/>
            <a:ext cx="3312368" cy="3318098"/>
            <a:chOff x="899592" y="2348880"/>
            <a:chExt cx="3312368" cy="3318098"/>
          </a:xfrm>
        </p:grpSpPr>
        <p:sp>
          <p:nvSpPr>
            <p:cNvPr id="26" name="Пирог 25"/>
            <p:cNvSpPr/>
            <p:nvPr/>
          </p:nvSpPr>
          <p:spPr>
            <a:xfrm>
              <a:off x="899592" y="2348880"/>
              <a:ext cx="3312368" cy="3312368"/>
            </a:xfrm>
            <a:prstGeom prst="pie">
              <a:avLst>
                <a:gd name="adj1" fmla="val 10778796"/>
                <a:gd name="adj2" fmla="val 1620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175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8" name="Пирог 27"/>
            <p:cNvSpPr/>
            <p:nvPr/>
          </p:nvSpPr>
          <p:spPr>
            <a:xfrm>
              <a:off x="899592" y="2354610"/>
              <a:ext cx="3312368" cy="3312368"/>
            </a:xfrm>
            <a:prstGeom prst="pie">
              <a:avLst>
                <a:gd name="adj1" fmla="val 5416503"/>
                <a:gd name="adj2" fmla="val 1080252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9" name="Пирог 28"/>
            <p:cNvSpPr/>
            <p:nvPr/>
          </p:nvSpPr>
          <p:spPr>
            <a:xfrm rot="5400000">
              <a:off x="899592" y="2348880"/>
              <a:ext cx="3312368" cy="3312368"/>
            </a:xfrm>
            <a:prstGeom prst="pie">
              <a:avLst>
                <a:gd name="adj1" fmla="val 10778796"/>
                <a:gd name="adj2" fmla="val 16196898"/>
              </a:avLst>
            </a:prstGeom>
            <a:ln w="3175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0" name="Пирог 29"/>
            <p:cNvSpPr/>
            <p:nvPr/>
          </p:nvSpPr>
          <p:spPr>
            <a:xfrm rot="10800000">
              <a:off x="899592" y="2354610"/>
              <a:ext cx="3312368" cy="3312368"/>
            </a:xfrm>
            <a:prstGeom prst="pie">
              <a:avLst>
                <a:gd name="adj1" fmla="val 10778796"/>
                <a:gd name="adj2" fmla="val 16200000"/>
              </a:avLst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4990523" y="2332907"/>
            <a:ext cx="3312369" cy="3334071"/>
            <a:chOff x="4990523" y="2332907"/>
            <a:chExt cx="3312369" cy="3334071"/>
          </a:xfrm>
        </p:grpSpPr>
        <p:sp>
          <p:nvSpPr>
            <p:cNvPr id="34" name="Пирог 33"/>
            <p:cNvSpPr/>
            <p:nvPr/>
          </p:nvSpPr>
          <p:spPr>
            <a:xfrm>
              <a:off x="4990524" y="2332907"/>
              <a:ext cx="3312368" cy="3312368"/>
            </a:xfrm>
            <a:prstGeom prst="pie">
              <a:avLst>
                <a:gd name="adj1" fmla="val 10778796"/>
                <a:gd name="adj2" fmla="val 1620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175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5" name="Пирог 34"/>
            <p:cNvSpPr/>
            <p:nvPr/>
          </p:nvSpPr>
          <p:spPr>
            <a:xfrm>
              <a:off x="4990524" y="2338637"/>
              <a:ext cx="3312368" cy="3312368"/>
            </a:xfrm>
            <a:prstGeom prst="pie">
              <a:avLst>
                <a:gd name="adj1" fmla="val 5416503"/>
                <a:gd name="adj2" fmla="val 1080252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6" name="Пирог 35"/>
            <p:cNvSpPr/>
            <p:nvPr/>
          </p:nvSpPr>
          <p:spPr>
            <a:xfrm rot="5400000">
              <a:off x="4990524" y="2332907"/>
              <a:ext cx="3312368" cy="3312368"/>
            </a:xfrm>
            <a:prstGeom prst="pie">
              <a:avLst>
                <a:gd name="adj1" fmla="val 10778796"/>
                <a:gd name="adj2" fmla="val 16196898"/>
              </a:avLst>
            </a:prstGeom>
            <a:ln w="3175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7" name="Пирог 36"/>
            <p:cNvSpPr/>
            <p:nvPr/>
          </p:nvSpPr>
          <p:spPr>
            <a:xfrm rot="10800000">
              <a:off x="4990524" y="2338637"/>
              <a:ext cx="3312368" cy="3312368"/>
            </a:xfrm>
            <a:prstGeom prst="pie">
              <a:avLst>
                <a:gd name="adj1" fmla="val 10778796"/>
                <a:gd name="adj2" fmla="val 16200000"/>
              </a:avLst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57" name="Пирог 56"/>
            <p:cNvSpPr/>
            <p:nvPr/>
          </p:nvSpPr>
          <p:spPr>
            <a:xfrm>
              <a:off x="4990523" y="2335030"/>
              <a:ext cx="3312368" cy="3312368"/>
            </a:xfrm>
            <a:prstGeom prst="pie">
              <a:avLst>
                <a:gd name="adj1" fmla="val 13350292"/>
                <a:gd name="adj2" fmla="val 1620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175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58" name="Пирог 57"/>
            <p:cNvSpPr/>
            <p:nvPr/>
          </p:nvSpPr>
          <p:spPr>
            <a:xfrm rot="13497858">
              <a:off x="4990524" y="2354610"/>
              <a:ext cx="3312368" cy="3312368"/>
            </a:xfrm>
            <a:prstGeom prst="pie">
              <a:avLst>
                <a:gd name="adj1" fmla="val 13350292"/>
                <a:gd name="adj2" fmla="val 1620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175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5400000">
              <a:off x="4990523" y="2338637"/>
              <a:ext cx="3312368" cy="3312368"/>
            </a:xfrm>
            <a:prstGeom prst="pie">
              <a:avLst>
                <a:gd name="adj1" fmla="val 10778796"/>
                <a:gd name="adj2" fmla="val 13370512"/>
              </a:avLst>
            </a:prstGeom>
            <a:ln w="3175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0" name="Пирог 59"/>
            <p:cNvSpPr/>
            <p:nvPr/>
          </p:nvSpPr>
          <p:spPr>
            <a:xfrm rot="13498016">
              <a:off x="4990523" y="2338635"/>
              <a:ext cx="3312368" cy="3312368"/>
            </a:xfrm>
            <a:prstGeom prst="pie">
              <a:avLst>
                <a:gd name="adj1" fmla="val 10778796"/>
                <a:gd name="adj2" fmla="val 13370512"/>
              </a:avLst>
            </a:prstGeom>
            <a:ln w="3175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8677272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</a:t>
            </a:r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7544" y="1196752"/>
                <a:ext cx="8147248" cy="4525963"/>
              </a:xfrm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200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1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sz="1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7544" y="1196752"/>
                <a:ext cx="8147248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1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type.wav"/>
          </p:stSnd>
        </p:sndAc>
      </p:transition>
    </mc:Choice>
    <mc:Fallback xmlns="">
      <p:transition spd="slow"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2241" b="29986"/>
          <a:stretch/>
        </p:blipFill>
        <p:spPr>
          <a:xfrm>
            <a:off x="0" y="-29078"/>
            <a:ext cx="9144000" cy="6887078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467544" y="1412776"/>
            <a:ext cx="8352928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2460" y="3573016"/>
            <a:ext cx="8352928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2460" y="5661248"/>
            <a:ext cx="8352928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217441" y="1226959"/>
            <a:ext cx="7151632" cy="5260640"/>
            <a:chOff x="240100" y="1226959"/>
            <a:chExt cx="7151632" cy="526064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7164288" y="1226959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175301" y="33929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164288" y="5481228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Группа 44"/>
            <p:cNvGrpSpPr/>
            <p:nvPr/>
          </p:nvGrpSpPr>
          <p:grpSpPr>
            <a:xfrm>
              <a:off x="240100" y="1584278"/>
              <a:ext cx="7151632" cy="4903321"/>
              <a:chOff x="240100" y="1584278"/>
              <a:chExt cx="7151632" cy="490332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40100" y="1584278"/>
                <a:ext cx="454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0</a:t>
                </a:r>
                <a:endParaRPr lang="ru-RU" sz="3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45016" y="3737593"/>
                <a:ext cx="454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0</a:t>
                </a:r>
                <a:endParaRPr lang="ru-RU" sz="36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40100" y="5841268"/>
                <a:ext cx="454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0</a:t>
                </a:r>
                <a:endParaRPr lang="ru-RU" sz="36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936844" y="1586999"/>
                <a:ext cx="454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1</a:t>
                </a:r>
                <a:endParaRPr lang="ru-RU" sz="3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936844" y="3737592"/>
                <a:ext cx="454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1</a:t>
                </a:r>
                <a:endParaRPr lang="ru-RU" sz="3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936844" y="5834819"/>
                <a:ext cx="454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1</a:t>
                </a:r>
                <a:endParaRPr lang="ru-RU" sz="3600" dirty="0"/>
              </a:p>
            </p:txBody>
          </p:sp>
        </p:grpSp>
      </p:grpSp>
      <p:grpSp>
        <p:nvGrpSpPr>
          <p:cNvPr id="42" name="Группа 41"/>
          <p:cNvGrpSpPr/>
          <p:nvPr/>
        </p:nvGrpSpPr>
        <p:grpSpPr>
          <a:xfrm>
            <a:off x="3574197" y="580627"/>
            <a:ext cx="454888" cy="1672166"/>
            <a:chOff x="3574197" y="580627"/>
            <a:chExt cx="454888" cy="1672166"/>
          </a:xfrm>
        </p:grpSpPr>
        <p:sp>
          <p:nvSpPr>
            <p:cNvPr id="33" name="Овал 32"/>
            <p:cNvSpPr/>
            <p:nvPr/>
          </p:nvSpPr>
          <p:spPr>
            <a:xfrm>
              <a:off x="3721249" y="1309007"/>
              <a:ext cx="144016" cy="17729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74197" y="580627"/>
              <a:ext cx="454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7030A0"/>
                  </a:solidFill>
                </a:rPr>
                <a:t>А</a:t>
              </a:r>
              <a:endParaRPr lang="ru-RU" sz="3600" dirty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574197" y="1584277"/>
                  <a:ext cx="454888" cy="668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sz="20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b="1" i="1" dirty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2000" b="1" i="1" dirty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sz="2000" b="1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4197" y="1584277"/>
                  <a:ext cx="454888" cy="66851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Группа 42"/>
          <p:cNvGrpSpPr/>
          <p:nvPr/>
        </p:nvGrpSpPr>
        <p:grpSpPr>
          <a:xfrm>
            <a:off x="2123728" y="2731221"/>
            <a:ext cx="3384376" cy="1652703"/>
            <a:chOff x="2123728" y="2731221"/>
            <a:chExt cx="3384376" cy="1652703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123728" y="3377552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8104" y="3414461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Овал 33"/>
            <p:cNvSpPr/>
            <p:nvPr/>
          </p:nvSpPr>
          <p:spPr>
            <a:xfrm>
              <a:off x="3729633" y="3484366"/>
              <a:ext cx="144016" cy="17729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74197" y="2731221"/>
              <a:ext cx="454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>
                  <a:solidFill>
                    <a:srgbClr val="7030A0"/>
                  </a:solidFill>
                </a:rPr>
                <a:t>В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565813" y="3715408"/>
                  <a:ext cx="454888" cy="668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sz="20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ru-RU" sz="20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sz="2000" b="1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5813" y="3715408"/>
                  <a:ext cx="454888" cy="66851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Группа 43"/>
          <p:cNvGrpSpPr/>
          <p:nvPr/>
        </p:nvGrpSpPr>
        <p:grpSpPr>
          <a:xfrm>
            <a:off x="1331640" y="4828050"/>
            <a:ext cx="4968552" cy="1681734"/>
            <a:chOff x="1331640" y="4828050"/>
            <a:chExt cx="4968552" cy="168173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5508104" y="5474779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300192" y="5474779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331640" y="5474779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125216" y="5474779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987824" y="5481228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4644008" y="5474779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4"/>
            <p:cNvSpPr/>
            <p:nvPr/>
          </p:nvSpPr>
          <p:spPr>
            <a:xfrm>
              <a:off x="3729633" y="5566149"/>
              <a:ext cx="144016" cy="17729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74197" y="4828050"/>
              <a:ext cx="454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7030A0"/>
                  </a:solidFill>
                </a:rPr>
                <a:t>С</a:t>
              </a:r>
              <a:endParaRPr lang="ru-RU" sz="3600" dirty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74197" y="5841268"/>
                  <a:ext cx="454888" cy="668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sz="20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ru-RU" sz="20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ru-RU" sz="2000" b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4197" y="5841268"/>
                  <a:ext cx="454888" cy="66851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68795326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99592" y="332656"/>
                <a:ext cx="7056784" cy="270875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1200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20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1 </m:t>
                        </m:r>
                        <m:r>
                          <a:rPr lang="ru-RU" sz="1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∙ </m:t>
                        </m:r>
                        <m:r>
                          <a:rPr lang="ru-RU" sz="1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2 </m:t>
                        </m:r>
                        <m:r>
                          <a:rPr lang="ru-RU" sz="1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ru-RU" sz="1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2</m:t>
                        </m:r>
                      </m:den>
                    </m:f>
                  </m:oMath>
                </a14:m>
                <a:r>
                  <a:rPr lang="ru-RU" sz="1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1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32656"/>
                <a:ext cx="7056784" cy="2708755"/>
              </a:xfrm>
              <a:prstGeom prst="rect">
                <a:avLst/>
              </a:prstGeom>
              <a:blipFill rotWithShape="1">
                <a:blip r:embed="rId3"/>
                <a:stretch>
                  <a:fillRect t="-225" b="-182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15817" y="3647525"/>
                <a:ext cx="7056784" cy="2703753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120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1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2  </m:t>
                        </m:r>
                        <m:r>
                          <a:rPr lang="ru-RU" sz="1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: </m:t>
                        </m:r>
                        <m:r>
                          <a:rPr lang="ru-RU" sz="1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4  </m:t>
                        </m:r>
                        <m:r>
                          <a:rPr lang="ru-RU" sz="1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: 2</m:t>
                        </m:r>
                      </m:den>
                    </m:f>
                  </m:oMath>
                </a14:m>
                <a:r>
                  <a:rPr lang="ru-RU" sz="1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20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12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17" y="3647525"/>
                <a:ext cx="7056784" cy="2703753"/>
              </a:xfrm>
              <a:prstGeom prst="rect">
                <a:avLst/>
              </a:prstGeom>
              <a:blipFill rotWithShape="1">
                <a:blip r:embed="rId4"/>
                <a:stretch>
                  <a:fillRect t="-225" b="-182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449630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свойство дроби</a:t>
            </a:r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ln w="38100">
            <a:solidFill>
              <a:srgbClr val="FF0000"/>
            </a:solidFill>
            <a:prstDash val="lgDash"/>
          </a:ln>
        </p:spPr>
        <p:txBody>
          <a:bodyPr anchor="ctr">
            <a:normAutofit fontScale="8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Если и числитель,</a:t>
            </a:r>
            <a:b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 знаменатель дроби умножить или разделить</a:t>
            </a:r>
            <a:b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на одно и то же число</a:t>
            </a:r>
            <a:b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(кроме 0),</a:t>
            </a:r>
            <a:b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величина дроби</a:t>
            </a:r>
            <a:b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spc="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изменится.</a:t>
            </a:r>
            <a:endParaRPr lang="ru-RU" b="1" spc="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84862"/>
      </p:ext>
    </p:extLst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8229600" cy="4525963"/>
              </a:xfrm>
            </p:spPr>
            <p:txBody>
              <a:bodyPr anchor="ctr"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960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9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9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9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∙ 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9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9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ru-RU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9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9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sz="96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9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96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ru-RU" sz="9600" dirty="0" smtClean="0"/>
                  <a:t> = </a:t>
                </a:r>
                <a14:m>
                  <m:oMath xmlns:m="http://schemas.openxmlformats.org/officeDocument/2006/math">
                    <m:r>
                      <a:rPr lang="ru-RU" sz="9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9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9600" i="1">
                            <a:latin typeface="Cambria Math"/>
                          </a:rPr>
                          <m:t> </m:t>
                        </m:r>
                        <m:r>
                          <a:rPr lang="ru-RU" sz="9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9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: </m:t>
                        </m:r>
                        <m:r>
                          <a:rPr lang="en-US" sz="9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96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9600" i="1">
                            <a:latin typeface="Cambria Math"/>
                          </a:rPr>
                          <m:t> </m:t>
                        </m:r>
                        <m:r>
                          <a:rPr lang="ru-RU" sz="9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9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:</m:t>
                        </m:r>
                        <m:r>
                          <a:rPr lang="ru-RU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9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ru-RU" sz="9600" dirty="0" smtClean="0"/>
                  <a:t> =</a:t>
                </a:r>
                <a14:m>
                  <m:oMath xmlns:m="http://schemas.openxmlformats.org/officeDocument/2006/math">
                    <m:r>
                      <a:rPr lang="ru-RU" sz="960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9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96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ru-RU" sz="9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8229600" cy="4525963"/>
              </a:xfrm>
              <a:blipFill rotWithShape="1">
                <a:blip r:embed="rId2"/>
                <a:stretch>
                  <a:fillRect t="-1482" b="-7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93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259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ОСНОВНОЕ СВОЙСТВО ДРОБИ</vt:lpstr>
      <vt:lpstr>Основные элементы обыкновенной дроби</vt:lpstr>
      <vt:lpstr>Сравнение обыкновенных дробей</vt:lpstr>
      <vt:lpstr>Половина -  1/2</vt:lpstr>
      <vt:lpstr>Половина</vt:lpstr>
      <vt:lpstr>Презентация PowerPoint</vt:lpstr>
      <vt:lpstr>Презентация PowerPoint</vt:lpstr>
      <vt:lpstr>Основное свойство дроби</vt:lpstr>
      <vt:lpstr>Презентация PowerPoint</vt:lpstr>
      <vt:lpstr>Презентация PowerPoint</vt:lpstr>
      <vt:lpstr>Сокращение дроби</vt:lpstr>
      <vt:lpstr>Сократите дроби: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ДРОБИ</dc:title>
  <dc:creator>Михаил</dc:creator>
  <cp:lastModifiedBy>Михаил</cp:lastModifiedBy>
  <cp:revision>18</cp:revision>
  <dcterms:created xsi:type="dcterms:W3CDTF">2014-04-15T16:46:55Z</dcterms:created>
  <dcterms:modified xsi:type="dcterms:W3CDTF">2014-04-20T07:48:40Z</dcterms:modified>
</cp:coreProperties>
</file>