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5" autoAdjust="0"/>
    <p:restoredTop sz="94658" autoAdjust="0"/>
  </p:normalViewPr>
  <p:slideViewPr>
    <p:cSldViewPr>
      <p:cViewPr varScale="1">
        <p:scale>
          <a:sx n="89" d="100"/>
          <a:sy n="89"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25.09.2011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25.09.2011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orthoscheb.com/pics/news/126.jpg"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mirbiologii.ru/wp-content/uploads/2011/08/stroenie-kosti.jpg" TargetMode="Externa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ntonovayu.ru/files/skelet.jpg" TargetMode="Externa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aniavetisyan.volsk-sch11.edusite.ru/images/risunok5.png" TargetMode="External"/><Relationship Id="rId2" Type="http://schemas.openxmlformats.org/officeDocument/2006/relationships/image" Target="../media/image2.jpeg"/><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masagi.com.ua/uploads/image/anatomiya/2/image3.jpg" TargetMode="Externa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3bscientific.fr/imagelibrary/V2050M/V2050M_01_Bone-Structure-Chart.jpg"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ru.wikipedia.org/wiki/%D0%A4%D0%B0%D0%B9%D0%BB:Bone_cross-section-ru.svg"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aitistika.nedug.ru/common/data/pub/images/articles/8931/2298.jpg"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      СКЕЛЕТ.СТРОЕНИЕ,СОСТАВ  И СОЕДИНЕНИЕ  КОСТЕЙ.</a:t>
            </a:r>
            <a:endParaRPr lang="ru-RU" dirty="0"/>
          </a:p>
        </p:txBody>
      </p:sp>
      <p:sp>
        <p:nvSpPr>
          <p:cNvPr id="3" name="Подзаголовок 2"/>
          <p:cNvSpPr>
            <a:spLocks noGrp="1"/>
          </p:cNvSpPr>
          <p:nvPr>
            <p:ph type="subTitle" idx="1"/>
          </p:nvPr>
        </p:nvSpPr>
        <p:spPr/>
        <p:txBody>
          <a:bodyPr>
            <a:normAutofit fontScale="92500" lnSpcReduction="10000"/>
          </a:bodyPr>
          <a:lstStyle/>
          <a:p>
            <a:r>
              <a:rPr lang="ru-RU" dirty="0" smtClean="0"/>
              <a:t>Лабораторная работа  « Исследование свойств  </a:t>
            </a:r>
            <a:r>
              <a:rPr lang="ru-RU" dirty="0" err="1" smtClean="0"/>
              <a:t>нормальной,жженной</a:t>
            </a:r>
            <a:r>
              <a:rPr lang="ru-RU" dirty="0" smtClean="0"/>
              <a:t> и </a:t>
            </a:r>
            <a:r>
              <a:rPr lang="ru-RU" dirty="0" err="1" smtClean="0"/>
              <a:t>декальценированной</a:t>
            </a:r>
            <a:r>
              <a:rPr lang="ru-RU" dirty="0" smtClean="0"/>
              <a:t> кости»</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СОЕДИНЕНИЯ КОСТЕЙ</a:t>
            </a:r>
            <a:endParaRPr lang="ru-RU" dirty="0"/>
          </a:p>
        </p:txBody>
      </p:sp>
      <p:sp>
        <p:nvSpPr>
          <p:cNvPr id="6" name="Содержимое 5"/>
          <p:cNvSpPr>
            <a:spLocks noGrp="1"/>
          </p:cNvSpPr>
          <p:nvPr>
            <p:ph idx="1"/>
          </p:nvPr>
        </p:nvSpPr>
        <p:spPr/>
        <p:txBody>
          <a:bodyPr>
            <a:normAutofit fontScale="85000" lnSpcReduction="20000"/>
          </a:bodyPr>
          <a:lstStyle/>
          <a:p>
            <a:r>
              <a:rPr lang="ru-RU" dirty="0" smtClean="0"/>
              <a:t>Подвижные соединения костей называют </a:t>
            </a:r>
            <a:r>
              <a:rPr lang="ru-RU" i="1" dirty="0" smtClean="0"/>
              <a:t>суставами</a:t>
            </a:r>
            <a:r>
              <a:rPr lang="ru-RU" dirty="0" smtClean="0"/>
              <a:t>, например бедренный, коленный, локтевой суставы. На одной из костей, сочленяющихся в суставе, обычно находится ямка - </a:t>
            </a:r>
            <a:r>
              <a:rPr lang="ru-RU" i="1" dirty="0" smtClean="0"/>
              <a:t>суставная впадина</a:t>
            </a:r>
            <a:r>
              <a:rPr lang="ru-RU" dirty="0" smtClean="0"/>
              <a:t>. В нее входит соответствующая ей по форме головка другой из сочленяющихся костей. Впадина и головка покрыты слоем блестящего гладкого хряща. Это облегчает скольжение головки во впадине при движениях в суставе. </a:t>
            </a:r>
          </a:p>
          <a:p>
            <a:endParaRPr lang="ru-RU" dirty="0"/>
          </a:p>
        </p:txBody>
      </p:sp>
      <p:sp>
        <p:nvSpPr>
          <p:cNvPr id="7" name="Текст 6"/>
          <p:cNvSpPr>
            <a:spLocks noGrp="1"/>
          </p:cNvSpPr>
          <p:nvPr>
            <p:ph type="body" sz="half" idx="2"/>
          </p:nvPr>
        </p:nvSpPr>
        <p:spPr/>
        <p:txBody>
          <a:bodyPr/>
          <a:lstStyle/>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СОЕДИНЕНИЯ КОСТЕЙ</a:t>
            </a:r>
            <a:endParaRPr lang="ru-RU" dirty="0"/>
          </a:p>
        </p:txBody>
      </p:sp>
      <p:sp>
        <p:nvSpPr>
          <p:cNvPr id="6" name="Содержимое 5"/>
          <p:cNvSpPr>
            <a:spLocks noGrp="1"/>
          </p:cNvSpPr>
          <p:nvPr>
            <p:ph idx="1"/>
          </p:nvPr>
        </p:nvSpPr>
        <p:spPr/>
        <p:txBody>
          <a:bodyPr>
            <a:normAutofit fontScale="85000" lnSpcReduction="20000"/>
          </a:bodyPr>
          <a:lstStyle/>
          <a:p>
            <a:endParaRPr lang="ru-RU" dirty="0" smtClean="0"/>
          </a:p>
          <a:p>
            <a:r>
              <a:rPr lang="ru-RU" dirty="0" smtClean="0"/>
              <a:t>Кости, образующие суставы, соединяются очень прочными </a:t>
            </a:r>
            <a:r>
              <a:rPr lang="ru-RU" i="1" dirty="0" smtClean="0"/>
              <a:t>связками</a:t>
            </a:r>
            <a:r>
              <a:rPr lang="ru-RU" dirty="0" smtClean="0"/>
              <a:t>. Сверху сустав покрыт </a:t>
            </a:r>
            <a:r>
              <a:rPr lang="ru-RU" i="1" dirty="0" smtClean="0"/>
              <a:t>суставной сумкой</a:t>
            </a:r>
            <a:r>
              <a:rPr lang="ru-RU" dirty="0" smtClean="0"/>
              <a:t>. В ней находится </a:t>
            </a:r>
            <a:r>
              <a:rPr lang="ru-RU" i="1" dirty="0" smtClean="0"/>
              <a:t>суставная жидкость</a:t>
            </a:r>
            <a:r>
              <a:rPr lang="ru-RU" dirty="0" smtClean="0"/>
              <a:t>. Она уменьшает трение и способствует скольжению головки кости в суставной впадине. Хрящи, связки, суставная сумка относятся к соединительной ткани. </a:t>
            </a:r>
            <a:r>
              <a:rPr lang="ru-RU" dirty="0" err="1" smtClean="0"/>
              <a:t>Полуподвижные</a:t>
            </a:r>
            <a:r>
              <a:rPr lang="ru-RU" dirty="0" smtClean="0"/>
              <a:t> соединения костей с хрящевыми прокладками называют </a:t>
            </a:r>
            <a:r>
              <a:rPr lang="ru-RU" i="1" dirty="0" err="1" smtClean="0"/>
              <a:t>полусуставами</a:t>
            </a:r>
            <a:r>
              <a:rPr lang="ru-RU" dirty="0" smtClean="0"/>
              <a:t>. </a:t>
            </a:r>
            <a:endParaRPr lang="ru-RU" dirty="0"/>
          </a:p>
        </p:txBody>
      </p:sp>
      <p:sp>
        <p:nvSpPr>
          <p:cNvPr id="7" name="Текст 6"/>
          <p:cNvSpPr>
            <a:spLocks noGrp="1"/>
          </p:cNvSpPr>
          <p:nvPr>
            <p:ph type="body" sz="half" idx="2"/>
          </p:nvPr>
        </p:nvSpPr>
        <p:spPr/>
        <p:txBody>
          <a:bodyPr/>
          <a:lstStyle/>
          <a:p>
            <a:endParaRPr lang="ru-RU" dirty="0" smtClean="0"/>
          </a:p>
          <a:p>
            <a:endParaRPr lang="ru-RU" dirty="0"/>
          </a:p>
        </p:txBody>
      </p:sp>
      <p:pic>
        <p:nvPicPr>
          <p:cNvPr id="1026" name="i-main-pic" descr="Картинка 32 из 4464">
            <a:hlinkClick r:id="rId2"/>
          </p:cNvPr>
          <p:cNvPicPr>
            <a:picLocks noChangeAspect="1" noChangeArrowheads="1"/>
          </p:cNvPicPr>
          <p:nvPr/>
        </p:nvPicPr>
        <p:blipFill>
          <a:blip r:embed="rId3"/>
          <a:srcRect/>
          <a:stretch>
            <a:fillRect/>
          </a:stretch>
        </p:blipFill>
        <p:spPr bwMode="auto">
          <a:xfrm>
            <a:off x="500033" y="1571612"/>
            <a:ext cx="3143273" cy="457203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62500" lnSpcReduction="20000"/>
          </a:bodyPr>
          <a:lstStyle/>
          <a:p>
            <a:r>
              <a:rPr lang="ru-RU" dirty="0" smtClean="0"/>
              <a:t>Развитие кости происходит двумя способами:</a:t>
            </a:r>
          </a:p>
          <a:p>
            <a:pPr lvl="0"/>
            <a:r>
              <a:rPr lang="ru-RU" dirty="0" smtClean="0"/>
              <a:t>из соединительной ткани;</a:t>
            </a:r>
          </a:p>
          <a:p>
            <a:pPr lvl="0"/>
            <a:r>
              <a:rPr lang="ru-RU" dirty="0" smtClean="0"/>
              <a:t>из хряща.</a:t>
            </a:r>
          </a:p>
          <a:p>
            <a:r>
              <a:rPr lang="ru-RU" dirty="0" smtClean="0"/>
              <a:t>Из соединительной ткани развиваются кости свода и боковых отделов черепа, нижняя челюсть и, по мнению некоторых, ключица (а у низших позвоночных и некоторые другие) — это так называемые покровные или облегающие кости. Они развиваются прямо из соединительной ткани; волокна её несколько сгущаются, между ними появляются костные клетки и в промежутках между последними отлагаются известковые соли; образуются сначала островки костной ткани, которые затем сливаются между собой. Большинство костей скелета развивается из хрящевой основы, имеющей такую же форму, как будущая кость. </a:t>
            </a:r>
          </a:p>
          <a:p>
            <a:endParaRPr lang="ru-RU" dirty="0"/>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40000" lnSpcReduction="20000"/>
          </a:bodyPr>
          <a:lstStyle/>
          <a:p>
            <a:r>
              <a:rPr lang="ru-RU" b="1" dirty="0" smtClean="0"/>
              <a:t>Соединения костей</a:t>
            </a:r>
            <a:endParaRPr lang="ru-RU" sz="1800" dirty="0" smtClean="0"/>
          </a:p>
          <a:p>
            <a:r>
              <a:rPr lang="ru-RU" dirty="0" smtClean="0"/>
              <a:t>Синдесмология — учение о соединениях костей</a:t>
            </a:r>
            <a:endParaRPr lang="ru-RU" sz="2800" dirty="0" smtClean="0"/>
          </a:p>
          <a:p>
            <a:pPr lvl="0"/>
            <a:r>
              <a:rPr lang="ru-RU" dirty="0" smtClean="0"/>
              <a:t>Синартрозы — непрерывные соединения костей, более ранние по развитию, неподвижные или малоподвижные по функции. </a:t>
            </a:r>
            <a:endParaRPr lang="ru-RU" sz="2800" dirty="0" smtClean="0"/>
          </a:p>
          <a:p>
            <a:pPr lvl="1"/>
            <a:r>
              <a:rPr lang="ru-RU" dirty="0" smtClean="0"/>
              <a:t>Синдесмоз — кости соединены посредством соединительной ткани. </a:t>
            </a:r>
            <a:endParaRPr lang="ru-RU" sz="2400" dirty="0" smtClean="0"/>
          </a:p>
          <a:p>
            <a:pPr lvl="2"/>
            <a:r>
              <a:rPr lang="ru-RU" dirty="0" smtClean="0"/>
              <a:t>межкостные перепонки (между костями предплечья или голени)</a:t>
            </a:r>
            <a:endParaRPr lang="ru-RU" sz="2000" dirty="0" smtClean="0"/>
          </a:p>
          <a:p>
            <a:pPr lvl="2"/>
            <a:r>
              <a:rPr lang="ru-RU" dirty="0" smtClean="0"/>
              <a:t>связки (во всех суставах)</a:t>
            </a:r>
            <a:endParaRPr lang="ru-RU" sz="2000" dirty="0" smtClean="0"/>
          </a:p>
          <a:p>
            <a:pPr lvl="2"/>
            <a:r>
              <a:rPr lang="ru-RU" dirty="0" smtClean="0"/>
              <a:t>роднички</a:t>
            </a:r>
            <a:endParaRPr lang="ru-RU" sz="2000" dirty="0" smtClean="0"/>
          </a:p>
          <a:p>
            <a:pPr lvl="2"/>
            <a:r>
              <a:rPr lang="ru-RU" dirty="0" smtClean="0"/>
              <a:t>швы </a:t>
            </a:r>
            <a:endParaRPr lang="ru-RU" sz="2000" dirty="0" smtClean="0"/>
          </a:p>
          <a:p>
            <a:pPr lvl="3"/>
            <a:r>
              <a:rPr lang="ru-RU" dirty="0" smtClean="0"/>
              <a:t>зубчатые (большинство костей свода черепа)</a:t>
            </a:r>
            <a:endParaRPr lang="ru-RU" sz="1800" dirty="0" smtClean="0"/>
          </a:p>
          <a:p>
            <a:pPr lvl="3"/>
            <a:r>
              <a:rPr lang="ru-RU" dirty="0" smtClean="0"/>
              <a:t>чешуйчатые (между краями височной и теменной костей)</a:t>
            </a:r>
            <a:endParaRPr lang="ru-RU" sz="1800" dirty="0" smtClean="0"/>
          </a:p>
          <a:p>
            <a:pPr lvl="3"/>
            <a:r>
              <a:rPr lang="ru-RU" dirty="0" smtClean="0"/>
              <a:t>гладкие (между костями лицевого черепа)</a:t>
            </a:r>
            <a:endParaRPr lang="ru-RU" sz="1800" dirty="0" smtClean="0"/>
          </a:p>
          <a:p>
            <a:pPr lvl="1"/>
            <a:r>
              <a:rPr lang="ru-RU" dirty="0" smtClean="0"/>
              <a:t>Синхондроз — кости соединены посредством хрящевой ткани. </a:t>
            </a:r>
            <a:endParaRPr lang="ru-RU" sz="2400" dirty="0" smtClean="0"/>
          </a:p>
          <a:p>
            <a:r>
              <a:rPr lang="ru-RU" dirty="0" smtClean="0"/>
              <a:t>по свойству хрящевой ткани:</a:t>
            </a:r>
            <a:endParaRPr lang="ru-RU" sz="2800" dirty="0" smtClean="0"/>
          </a:p>
          <a:p>
            <a:pPr lvl="2"/>
            <a:r>
              <a:rPr lang="ru-RU" dirty="0" smtClean="0"/>
              <a:t>гиалиновый (между ребрами и грудиной)</a:t>
            </a:r>
            <a:endParaRPr lang="ru-RU" sz="2000" dirty="0" smtClean="0"/>
          </a:p>
          <a:p>
            <a:pPr lvl="2"/>
            <a:r>
              <a:rPr lang="ru-RU" dirty="0" smtClean="0"/>
              <a:t>волокнистый</a:t>
            </a:r>
            <a:endParaRPr lang="ru-RU" sz="2000" dirty="0" smtClean="0"/>
          </a:p>
          <a:p>
            <a:r>
              <a:rPr lang="ru-RU" dirty="0" smtClean="0"/>
              <a:t>по длительности своего существования различают синхондрозы:</a:t>
            </a:r>
            <a:endParaRPr lang="ru-RU" sz="2800" dirty="0" smtClean="0"/>
          </a:p>
          <a:p>
            <a:pPr lvl="2"/>
            <a:r>
              <a:rPr lang="ru-RU" dirty="0" smtClean="0"/>
              <a:t>временные</a:t>
            </a:r>
            <a:endParaRPr lang="ru-RU" sz="2000" dirty="0" smtClean="0"/>
          </a:p>
          <a:p>
            <a:pPr lvl="2"/>
            <a:r>
              <a:rPr lang="ru-RU" dirty="0" smtClean="0"/>
              <a:t>постоянные</a:t>
            </a:r>
            <a:endParaRPr lang="ru-RU" sz="2000" dirty="0" smtClean="0"/>
          </a:p>
          <a:p>
            <a:pPr lvl="1"/>
            <a:r>
              <a:rPr lang="ru-RU" dirty="0" smtClean="0"/>
              <a:t>Синостоз — кости соединены посредством костной ткани.</a:t>
            </a:r>
            <a:endParaRPr lang="ru-RU" sz="2400" dirty="0" smtClean="0"/>
          </a:p>
          <a:p>
            <a:pPr lvl="0"/>
            <a:r>
              <a:rPr lang="ru-RU" dirty="0" smtClean="0"/>
              <a:t>Диартрозы — прерывные соединения, более поздние по развитию и более подвижные по функции. </a:t>
            </a:r>
            <a:endParaRPr lang="ru-RU" sz="2800" dirty="0" smtClean="0"/>
          </a:p>
          <a:p>
            <a:r>
              <a:rPr lang="ru-RU" dirty="0" smtClean="0"/>
              <a:t>классификации суставов:</a:t>
            </a:r>
            <a:endParaRPr lang="ru-RU" sz="2800" dirty="0" smtClean="0"/>
          </a:p>
          <a:p>
            <a:pPr lvl="1"/>
            <a:r>
              <a:rPr lang="ru-RU" dirty="0" smtClean="0"/>
              <a:t>по числу суставных </a:t>
            </a:r>
            <a:r>
              <a:rPr lang="ru-RU" dirty="0" err="1" smtClean="0"/>
              <a:t>поверхостей</a:t>
            </a:r>
            <a:endParaRPr lang="ru-RU" sz="2400" dirty="0" smtClean="0"/>
          </a:p>
          <a:p>
            <a:pPr lvl="1"/>
            <a:r>
              <a:rPr lang="ru-RU" dirty="0" smtClean="0"/>
              <a:t>по форме и по функции</a:t>
            </a:r>
            <a:endParaRPr lang="ru-RU" sz="2400" dirty="0" smtClean="0"/>
          </a:p>
          <a:p>
            <a:pPr lvl="0"/>
            <a:r>
              <a:rPr lang="ru-RU" dirty="0" err="1" smtClean="0"/>
              <a:t>Гемиартроз</a:t>
            </a:r>
            <a:r>
              <a:rPr lang="ru-RU" dirty="0" smtClean="0"/>
              <a:t> — переходная форма от непрерывных к прерывным или обратно.</a:t>
            </a:r>
            <a:endParaRPr lang="ru-RU" sz="2800" dirty="0" smtClean="0"/>
          </a:p>
          <a:p>
            <a:r>
              <a:rPr lang="ru-RU" dirty="0" smtClean="0"/>
              <a:t> </a:t>
            </a:r>
          </a:p>
          <a:p>
            <a:endParaRPr lang="ru-RU" dirty="0"/>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62500" lnSpcReduction="20000"/>
          </a:bodyPr>
          <a:lstStyle/>
          <a:p>
            <a:r>
              <a:rPr lang="ru-RU" dirty="0" smtClean="0"/>
              <a:t>ЛАБОРАТОРНАЯ РАБОТА</a:t>
            </a:r>
          </a:p>
          <a:p>
            <a:r>
              <a:rPr lang="ru-RU" b="1" dirty="0" smtClean="0"/>
              <a:t>«Микроскопическое строение кости»</a:t>
            </a:r>
            <a:endParaRPr lang="ru-RU" dirty="0" smtClean="0"/>
          </a:p>
          <a:p>
            <a:r>
              <a:rPr lang="ru-RU" i="1" dirty="0" smtClean="0"/>
              <a:t>Оборудование: </a:t>
            </a:r>
            <a:r>
              <a:rPr lang="ru-RU" dirty="0" smtClean="0"/>
              <a:t>микроскоп, постоянный препарат «Костная ткань».</a:t>
            </a:r>
          </a:p>
          <a:p>
            <a:r>
              <a:rPr lang="ru-RU" i="1" dirty="0" smtClean="0"/>
              <a:t>Ход работы:</a:t>
            </a:r>
            <a:endParaRPr lang="ru-RU" dirty="0" smtClean="0"/>
          </a:p>
          <a:p>
            <a:r>
              <a:rPr lang="ru-RU" dirty="0" smtClean="0"/>
              <a:t>1.  Рассмотрите при малом увеличении микроскопа костную ткань</a:t>
            </a:r>
          </a:p>
          <a:p>
            <a:r>
              <a:rPr lang="ru-RU" dirty="0" smtClean="0"/>
              <a:t>2. Найдите канальцы, по которым проходили сосуды и нервы. На поперечном срезе они имеют вид прозрачного кружка или овала.</a:t>
            </a:r>
          </a:p>
          <a:p>
            <a:r>
              <a:rPr lang="ru-RU" dirty="0" smtClean="0"/>
              <a:t>3.  Найдите костные клетки, которые находятся между кольцами и имеют вид черных паучков. Они выделяют пластинки костного вещества, которые потом пропитываются минеральными солями.</a:t>
            </a:r>
          </a:p>
          <a:p>
            <a:r>
              <a:rPr lang="ru-RU" dirty="0" smtClean="0"/>
              <a:t>4.Результаты наблюдений оформите в технологической карте, подписав части рисунка. </a:t>
            </a:r>
            <a:endParaRPr lang="ru-RU" dirty="0"/>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92500" lnSpcReduction="20000"/>
          </a:bodyPr>
          <a:lstStyle/>
          <a:p>
            <a:r>
              <a:rPr lang="ru-RU" b="1" dirty="0" smtClean="0"/>
              <a:t>Ответьте на вопросы:</a:t>
            </a:r>
            <a:endParaRPr lang="ru-RU" dirty="0" smtClean="0"/>
          </a:p>
          <a:p>
            <a:r>
              <a:rPr lang="ru-RU" dirty="0" smtClean="0"/>
              <a:t>1.  Костные клетки выделяют межклеточное вещество в форме пластинок, ко­торые располагаются вокруг каналов, образуя концентрические цилиндры. Как это сказывается на прочности кости? 2. Почему корпус самолета делают из дюралюминиевых трубок, а не из листо­вого проката?</a:t>
            </a:r>
          </a:p>
          <a:p>
            <a:r>
              <a:rPr lang="ru-RU" dirty="0" smtClean="0"/>
              <a:t> </a:t>
            </a:r>
          </a:p>
          <a:p>
            <a:endParaRPr lang="ru-RU" dirty="0"/>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normAutofit fontScale="92500"/>
          </a:bodyPr>
          <a:lstStyle/>
          <a:p>
            <a:r>
              <a:rPr lang="ru-RU" dirty="0" smtClean="0"/>
              <a:t>Итак, мы с вами убедились, что кости – прочные и одновременно легкие. Что и позволяет им выполнять в составе скелета опорную, защитную и двигательную функции.  Это достигается:</a:t>
            </a:r>
          </a:p>
          <a:p>
            <a:r>
              <a:rPr lang="ru-RU" dirty="0" smtClean="0"/>
              <a:t>1. За счет химического состава.</a:t>
            </a:r>
          </a:p>
          <a:p>
            <a:r>
              <a:rPr lang="ru-RU" dirty="0" smtClean="0"/>
              <a:t>2. За счет </a:t>
            </a:r>
            <a:r>
              <a:rPr lang="ru-RU" dirty="0" err="1" smtClean="0"/>
              <a:t>макростроения</a:t>
            </a:r>
            <a:r>
              <a:rPr lang="ru-RU" dirty="0" smtClean="0"/>
              <a:t>.</a:t>
            </a:r>
          </a:p>
          <a:p>
            <a:r>
              <a:rPr lang="ru-RU" dirty="0" smtClean="0"/>
              <a:t>3. За счет </a:t>
            </a:r>
            <a:r>
              <a:rPr lang="ru-RU" dirty="0" err="1" smtClean="0"/>
              <a:t>микростроения</a:t>
            </a:r>
            <a:r>
              <a:rPr lang="ru-RU" dirty="0" smtClean="0"/>
              <a:t>.</a:t>
            </a:r>
            <a:endParaRPr lang="ru-RU" dirty="0"/>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a:xfrm>
            <a:off x="5500694" y="3357562"/>
            <a:ext cx="3186106" cy="2768601"/>
          </a:xfrm>
        </p:spPr>
        <p:txBody>
          <a:bodyPr/>
          <a:lstStyle/>
          <a:p>
            <a:pPr>
              <a:buNone/>
            </a:pPr>
            <a:endParaRPr lang="ru-RU" dirty="0"/>
          </a:p>
        </p:txBody>
      </p:sp>
      <p:sp>
        <p:nvSpPr>
          <p:cNvPr id="7" name="Текст 6"/>
          <p:cNvSpPr>
            <a:spLocks noGrp="1"/>
          </p:cNvSpPr>
          <p:nvPr>
            <p:ph type="body" sz="half" idx="2"/>
          </p:nvPr>
        </p:nvSpPr>
        <p:spPr/>
        <p:txBody>
          <a:bodyPr/>
          <a:lstStyle/>
          <a:p>
            <a:endParaRPr lang="ru-RU"/>
          </a:p>
        </p:txBody>
      </p:sp>
      <p:pic>
        <p:nvPicPr>
          <p:cNvPr id="7170" name="i-main-pic" descr="Картинка 33 из 4464">
            <a:hlinkClick r:id="rId2"/>
          </p:cNvPr>
          <p:cNvPicPr>
            <a:picLocks noChangeAspect="1" noChangeArrowheads="1"/>
          </p:cNvPicPr>
          <p:nvPr/>
        </p:nvPicPr>
        <p:blipFill>
          <a:blip r:embed="rId3"/>
          <a:srcRect/>
          <a:stretch>
            <a:fillRect/>
          </a:stretch>
        </p:blipFill>
        <p:spPr bwMode="auto">
          <a:xfrm>
            <a:off x="3357554" y="214290"/>
            <a:ext cx="5357818" cy="607223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lstStyle/>
          <a:p>
            <a:endParaRPr lang="ru-RU"/>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lstStyle/>
          <a:p>
            <a:endParaRPr lang="ru-RU"/>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ОПОРНО-ДВИГАТЕЛЬНАЯ СИСТЕМА.</a:t>
            </a:r>
            <a:endParaRPr lang="ru-RU" dirty="0"/>
          </a:p>
        </p:txBody>
      </p:sp>
      <p:sp>
        <p:nvSpPr>
          <p:cNvPr id="4" name="Текст 3"/>
          <p:cNvSpPr>
            <a:spLocks noGrp="1"/>
          </p:cNvSpPr>
          <p:nvPr>
            <p:ph type="body" sz="half" idx="2"/>
          </p:nvPr>
        </p:nvSpPr>
        <p:spPr/>
        <p:txBody>
          <a:bodyPr>
            <a:normAutofit lnSpcReduction="10000"/>
          </a:bodyPr>
          <a:lstStyle/>
          <a:p>
            <a:r>
              <a:rPr lang="ru-RU" dirty="0" smtClean="0"/>
              <a:t>Скелет головы.</a:t>
            </a:r>
          </a:p>
          <a:p>
            <a:r>
              <a:rPr lang="ru-RU" dirty="0" smtClean="0"/>
              <a:t>Скелет    туловища</a:t>
            </a:r>
          </a:p>
          <a:p>
            <a:r>
              <a:rPr lang="ru-RU" dirty="0" smtClean="0"/>
              <a:t>Скелет верхней конечности </a:t>
            </a:r>
          </a:p>
          <a:p>
            <a:r>
              <a:rPr lang="ru-RU" dirty="0" smtClean="0"/>
              <a:t>Скелет нижней </a:t>
            </a:r>
            <a:r>
              <a:rPr lang="ru-RU" dirty="0" smtClean="0"/>
              <a:t>конечности  </a:t>
            </a:r>
          </a:p>
          <a:p>
            <a:r>
              <a:rPr lang="ru-RU" dirty="0" smtClean="0"/>
              <a:t>Мускулатура</a:t>
            </a:r>
          </a:p>
          <a:p>
            <a:r>
              <a:rPr lang="ru-RU" dirty="0" smtClean="0"/>
              <a:t>В  скелете человека насчитывают более  200  костей.</a:t>
            </a:r>
            <a:endParaRPr lang="ru-RU" dirty="0" smtClean="0"/>
          </a:p>
          <a:p>
            <a:endParaRPr lang="ru-RU" dirty="0" smtClean="0"/>
          </a:p>
          <a:p>
            <a:endParaRPr lang="ru-RU" dirty="0" smtClean="0"/>
          </a:p>
          <a:p>
            <a:endParaRPr lang="ru-RU" dirty="0" smtClean="0"/>
          </a:p>
          <a:p>
            <a:r>
              <a:rPr lang="ru-RU" dirty="0" smtClean="0"/>
              <a:t>Скелет  единое прочное образование. Он состоит из костей ,хрящей и связок.</a:t>
            </a:r>
          </a:p>
          <a:p>
            <a:endParaRPr lang="ru-RU" dirty="0" smtClean="0"/>
          </a:p>
          <a:p>
            <a:r>
              <a:rPr lang="ru-RU" dirty="0" smtClean="0"/>
              <a:t>ЗНАЧЕНИЕ:</a:t>
            </a:r>
          </a:p>
          <a:p>
            <a:endParaRPr lang="ru-RU" dirty="0" smtClean="0"/>
          </a:p>
          <a:p>
            <a:r>
              <a:rPr lang="ru-RU" dirty="0" smtClean="0"/>
              <a:t>ОПОРА</a:t>
            </a:r>
          </a:p>
          <a:p>
            <a:r>
              <a:rPr lang="ru-RU" dirty="0" smtClean="0"/>
              <a:t>ДВИЖЕНИЕ</a:t>
            </a:r>
          </a:p>
          <a:p>
            <a:r>
              <a:rPr lang="ru-RU" dirty="0" smtClean="0"/>
              <a:t>ЗАЩИТА</a:t>
            </a:r>
            <a:endParaRPr lang="ru-RU" dirty="0" smtClean="0"/>
          </a:p>
          <a:p>
            <a:endParaRPr lang="ru-RU" dirty="0" smtClean="0"/>
          </a:p>
          <a:p>
            <a:endParaRPr lang="ru-RU" dirty="0"/>
          </a:p>
        </p:txBody>
      </p:sp>
      <p:pic>
        <p:nvPicPr>
          <p:cNvPr id="5" name="i-main-pic" descr="Картинка 1 из 7766">
            <a:hlinkClick r:id="rId2" tgtFrame="_blank"/>
          </p:cNvPr>
          <p:cNvPicPr>
            <a:picLocks noGrp="1"/>
          </p:cNvPicPr>
          <p:nvPr>
            <p:ph idx="1"/>
          </p:nvPr>
        </p:nvPicPr>
        <p:blipFill>
          <a:blip r:embed="rId3"/>
          <a:srcRect/>
          <a:stretch>
            <a:fillRect/>
          </a:stretch>
        </p:blipFill>
        <p:spPr bwMode="auto">
          <a:xfrm>
            <a:off x="3714744" y="357166"/>
            <a:ext cx="5072098" cy="5929354"/>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p:txBody>
          <a:bodyPr/>
          <a:lstStyle/>
          <a:p>
            <a:endParaRPr lang="ru-RU"/>
          </a:p>
        </p:txBody>
      </p:sp>
      <p:sp>
        <p:nvSpPr>
          <p:cNvPr id="7" name="Текст 6"/>
          <p:cNvSpPr>
            <a:spLocks noGrp="1"/>
          </p:cNvSpPr>
          <p:nvPr>
            <p:ph type="body" sz="half" idx="2"/>
          </p:nvPr>
        </p:nvSpPr>
        <p:spPr/>
        <p:txBody>
          <a:bodyPr/>
          <a:lstStyle/>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СТРОЕНИЕ КОСТЕЙ</a:t>
            </a:r>
            <a:endParaRPr lang="ru-RU" dirty="0"/>
          </a:p>
        </p:txBody>
      </p:sp>
      <p:sp>
        <p:nvSpPr>
          <p:cNvPr id="6" name="Содержимое 5"/>
          <p:cNvSpPr>
            <a:spLocks noGrp="1"/>
          </p:cNvSpPr>
          <p:nvPr>
            <p:ph idx="1"/>
          </p:nvPr>
        </p:nvSpPr>
        <p:spPr/>
        <p:txBody>
          <a:bodyPr>
            <a:normAutofit fontScale="85000" lnSpcReduction="20000"/>
          </a:bodyPr>
          <a:lstStyle/>
          <a:p>
            <a:r>
              <a:rPr lang="ru-RU" i="1" dirty="0" smtClean="0"/>
              <a:t>Длинные кости</a:t>
            </a:r>
            <a:r>
              <a:rPr lang="ru-RU" dirty="0" smtClean="0"/>
              <a:t> называют также </a:t>
            </a:r>
            <a:r>
              <a:rPr lang="ru-RU" i="1" dirty="0" smtClean="0"/>
              <a:t>трубчатыми.</a:t>
            </a:r>
            <a:r>
              <a:rPr lang="ru-RU" dirty="0" smtClean="0"/>
              <a:t> Они полые. Такое строение длинных костей обеспечивает одновременно их прочность и легкость. Известно, что металлическая или пластмассовая трубка почти так же прочна, как равный ей по длине и диаметру сплошной стержень из того же материала. В полостях трубчатых костей находится соединительная ткань, богатая жиром, - </a:t>
            </a:r>
            <a:r>
              <a:rPr lang="ru-RU" i="1" dirty="0" smtClean="0"/>
              <a:t>желтый костный мозг.</a:t>
            </a:r>
            <a:endParaRPr lang="ru-RU" dirty="0"/>
          </a:p>
        </p:txBody>
      </p:sp>
      <p:sp>
        <p:nvSpPr>
          <p:cNvPr id="7" name="Текст 6"/>
          <p:cNvSpPr>
            <a:spLocks noGrp="1"/>
          </p:cNvSpPr>
          <p:nvPr>
            <p:ph type="body" sz="half" idx="2"/>
          </p:nvPr>
        </p:nvSpPr>
        <p:spPr/>
        <p:txBody>
          <a:bodyPr/>
          <a:lstStyle/>
          <a:p>
            <a:r>
              <a:rPr lang="ru-RU" dirty="0" smtClean="0"/>
              <a:t>КОСТИ: форма, размеры.</a:t>
            </a:r>
          </a:p>
          <a:p>
            <a:endParaRPr lang="ru-RU" dirty="0" smtClean="0"/>
          </a:p>
          <a:p>
            <a:r>
              <a:rPr lang="ru-RU" dirty="0" smtClean="0"/>
              <a:t>КОСТИ  -ДЛИНННЫЕ</a:t>
            </a:r>
          </a:p>
          <a:p>
            <a:r>
              <a:rPr lang="ru-RU" dirty="0" smtClean="0"/>
              <a:t> </a:t>
            </a:r>
            <a:r>
              <a:rPr lang="ru-RU" dirty="0" smtClean="0"/>
              <a:t>            -КОРОТКИЕ</a:t>
            </a:r>
          </a:p>
          <a:p>
            <a:r>
              <a:rPr lang="ru-RU" dirty="0" smtClean="0"/>
              <a:t> </a:t>
            </a:r>
            <a:r>
              <a:rPr lang="ru-RU" dirty="0" smtClean="0"/>
              <a:t>            -ПЛОСКИЕ</a:t>
            </a:r>
          </a:p>
          <a:p>
            <a:endParaRPr lang="ru-RU" dirty="0" smtClean="0"/>
          </a:p>
          <a:p>
            <a:endParaRPr lang="ru-RU" dirty="0" smtClean="0"/>
          </a:p>
          <a:p>
            <a:endParaRPr lang="ru-RU" dirty="0" smtClean="0"/>
          </a:p>
          <a:p>
            <a:endParaRPr lang="ru-RU" dirty="0" smtClean="0"/>
          </a:p>
        </p:txBody>
      </p:sp>
      <p:pic>
        <p:nvPicPr>
          <p:cNvPr id="8" name="Рисунок 7" descr="губчатое вещество костной ткани"/>
          <p:cNvPicPr/>
          <p:nvPr/>
        </p:nvPicPr>
        <p:blipFill>
          <a:blip r:embed="rId2"/>
          <a:srcRect/>
          <a:stretch>
            <a:fillRect/>
          </a:stretch>
        </p:blipFill>
        <p:spPr bwMode="auto">
          <a:xfrm>
            <a:off x="6000760" y="5214950"/>
            <a:ext cx="2586044" cy="1357322"/>
          </a:xfrm>
          <a:prstGeom prst="rect">
            <a:avLst/>
          </a:prstGeom>
          <a:noFill/>
          <a:ln w="9525">
            <a:noFill/>
            <a:miter lim="800000"/>
            <a:headEnd/>
            <a:tailEnd/>
          </a:ln>
        </p:spPr>
      </p:pic>
      <p:pic>
        <p:nvPicPr>
          <p:cNvPr id="3074" name="i-main-pic" descr="Картинка 48 из 4464">
            <a:hlinkClick r:id="rId3"/>
          </p:cNvPr>
          <p:cNvPicPr>
            <a:picLocks noChangeAspect="1" noChangeArrowheads="1"/>
          </p:cNvPicPr>
          <p:nvPr/>
        </p:nvPicPr>
        <p:blipFill>
          <a:blip r:embed="rId4"/>
          <a:srcRect/>
          <a:stretch>
            <a:fillRect/>
          </a:stretch>
        </p:blipFill>
        <p:spPr bwMode="auto">
          <a:xfrm>
            <a:off x="571472" y="3000372"/>
            <a:ext cx="3005135" cy="36671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СТРОЕНИЕ коротких костей</a:t>
            </a:r>
            <a:endParaRPr lang="ru-RU" dirty="0"/>
          </a:p>
        </p:txBody>
      </p:sp>
      <p:sp>
        <p:nvSpPr>
          <p:cNvPr id="7" name="Текст 6"/>
          <p:cNvSpPr>
            <a:spLocks noGrp="1"/>
          </p:cNvSpPr>
          <p:nvPr>
            <p:ph type="body" sz="half" idx="2"/>
          </p:nvPr>
        </p:nvSpPr>
        <p:spPr/>
        <p:txBody>
          <a:bodyPr/>
          <a:lstStyle/>
          <a:p>
            <a:r>
              <a:rPr lang="ru-RU" i="1" dirty="0" smtClean="0"/>
              <a:t>Короткие кости</a:t>
            </a:r>
            <a:r>
              <a:rPr lang="ru-RU" dirty="0" smtClean="0"/>
              <a:t> образованы в основном губчатым веществом. Такое же строение имеют плоские кости, например лопатки, ребра.</a:t>
            </a:r>
            <a:endParaRPr lang="ru-RU" dirty="0"/>
          </a:p>
        </p:txBody>
      </p:sp>
      <p:pic>
        <p:nvPicPr>
          <p:cNvPr id="8" name="i-main-pic" descr="Картинка 1 из 4464">
            <a:hlinkClick r:id="rId2" tgtFrame="_blank"/>
          </p:cNvPr>
          <p:cNvPicPr>
            <a:picLocks noGrp="1"/>
          </p:cNvPicPr>
          <p:nvPr>
            <p:ph idx="1"/>
          </p:nvPr>
        </p:nvPicPr>
        <p:blipFill>
          <a:blip r:embed="rId3"/>
          <a:srcRect/>
          <a:stretch>
            <a:fillRect/>
          </a:stretch>
        </p:blipFill>
        <p:spPr bwMode="auto">
          <a:xfrm>
            <a:off x="3714744" y="357166"/>
            <a:ext cx="5143536" cy="6000792"/>
          </a:xfrm>
          <a:prstGeom prst="rect">
            <a:avLst/>
          </a:prstGeom>
          <a:noFill/>
          <a:ln w="9525">
            <a:noFill/>
            <a:miter lim="800000"/>
            <a:headEnd/>
            <a:tailEnd/>
          </a:ln>
        </p:spPr>
      </p:pic>
      <p:pic>
        <p:nvPicPr>
          <p:cNvPr id="9" name="Рисунок 8" descr="плотное вещество костной ткани"/>
          <p:cNvPicPr/>
          <p:nvPr/>
        </p:nvPicPr>
        <p:blipFill>
          <a:blip r:embed="rId4"/>
          <a:srcRect/>
          <a:stretch>
            <a:fillRect/>
          </a:stretch>
        </p:blipFill>
        <p:spPr bwMode="auto">
          <a:xfrm>
            <a:off x="428596" y="2857496"/>
            <a:ext cx="3071834" cy="350046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r>
              <a:rPr lang="ru-RU" dirty="0" smtClean="0"/>
              <a:t/>
            </a:r>
            <a:br>
              <a:rPr lang="ru-RU" dirty="0" smtClean="0"/>
            </a:br>
            <a:endParaRPr lang="ru-RU" dirty="0"/>
          </a:p>
        </p:txBody>
      </p:sp>
      <p:sp>
        <p:nvSpPr>
          <p:cNvPr id="6" name="Содержимое 5"/>
          <p:cNvSpPr>
            <a:spLocks noGrp="1"/>
          </p:cNvSpPr>
          <p:nvPr>
            <p:ph idx="1"/>
          </p:nvPr>
        </p:nvSpPr>
        <p:spPr/>
        <p:txBody>
          <a:bodyPr>
            <a:normAutofit fontScale="62500" lnSpcReduction="20000"/>
          </a:bodyPr>
          <a:lstStyle/>
          <a:p>
            <a:r>
              <a:rPr lang="ru-RU" dirty="0" smtClean="0"/>
              <a:t>О существовании костей в нашем теле знает каждый. Скрещенные кости и череп – знак, отпугивающий излишне любознательных, использовали пираты. В художественной литературе много черепов и скелетов. Чаще всего они вносят в повествование атмосферу таинственности. Действует скелет и в сказках. Старославянское слово «</a:t>
            </a:r>
            <a:r>
              <a:rPr lang="ru-RU" dirty="0" err="1" smtClean="0"/>
              <a:t>кощь</a:t>
            </a:r>
            <a:r>
              <a:rPr lang="ru-RU" dirty="0" smtClean="0"/>
              <a:t>» («</a:t>
            </a:r>
            <a:r>
              <a:rPr lang="ru-RU" dirty="0" err="1" smtClean="0"/>
              <a:t>кошть</a:t>
            </a:r>
            <a:r>
              <a:rPr lang="ru-RU" dirty="0" smtClean="0"/>
              <a:t>») означает «сухой». От него произошло слово «кость» и название персонажа русских сказок - Кощей Бессмертный. Такое имя ему отведено не случайно – кости надолго «переживают» человека и порой сохраняются в земле тысячелетиями, почти не изменяясь.</a:t>
            </a:r>
          </a:p>
          <a:p>
            <a:r>
              <a:rPr lang="ru-RU" dirty="0" smtClean="0"/>
              <a:t>Изучите данные и сделайте вывод о прочности костной ткани «как строительного материала» скелета человека</a:t>
            </a:r>
          </a:p>
          <a:p>
            <a:endParaRPr lang="ru-RU" dirty="0"/>
          </a:p>
        </p:txBody>
      </p:sp>
      <p:sp>
        <p:nvSpPr>
          <p:cNvPr id="7" name="Текст 6"/>
          <p:cNvSpPr>
            <a:spLocks noGrp="1"/>
          </p:cNvSpPr>
          <p:nvPr>
            <p:ph type="body" sz="half" idx="2"/>
          </p:nvPr>
        </p:nvSpPr>
        <p:spPr/>
        <p:txBody>
          <a:bodyPr>
            <a:normAutofit fontScale="92500" lnSpcReduction="10000"/>
          </a:bodyPr>
          <a:lstStyle/>
          <a:p>
            <a:r>
              <a:rPr lang="ru-RU" b="1" dirty="0" smtClean="0"/>
              <a:t>Материал</a:t>
            </a:r>
            <a:endParaRPr lang="ru-RU" dirty="0" smtClean="0"/>
          </a:p>
          <a:p>
            <a:r>
              <a:rPr lang="ru-RU" b="1" dirty="0" smtClean="0"/>
              <a:t>Прочность на сжатие</a:t>
            </a:r>
            <a:endParaRPr lang="ru-RU" dirty="0" smtClean="0"/>
          </a:p>
          <a:p>
            <a:r>
              <a:rPr lang="ru-RU" b="1" dirty="0" smtClean="0"/>
              <a:t>Прочность на растяжение</a:t>
            </a:r>
            <a:endParaRPr lang="ru-RU" dirty="0" smtClean="0"/>
          </a:p>
          <a:p>
            <a:r>
              <a:rPr lang="ru-RU" b="1" dirty="0" smtClean="0"/>
              <a:t>Сталь</a:t>
            </a:r>
            <a:endParaRPr lang="ru-RU" dirty="0" smtClean="0"/>
          </a:p>
          <a:p>
            <a:r>
              <a:rPr lang="ru-RU" dirty="0" smtClean="0"/>
              <a:t>552</a:t>
            </a:r>
          </a:p>
          <a:p>
            <a:r>
              <a:rPr lang="ru-RU" dirty="0" smtClean="0"/>
              <a:t>827</a:t>
            </a:r>
          </a:p>
          <a:p>
            <a:r>
              <a:rPr lang="ru-RU" b="1" dirty="0" smtClean="0"/>
              <a:t>Фарфор</a:t>
            </a:r>
            <a:endParaRPr lang="ru-RU" dirty="0" smtClean="0"/>
          </a:p>
          <a:p>
            <a:r>
              <a:rPr lang="ru-RU" dirty="0" smtClean="0"/>
              <a:t>250</a:t>
            </a:r>
          </a:p>
          <a:p>
            <a:r>
              <a:rPr lang="ru-RU" dirty="0" smtClean="0"/>
              <a:t>55</a:t>
            </a:r>
          </a:p>
          <a:p>
            <a:r>
              <a:rPr lang="ru-RU" b="1" u="sng" dirty="0" smtClean="0"/>
              <a:t>КОСТЬ</a:t>
            </a:r>
            <a:endParaRPr lang="ru-RU" dirty="0" smtClean="0"/>
          </a:p>
          <a:p>
            <a:r>
              <a:rPr lang="ru-RU" b="1" dirty="0" smtClean="0"/>
              <a:t>170</a:t>
            </a:r>
            <a:endParaRPr lang="ru-RU" dirty="0" smtClean="0"/>
          </a:p>
          <a:p>
            <a:r>
              <a:rPr lang="ru-RU" b="1" dirty="0" smtClean="0"/>
              <a:t>120</a:t>
            </a:r>
            <a:endParaRPr lang="ru-RU" dirty="0" smtClean="0"/>
          </a:p>
          <a:p>
            <a:r>
              <a:rPr lang="ru-RU" b="1" dirty="0" smtClean="0"/>
              <a:t>Гранит</a:t>
            </a:r>
            <a:endParaRPr lang="ru-RU" dirty="0" smtClean="0"/>
          </a:p>
          <a:p>
            <a:r>
              <a:rPr lang="ru-RU" dirty="0" smtClean="0"/>
              <a:t>145</a:t>
            </a:r>
          </a:p>
          <a:p>
            <a:r>
              <a:rPr lang="ru-RU" dirty="0" smtClean="0"/>
              <a:t>5</a:t>
            </a:r>
          </a:p>
          <a:p>
            <a:r>
              <a:rPr lang="ru-RU" b="1" dirty="0" smtClean="0"/>
              <a:t>Дуб</a:t>
            </a:r>
            <a:endParaRPr lang="ru-RU" dirty="0" smtClean="0"/>
          </a:p>
          <a:p>
            <a:r>
              <a:rPr lang="ru-RU" dirty="0" smtClean="0"/>
              <a:t>59</a:t>
            </a:r>
          </a:p>
          <a:p>
            <a:r>
              <a:rPr lang="ru-RU" dirty="0" smtClean="0"/>
              <a:t>117</a:t>
            </a:r>
          </a:p>
          <a:p>
            <a:r>
              <a:rPr lang="ru-RU" b="1" dirty="0" smtClean="0"/>
              <a:t>Бетон</a:t>
            </a:r>
            <a:endParaRPr lang="ru-RU" dirty="0" smtClean="0"/>
          </a:p>
          <a:p>
            <a:r>
              <a:rPr lang="ru-RU" dirty="0" smtClean="0"/>
              <a:t>21</a:t>
            </a:r>
          </a:p>
          <a:p>
            <a:r>
              <a:rPr lang="ru-RU" dirty="0" smtClean="0"/>
              <a:t>2</a:t>
            </a:r>
            <a:endParaRPr lang="ru-RU" dirty="0"/>
          </a:p>
        </p:txBody>
      </p:sp>
      <p:pic>
        <p:nvPicPr>
          <p:cNvPr id="8" name="i-main-pic" descr="Картинка 2 из 4464">
            <a:hlinkClick r:id="rId2" tgtFrame="_blank"/>
          </p:cNvPr>
          <p:cNvPicPr/>
          <p:nvPr/>
        </p:nvPicPr>
        <p:blipFill>
          <a:blip r:embed="rId3"/>
          <a:srcRect/>
          <a:stretch>
            <a:fillRect/>
          </a:stretch>
        </p:blipFill>
        <p:spPr bwMode="auto">
          <a:xfrm>
            <a:off x="1142976" y="4214794"/>
            <a:ext cx="2714644" cy="264320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РОСТ КОСТЕЙ</a:t>
            </a:r>
            <a:endParaRPr lang="ru-RU" dirty="0"/>
          </a:p>
        </p:txBody>
      </p:sp>
      <p:sp>
        <p:nvSpPr>
          <p:cNvPr id="6" name="Содержимое 5"/>
          <p:cNvSpPr>
            <a:spLocks noGrp="1"/>
          </p:cNvSpPr>
          <p:nvPr>
            <p:ph idx="1"/>
          </p:nvPr>
        </p:nvSpPr>
        <p:spPr/>
        <p:txBody>
          <a:bodyPr>
            <a:normAutofit fontScale="62500" lnSpcReduction="20000"/>
          </a:bodyPr>
          <a:lstStyle/>
          <a:p>
            <a:r>
              <a:rPr lang="ru-RU" i="1" dirty="0" smtClean="0"/>
              <a:t>Рост костей. </a:t>
            </a:r>
            <a:r>
              <a:rPr lang="ru-RU" dirty="0" smtClean="0"/>
              <a:t>В детстве и юности кости людей растут в длину и толщину. Формирование скелета заканчивается к 22-25 годам. Рост кости в толщину связан с тем, что клетки внутренней поверхности надкостницы делятся. При этом на поверхности кости образуются новые слои клеток, а вокруг этих клеток -</a:t>
            </a:r>
            <a:r>
              <a:rPr lang="ru-RU" i="1" dirty="0" smtClean="0"/>
              <a:t> межклеточное вещество.</a:t>
            </a:r>
            <a:r>
              <a:rPr lang="ru-RU" dirty="0" smtClean="0"/>
              <a:t> </a:t>
            </a:r>
          </a:p>
          <a:p>
            <a:r>
              <a:rPr lang="ru-RU" dirty="0" smtClean="0"/>
              <a:t>В длину кости растут за счет деления клеток хрящевой ткани, покрывающей концы костей. </a:t>
            </a:r>
          </a:p>
          <a:p>
            <a:r>
              <a:rPr lang="ru-RU" dirty="0" smtClean="0"/>
              <a:t>Рост костей регулируют биологически активные вещества, например гормон роста, выделяемый гипофизом. При недостаточном количестве этого гормона ребенок растет очень медленно. Такие люди вырастают не выше детей 5-6-летнего возраста. Это карлики.</a:t>
            </a:r>
          </a:p>
          <a:p>
            <a:r>
              <a:rPr lang="ru-RU" dirty="0" smtClean="0"/>
              <a:t> </a:t>
            </a:r>
          </a:p>
          <a:p>
            <a:endParaRPr lang="ru-RU" dirty="0"/>
          </a:p>
        </p:txBody>
      </p:sp>
      <p:sp>
        <p:nvSpPr>
          <p:cNvPr id="7" name="Текст 6"/>
          <p:cNvSpPr>
            <a:spLocks noGrp="1"/>
          </p:cNvSpPr>
          <p:nvPr>
            <p:ph type="body" sz="half" idx="2"/>
          </p:nvPr>
        </p:nvSpPr>
        <p:spPr>
          <a:xfrm>
            <a:off x="2214546" y="4357694"/>
            <a:ext cx="1250967" cy="1768469"/>
          </a:xfrm>
        </p:spPr>
        <p:txBody>
          <a:bodyPr/>
          <a:lstStyle/>
          <a:p>
            <a:endParaRPr lang="ru-RU" dirty="0"/>
          </a:p>
        </p:txBody>
      </p:sp>
      <p:pic>
        <p:nvPicPr>
          <p:cNvPr id="4098" name="Рисунок 2" descr="Гипофиз"/>
          <p:cNvPicPr>
            <a:picLocks noChangeAspect="1" noChangeArrowheads="1"/>
          </p:cNvPicPr>
          <p:nvPr/>
        </p:nvPicPr>
        <p:blipFill>
          <a:blip r:embed="rId2"/>
          <a:srcRect/>
          <a:stretch>
            <a:fillRect/>
          </a:stretch>
        </p:blipFill>
        <p:spPr bwMode="auto">
          <a:xfrm>
            <a:off x="357158" y="1428736"/>
            <a:ext cx="1571636" cy="1571636"/>
          </a:xfrm>
          <a:prstGeom prst="rect">
            <a:avLst/>
          </a:prstGeom>
          <a:noFill/>
          <a:ln w="9525">
            <a:noFill/>
            <a:miter lim="800000"/>
            <a:headEnd/>
            <a:tailEnd/>
          </a:ln>
        </p:spPr>
      </p:pic>
      <p:pic>
        <p:nvPicPr>
          <p:cNvPr id="4099" name="Picture 3" descr="гигантизм и карликовость"/>
          <p:cNvPicPr>
            <a:picLocks noChangeAspect="1" noChangeArrowheads="1"/>
          </p:cNvPicPr>
          <p:nvPr/>
        </p:nvPicPr>
        <p:blipFill>
          <a:blip r:embed="rId3"/>
          <a:srcRect/>
          <a:stretch>
            <a:fillRect/>
          </a:stretch>
        </p:blipFill>
        <p:spPr bwMode="auto">
          <a:xfrm>
            <a:off x="1214414" y="3000372"/>
            <a:ext cx="2214578" cy="35719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28596" y="273050"/>
            <a:ext cx="3036917" cy="655620"/>
          </a:xfrm>
        </p:spPr>
        <p:txBody>
          <a:bodyPr/>
          <a:lstStyle/>
          <a:p>
            <a:r>
              <a:rPr lang="ru-RU" dirty="0" smtClean="0"/>
              <a:t>Рост и строение кости</a:t>
            </a:r>
            <a:endParaRPr lang="ru-RU" dirty="0"/>
          </a:p>
        </p:txBody>
      </p:sp>
      <p:sp>
        <p:nvSpPr>
          <p:cNvPr id="6" name="Содержимое 5"/>
          <p:cNvSpPr>
            <a:spLocks noGrp="1"/>
          </p:cNvSpPr>
          <p:nvPr>
            <p:ph idx="1"/>
          </p:nvPr>
        </p:nvSpPr>
        <p:spPr/>
        <p:txBody>
          <a:bodyPr>
            <a:normAutofit fontScale="55000" lnSpcReduction="20000"/>
          </a:bodyPr>
          <a:lstStyle/>
          <a:p>
            <a:r>
              <a:rPr lang="ru-RU" dirty="0" smtClean="0"/>
              <a:t>Если в детстве гипофиз вырабатывает слишком много гормона роста, вырастает вел</a:t>
            </a:r>
          </a:p>
          <a:p>
            <a:r>
              <a:rPr lang="ru-RU" dirty="0" smtClean="0"/>
              <a:t>При усилении функции гипофиза у взрослого человека непропорционально разрастаются некоторые части тела, например пальцы рук, ног, нос. </a:t>
            </a:r>
          </a:p>
          <a:p>
            <a:r>
              <a:rPr lang="ru-RU" dirty="0" smtClean="0"/>
              <a:t>У взрослых кости не удлиняются и не утолщаются, но замена старого костного вещества новым продолжается всю жизнь. Костное вещество способно перестраиваться под влиянием нагрузки, действующей на скелет. Например, кости больших пальцев стопы, на которые опирается балерина, утолщены, их масса облегчена благодаря расширению внутренней полости. </a:t>
            </a:r>
          </a:p>
          <a:p>
            <a:r>
              <a:rPr lang="ru-RU" dirty="0" smtClean="0"/>
              <a:t>Чем больше нагрузка на скелет, тем активнее идут процессы обновления и тем прочнее костное вещество. Правильно организованный физический труд, занятия физкультурой в то время, когда скелет еще только формируется, способствуют его развитию и укреплению. </a:t>
            </a:r>
          </a:p>
          <a:p>
            <a:r>
              <a:rPr lang="ru-RU" dirty="0" smtClean="0"/>
              <a:t> </a:t>
            </a:r>
          </a:p>
          <a:p>
            <a:endParaRPr lang="ru-RU" dirty="0"/>
          </a:p>
        </p:txBody>
      </p:sp>
      <p:sp>
        <p:nvSpPr>
          <p:cNvPr id="7" name="Текст 6"/>
          <p:cNvSpPr>
            <a:spLocks noGrp="1"/>
          </p:cNvSpPr>
          <p:nvPr>
            <p:ph type="body" sz="half" idx="2"/>
          </p:nvPr>
        </p:nvSpPr>
        <p:spPr>
          <a:xfrm>
            <a:off x="2000232" y="2928934"/>
            <a:ext cx="1465281" cy="3197229"/>
          </a:xfrm>
        </p:spPr>
        <p:txBody>
          <a:bodyPr/>
          <a:lstStyle/>
          <a:p>
            <a:endParaRPr lang="ru-RU" dirty="0"/>
          </a:p>
        </p:txBody>
      </p:sp>
      <p:pic>
        <p:nvPicPr>
          <p:cNvPr id="6146" name="Picture 2" descr="400px-Bone_cross-section-ru">
            <a:hlinkClick r:id="rId2"/>
          </p:cNvPr>
          <p:cNvPicPr>
            <a:picLocks noChangeAspect="1" noChangeArrowheads="1"/>
          </p:cNvPicPr>
          <p:nvPr/>
        </p:nvPicPr>
        <p:blipFill>
          <a:blip r:embed="rId3"/>
          <a:srcRect/>
          <a:stretch>
            <a:fillRect/>
          </a:stretch>
        </p:blipFill>
        <p:spPr bwMode="auto">
          <a:xfrm>
            <a:off x="285720" y="1285860"/>
            <a:ext cx="3429024" cy="478634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СОСТАВ      КОСТИ</a:t>
            </a:r>
            <a:endParaRPr lang="ru-RU" dirty="0"/>
          </a:p>
        </p:txBody>
      </p:sp>
      <p:sp>
        <p:nvSpPr>
          <p:cNvPr id="6" name="Содержимое 5"/>
          <p:cNvSpPr>
            <a:spLocks noGrp="1"/>
          </p:cNvSpPr>
          <p:nvPr>
            <p:ph idx="1"/>
          </p:nvPr>
        </p:nvSpPr>
        <p:spPr/>
        <p:txBody>
          <a:bodyPr>
            <a:normAutofit fontScale="55000" lnSpcReduction="20000"/>
          </a:bodyPr>
          <a:lstStyle/>
          <a:p>
            <a:r>
              <a:rPr lang="ru-RU" i="1" dirty="0" smtClean="0"/>
              <a:t>Состав кости.</a:t>
            </a:r>
            <a:r>
              <a:rPr lang="ru-RU" dirty="0" smtClean="0"/>
              <a:t> Кости образованы органическими и неорганическими веществами. Значение минеральных и органических веществ легко выяснить, проделав простой опыт. Если долго прокаливать кость, то из нее удаляется вода, а органические соединения сгорают. Когда это делают осторожно, кость не теряет своей формы, но становится настолько хрупкой, что при прикосновении рассыпается на мелкие, твердые частицы, состоящие из неорганических веществ. </a:t>
            </a:r>
            <a:r>
              <a:rPr lang="ru-RU" i="1" dirty="0" smtClean="0"/>
              <a:t>Неорганические вещества придают костям твердость</a:t>
            </a:r>
            <a:r>
              <a:rPr lang="ru-RU" dirty="0" smtClean="0"/>
              <a:t>. </a:t>
            </a:r>
          </a:p>
          <a:p>
            <a:r>
              <a:rPr lang="ru-RU" dirty="0" smtClean="0"/>
              <a:t>Можно удалить из кости и неорганические соединения - карбонат и фосфат кальция. Для этого кость выдерживают в течение суток в 10-процентном растворе НС1. Соли кальция постепенно растворяются, и кость становится настолько гибкой, что ее можно завязать в узел. </a:t>
            </a:r>
            <a:r>
              <a:rPr lang="ru-RU" i="1" dirty="0" smtClean="0"/>
              <a:t>Органические соединения придают кости гибкость и упругость</a:t>
            </a:r>
            <a:r>
              <a:rPr lang="ru-RU" dirty="0" smtClean="0"/>
              <a:t>. </a:t>
            </a:r>
          </a:p>
          <a:p>
            <a:endParaRPr lang="ru-RU" dirty="0"/>
          </a:p>
        </p:txBody>
      </p:sp>
      <p:sp>
        <p:nvSpPr>
          <p:cNvPr id="7" name="Текст 6"/>
          <p:cNvSpPr>
            <a:spLocks noGrp="1"/>
          </p:cNvSpPr>
          <p:nvPr>
            <p:ph type="body" sz="half" idx="2"/>
          </p:nvPr>
        </p:nvSpPr>
        <p:spPr>
          <a:xfrm>
            <a:off x="2928926" y="4286256"/>
            <a:ext cx="536587" cy="1839907"/>
          </a:xfrm>
        </p:spPr>
        <p:txBody>
          <a:bodyPr/>
          <a:lstStyle/>
          <a:p>
            <a:endParaRPr lang="ru-RU" dirty="0"/>
          </a:p>
        </p:txBody>
      </p:sp>
      <p:pic>
        <p:nvPicPr>
          <p:cNvPr id="5122" name="Picture 2" descr="кости"/>
          <p:cNvPicPr>
            <a:picLocks noChangeAspect="1" noChangeArrowheads="1"/>
          </p:cNvPicPr>
          <p:nvPr/>
        </p:nvPicPr>
        <p:blipFill>
          <a:blip r:embed="rId2"/>
          <a:srcRect/>
          <a:stretch>
            <a:fillRect/>
          </a:stretch>
        </p:blipFill>
        <p:spPr bwMode="auto">
          <a:xfrm>
            <a:off x="357158" y="2071678"/>
            <a:ext cx="3071834" cy="407196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dirty="0" smtClean="0"/>
              <a:t>СОЕДИНЕНИЕ КОСТЕЙ</a:t>
            </a:r>
            <a:endParaRPr lang="ru-RU" dirty="0"/>
          </a:p>
        </p:txBody>
      </p:sp>
      <p:sp>
        <p:nvSpPr>
          <p:cNvPr id="6" name="Содержимое 5"/>
          <p:cNvSpPr>
            <a:spLocks noGrp="1"/>
          </p:cNvSpPr>
          <p:nvPr>
            <p:ph idx="1"/>
          </p:nvPr>
        </p:nvSpPr>
        <p:spPr/>
        <p:txBody>
          <a:bodyPr>
            <a:normAutofit lnSpcReduction="10000"/>
          </a:bodyPr>
          <a:lstStyle/>
          <a:p>
            <a:r>
              <a:rPr lang="ru-RU" i="1" dirty="0" smtClean="0"/>
              <a:t>Соединение костей. </a:t>
            </a:r>
            <a:r>
              <a:rPr lang="ru-RU" dirty="0" smtClean="0"/>
              <a:t>Скелет взрослого человека состоит примерно из 220 костей, которые соединены между собой. Некоторые соединения костей совершенно неподвижны, например соединения костей черепа (швы), другие - подвижны или </a:t>
            </a:r>
            <a:r>
              <a:rPr lang="ru-RU" dirty="0" err="1" smtClean="0"/>
              <a:t>полуподвижны</a:t>
            </a:r>
            <a:r>
              <a:rPr lang="ru-RU" dirty="0" smtClean="0"/>
              <a:t>.</a:t>
            </a:r>
          </a:p>
          <a:p>
            <a:endParaRPr lang="ru-RU" dirty="0"/>
          </a:p>
        </p:txBody>
      </p:sp>
      <p:sp>
        <p:nvSpPr>
          <p:cNvPr id="7" name="Текст 6"/>
          <p:cNvSpPr>
            <a:spLocks noGrp="1"/>
          </p:cNvSpPr>
          <p:nvPr>
            <p:ph type="body" sz="half" idx="2"/>
          </p:nvPr>
        </p:nvSpPr>
        <p:spPr/>
        <p:txBody>
          <a:bodyPr/>
          <a:lstStyle/>
          <a:p>
            <a:endParaRPr lang="ru-RU" dirty="0" smtClean="0"/>
          </a:p>
          <a:p>
            <a:endParaRPr lang="ru-RU" dirty="0"/>
          </a:p>
        </p:txBody>
      </p:sp>
      <p:pic>
        <p:nvPicPr>
          <p:cNvPr id="2050" name="i-main-pic" descr="Картинка 36 из 4464">
            <a:hlinkClick r:id="rId2"/>
          </p:cNvPr>
          <p:cNvPicPr>
            <a:picLocks noChangeAspect="1" noChangeArrowheads="1"/>
          </p:cNvPicPr>
          <p:nvPr/>
        </p:nvPicPr>
        <p:blipFill>
          <a:blip r:embed="rId3"/>
          <a:srcRect/>
          <a:stretch>
            <a:fillRect/>
          </a:stretch>
        </p:blipFill>
        <p:spPr bwMode="auto">
          <a:xfrm>
            <a:off x="142844" y="1571612"/>
            <a:ext cx="3714776" cy="506254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927</Words>
  <PresentationFormat>Экран (4:3)</PresentationFormat>
  <Paragraphs>119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      СКЕЛЕТ.СТРОЕНИЕ,СОСТАВ  И СОЕДИНЕНИЕ  КОСТЕЙ.</vt:lpstr>
      <vt:lpstr>ОПОРНО-ДВИГАТЕЛЬНАЯ СИСТЕМА.</vt:lpstr>
      <vt:lpstr>СТРОЕНИЕ КОСТЕЙ</vt:lpstr>
      <vt:lpstr>СТРОЕНИЕ коротких костей</vt:lpstr>
      <vt:lpstr> </vt:lpstr>
      <vt:lpstr>РОСТ КОСТЕЙ</vt:lpstr>
      <vt:lpstr>Рост и строение кости</vt:lpstr>
      <vt:lpstr>СОСТАВ      КОСТИ</vt:lpstr>
      <vt:lpstr>СОЕДИНЕНИЕ КОСТЕЙ</vt:lpstr>
      <vt:lpstr>СОЕДИНЕНИЯ КОСТЕЙ</vt:lpstr>
      <vt:lpstr>СОЕДИНЕНИЯ КОСТЕЙ</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СКЕЛЕТ.СТРОЕНИЕ,СОСТАВ  И СОЕДИНЕНИЕ  КОСТЕЙ.</dc:title>
  <cp:lastModifiedBy>1</cp:lastModifiedBy>
  <cp:revision>26</cp:revision>
  <dcterms:modified xsi:type="dcterms:W3CDTF">2011-09-25T11:36:00Z</dcterms:modified>
</cp:coreProperties>
</file>