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71" r:id="rId10"/>
    <p:sldId id="263" r:id="rId11"/>
    <p:sldId id="264" r:id="rId12"/>
    <p:sldId id="265" r:id="rId13"/>
    <p:sldId id="269" r:id="rId14"/>
    <p:sldId id="270" r:id="rId15"/>
    <p:sldId id="268" r:id="rId16"/>
    <p:sldId id="272" r:id="rId17"/>
    <p:sldId id="273" r:id="rId18"/>
    <p:sldId id="267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varson.ru/images/Biologia_jpeg_big/OB2-1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ic.academic.ru/pictures/wiki/files/77/Maize_diversity_in_Vavilovs_office_(3421259242)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rodnonews.by/uploads/4050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www.rucompany.ru/compdat/1761/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vanetitrekking.ge/svan/cinap/07_l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52.radikal.ru/i136/1008/3f/c75fdffca96e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journal.spbu.ru/OLD/Spbum04-97/PIC/vavilov.gif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ngl2006.narod.ru/Contents/Bio/Pictures/29-s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interpress.ru/getprev.php?name=178685&amp;type=1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estival.1september.ru/files/articles/53/5322/532234/img1.jp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inkat.ru/images/referat/97610-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hyperlink" Target="http://festival.1september.ru/files/articles/53/5322/532234/img3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bio.1september.ru/2003/02/8.gi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tudent.km.ru/images/education/referats/img/12667007.jpg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ollection.edu.yar.ru/dlrstore/acb23cf1-0a01-022a-0077-7255ae37f6f5/vaviliv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lpklubspb.ru/persona/vavilov-1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old.gudok.ru/files/upload/200709/20070921_6_3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aver.ru/files/1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.beta.rian.ru/images/25421/51/254215145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://prv.lori-images.net/0001799643-preview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news.rin.ru/pictures/29/25949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://rusk.ru/images/2008/1031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rian.ru/images/16037/18/160371806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470025"/>
          </a:xfrm>
        </p:spPr>
        <p:txBody>
          <a:bodyPr/>
          <a:lstStyle/>
          <a:p>
            <a:r>
              <a:rPr lang="ru-RU" dirty="0" smtClean="0"/>
              <a:t>Центры происхождения культурных растений.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-main-pic" descr="Картинка 2 из 304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285992"/>
            <a:ext cx="621510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1930 году  Н.И.Вавилов  создал и возглавил Институт генетики. 1920 г. Основатель  и бессменный до момента ареста директор  Всесоюзного института растениеводства.</a:t>
            </a:r>
            <a:endParaRPr lang="ru-RU" dirty="0"/>
          </a:p>
        </p:txBody>
      </p:sp>
      <p:pic>
        <p:nvPicPr>
          <p:cNvPr id="5" name="i-main-pic" descr="Картинка 2 из 151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28736"/>
            <a:ext cx="4038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Эти   уникальные  коллекции  семян оказались ценнейшим материалом для селекционной работы.</a:t>
            </a:r>
            <a:endParaRPr lang="ru-RU" dirty="0"/>
          </a:p>
        </p:txBody>
      </p:sp>
      <p:pic>
        <p:nvPicPr>
          <p:cNvPr id="5" name="i-main-pic" descr="Картинка 20 из 15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5080000" cy="272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11 из 151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643050"/>
            <a:ext cx="3143272" cy="306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Теория о центрах происхождения  </a:t>
            </a:r>
            <a:r>
              <a:rPr lang="ru-RU" smtClean="0"/>
              <a:t>культурных   растений.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1448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Широкомасштабные ботанико-географические исследования</a:t>
            </a:r>
          </a:p>
          <a:p>
            <a:r>
              <a:rPr lang="ru-RU" dirty="0" smtClean="0"/>
              <a:t>Участие в экспедициях</a:t>
            </a:r>
          </a:p>
          <a:p>
            <a:r>
              <a:rPr lang="ru-RU" dirty="0" smtClean="0"/>
              <a:t>Изучение богатейшего коллекционного материала и  истории земледелия- это помогло в создании теории о центрах</a:t>
            </a:r>
            <a:endParaRPr lang="ru-RU" dirty="0"/>
          </a:p>
        </p:txBody>
      </p:sp>
      <p:pic>
        <p:nvPicPr>
          <p:cNvPr id="5" name="i-main-pic" descr="Картинка 17 из 84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714776" cy="442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Вавилов и Мичурин.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Ученые,ботаники,генетики,селекционеры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Внесли огромный вклад в  развитие  селекции, выведение новых сортов растений.</a:t>
            </a:r>
            <a:endParaRPr lang="ru-RU" dirty="0"/>
          </a:p>
        </p:txBody>
      </p:sp>
      <p:pic>
        <p:nvPicPr>
          <p:cNvPr id="5" name="i-main-pic" descr="Картинка 76 из 84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" y="1857364"/>
            <a:ext cx="3810000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Вавилов  Н. 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Выявил  древние очаги  формообразования культурных растений.</a:t>
            </a:r>
          </a:p>
          <a:p>
            <a:r>
              <a:rPr lang="ru-RU" dirty="0" smtClean="0"/>
              <a:t>Создал учение о мировых центрах происхождения культурных растений.</a:t>
            </a:r>
          </a:p>
          <a:p>
            <a:r>
              <a:rPr lang="ru-RU" dirty="0" smtClean="0"/>
              <a:t>Обосновал учение об иммунитете растений(1919)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Внес вклад в учение о биологическом виде.</a:t>
            </a:r>
          </a:p>
          <a:p>
            <a:r>
              <a:rPr lang="ru-RU" dirty="0" smtClean="0"/>
              <a:t>Открыл закон гомологических рядов.</a:t>
            </a:r>
          </a:p>
          <a:p>
            <a:r>
              <a:rPr lang="ru-RU" dirty="0" smtClean="0"/>
              <a:t>Создал сеть научных учреждений.</a:t>
            </a:r>
          </a:p>
          <a:p>
            <a:r>
              <a:rPr lang="ru-RU" dirty="0" smtClean="0"/>
              <a:t>В 1940г арестован,1941 г. Осужден и приговорен к </a:t>
            </a:r>
            <a:r>
              <a:rPr lang="ru-RU" dirty="0" err="1" smtClean="0"/>
              <a:t>расстрелу.который</a:t>
            </a:r>
            <a:r>
              <a:rPr lang="ru-RU" dirty="0" smtClean="0"/>
              <a:t> заменили 20 летним сроком </a:t>
            </a:r>
            <a:r>
              <a:rPr lang="ru-RU" dirty="0" err="1" smtClean="0"/>
              <a:t>заключения,умер</a:t>
            </a:r>
            <a:r>
              <a:rPr lang="ru-RU" dirty="0" smtClean="0"/>
              <a:t> в 1943г. В Саратовской тюрьме.</a:t>
            </a:r>
            <a:endParaRPr lang="ru-RU" dirty="0"/>
          </a:p>
        </p:txBody>
      </p:sp>
      <p:pic>
        <p:nvPicPr>
          <p:cNvPr id="5" name="i-main-pic" descr="Картинка 26 из 8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44856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Центры происхождения культурных растений.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Сначала Вавилов выделил 8 центров с рядом </a:t>
            </a:r>
            <a:r>
              <a:rPr lang="ru-RU" dirty="0" err="1" smtClean="0"/>
              <a:t>подцентров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Учение о центрах происхождения сформировалось на основе идей Ч.Дарвина.</a:t>
            </a:r>
          </a:p>
          <a:p>
            <a:r>
              <a:rPr lang="ru-RU" dirty="0" smtClean="0"/>
              <a:t>1883г. Опубликована работа А. </a:t>
            </a:r>
            <a:r>
              <a:rPr lang="ru-RU" dirty="0" err="1" smtClean="0"/>
              <a:t>Декандоля</a:t>
            </a:r>
            <a:r>
              <a:rPr lang="ru-RU" dirty="0" smtClean="0"/>
              <a:t> о географических областях. Начального происхождения главнейших культурных растений.</a:t>
            </a:r>
            <a:endParaRPr lang="ru-RU" dirty="0"/>
          </a:p>
        </p:txBody>
      </p:sp>
      <p:pic>
        <p:nvPicPr>
          <p:cNvPr id="5" name="i-main-pic" descr="Картинка 46 из 84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40005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Над  этой проблемой </a:t>
            </a:r>
            <a:r>
              <a:rPr lang="ru-RU" dirty="0" err="1" smtClean="0"/>
              <a:t>проблемой</a:t>
            </a:r>
            <a:r>
              <a:rPr lang="ru-RU" dirty="0" smtClean="0"/>
              <a:t>  Н.И. </a:t>
            </a:r>
            <a:r>
              <a:rPr lang="ru-RU" dirty="0" err="1" smtClean="0"/>
              <a:t>вавилов</a:t>
            </a:r>
            <a:r>
              <a:rPr lang="ru-RU" dirty="0" smtClean="0"/>
              <a:t> работал с 1926 по 1939год.</a:t>
            </a:r>
          </a:p>
          <a:p>
            <a:r>
              <a:rPr lang="ru-RU" dirty="0" smtClean="0"/>
              <a:t>На  основании материалов  о мировых растительных ресурсах  он выделил 7 основных географических центров.</a:t>
            </a:r>
            <a:endParaRPr lang="ru-RU" dirty="0"/>
          </a:p>
        </p:txBody>
      </p:sp>
      <p:pic>
        <p:nvPicPr>
          <p:cNvPr id="5" name="i-main-pic" descr="Картинка 57 из 84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40005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Географические центры происхождения культурных растений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4268799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Южноазиатский</a:t>
            </a:r>
            <a:r>
              <a:rPr lang="ru-RU" dirty="0" smtClean="0"/>
              <a:t>(33%)</a:t>
            </a:r>
          </a:p>
          <a:p>
            <a:r>
              <a:rPr lang="ru-RU" dirty="0" smtClean="0"/>
              <a:t>.Восточноазиатский(20%)</a:t>
            </a:r>
          </a:p>
          <a:p>
            <a:r>
              <a:rPr lang="ru-RU" dirty="0" err="1" smtClean="0"/>
              <a:t>Юго-западноазиатский</a:t>
            </a:r>
            <a:r>
              <a:rPr lang="ru-RU" dirty="0" smtClean="0"/>
              <a:t> (4%)</a:t>
            </a:r>
          </a:p>
          <a:p>
            <a:r>
              <a:rPr lang="ru-RU" dirty="0" smtClean="0"/>
              <a:t>Средиземноморский(11%)</a:t>
            </a:r>
          </a:p>
          <a:p>
            <a:r>
              <a:rPr lang="ru-RU" dirty="0" smtClean="0"/>
              <a:t>Эфиопский(4%)</a:t>
            </a:r>
          </a:p>
          <a:p>
            <a:r>
              <a:rPr lang="ru-RU" dirty="0" smtClean="0"/>
              <a:t>Центральноамериканский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Андийский -Эфиопский</a:t>
            </a:r>
          </a:p>
          <a:p>
            <a:r>
              <a:rPr lang="ru-RU" dirty="0" err="1" smtClean="0"/>
              <a:t>Ценральноамериканский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Первичные </a:t>
            </a:r>
            <a:r>
              <a:rPr lang="ru-RU" dirty="0" err="1" smtClean="0"/>
              <a:t>центры-родина</a:t>
            </a:r>
            <a:r>
              <a:rPr lang="ru-RU" dirty="0" smtClean="0"/>
              <a:t> культурных растений и  их  диких предков.</a:t>
            </a:r>
          </a:p>
          <a:p>
            <a:r>
              <a:rPr lang="ru-RU" dirty="0" smtClean="0"/>
              <a:t>Вторичные центры-районы возникновения новых форм уже не от дикого </a:t>
            </a:r>
            <a:r>
              <a:rPr lang="ru-RU" dirty="0" err="1" smtClean="0"/>
              <a:t>предка,а</a:t>
            </a:r>
            <a:r>
              <a:rPr lang="ru-RU" dirty="0" smtClean="0"/>
              <a:t> от </a:t>
            </a:r>
            <a:r>
              <a:rPr lang="ru-RU" dirty="0" err="1" smtClean="0"/>
              <a:t>предшесвующих</a:t>
            </a:r>
            <a:r>
              <a:rPr lang="ru-RU" dirty="0" smtClean="0"/>
              <a:t> культурных </a:t>
            </a:r>
            <a:r>
              <a:rPr lang="ru-RU" dirty="0" err="1" smtClean="0"/>
              <a:t>форм,сосредоточенных</a:t>
            </a:r>
            <a:r>
              <a:rPr lang="ru-RU" dirty="0" smtClean="0"/>
              <a:t> в одном географическом месте.</a:t>
            </a:r>
          </a:p>
          <a:p>
            <a:r>
              <a:rPr lang="ru-RU" dirty="0" smtClean="0"/>
              <a:t>                                                                                                                         </a:t>
            </a:r>
          </a:p>
          <a:p>
            <a:endParaRPr lang="ru-RU" dirty="0"/>
          </a:p>
        </p:txBody>
      </p:sp>
      <p:pic>
        <p:nvPicPr>
          <p:cNvPr id="5" name="i-main-pic" descr="Картинка 10 из 486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476504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www.inkat.ru/images/referat/97610-1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00200"/>
            <a:ext cx="48577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6 из 4864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28604"/>
            <a:ext cx="4500594" cy="49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Заполнить таблицу: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-main-pic" descr="Картинка 23 из 4864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28736"/>
            <a:ext cx="81867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ПРОИСХОЖДЕНИЯ-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Историческая  родина  растений.</a:t>
            </a:r>
          </a:p>
          <a:p>
            <a:r>
              <a:rPr lang="ru-RU" dirty="0" smtClean="0"/>
              <a:t>Там находились и находятся и поныне  дикорастущие предки культурного растения, там сформировались его ГЕНОТИП и ФЕНОТИП.</a:t>
            </a:r>
            <a:endParaRPr lang="ru-RU" dirty="0"/>
          </a:p>
        </p:txBody>
      </p:sp>
      <p:pic>
        <p:nvPicPr>
          <p:cNvPr id="5" name="i-main-pic" descr="Картинка 22 из 3042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56962"/>
            <a:ext cx="4038600" cy="381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Домашнее задание- п.29.</a:t>
            </a:r>
          </a:p>
          <a:p>
            <a:r>
              <a:rPr lang="ru-RU" dirty="0" smtClean="0"/>
              <a:t>Вопросы. Закончить </a:t>
            </a:r>
            <a:r>
              <a:rPr lang="ru-RU" smtClean="0"/>
              <a:t>заполнение таблицы.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 И. ВАВИЛОВ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20-30 годы  Н. И. Вавилов  вместе с сотрудниками </a:t>
            </a:r>
            <a:r>
              <a:rPr lang="ru-RU" dirty="0" err="1" smtClean="0"/>
              <a:t>ВИРа</a:t>
            </a:r>
            <a:r>
              <a:rPr lang="ru-RU" dirty="0" smtClean="0"/>
              <a:t> провёл обследование культурной флоры планеты.</a:t>
            </a:r>
            <a:endParaRPr lang="ru-RU" dirty="0"/>
          </a:p>
        </p:txBody>
      </p:sp>
      <p:pic>
        <p:nvPicPr>
          <p:cNvPr id="5" name="i-main-pic" descr="Картинка 26 из 3042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4664" y="1600200"/>
            <a:ext cx="34036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Экспедиции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Экспедиции работали в </a:t>
            </a:r>
            <a:r>
              <a:rPr lang="ru-RU" dirty="0" err="1" smtClean="0"/>
              <a:t>Иране,Афганистане,Средиземноморье</a:t>
            </a:r>
            <a:r>
              <a:rPr lang="ru-RU" dirty="0" smtClean="0"/>
              <a:t>, Восточной Африке , Центральной Азии ,</a:t>
            </a:r>
            <a:r>
              <a:rPr lang="ru-RU" dirty="0" err="1" smtClean="0"/>
              <a:t>Японии,Северной</a:t>
            </a:r>
            <a:r>
              <a:rPr lang="ru-RU" dirty="0" smtClean="0"/>
              <a:t>, Центральной и Южной </a:t>
            </a:r>
            <a:r>
              <a:rPr lang="ru-RU" dirty="0" err="1" smtClean="0"/>
              <a:t>Америке,в</a:t>
            </a:r>
            <a:r>
              <a:rPr lang="ru-RU" dirty="0" smtClean="0"/>
              <a:t> различных регионах нашей страны.</a:t>
            </a:r>
            <a:endParaRPr lang="ru-RU" dirty="0"/>
          </a:p>
        </p:txBody>
      </p:sp>
      <p:pic>
        <p:nvPicPr>
          <p:cNvPr id="5" name="i-main-pic" descr="Картинка 1 из 99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3"/>
            <a:ext cx="42529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Н.И. Вавилов не отправлялся без него ни  в одно путешествие.</a:t>
            </a:r>
            <a:endParaRPr lang="ru-RU" dirty="0"/>
          </a:p>
        </p:txBody>
      </p:sp>
      <p:pic>
        <p:nvPicPr>
          <p:cNvPr id="5" name="i-main-pic" descr="Картинка 72 из 99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37862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/>
          <a:lstStyle/>
          <a:p>
            <a:r>
              <a:rPr lang="ru-RU" dirty="0" smtClean="0"/>
              <a:t>Ученые исследовали  около 1600 видов культурных растений с их сортовыми вариациями. Из экспедиций  были привезены тысячи образцов  семян различных культур.</a:t>
            </a:r>
            <a:endParaRPr lang="ru-RU" dirty="0"/>
          </a:p>
        </p:txBody>
      </p:sp>
      <p:pic>
        <p:nvPicPr>
          <p:cNvPr id="5" name="i-main-pic" descr="Картинка 11 из 5133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14555"/>
            <a:ext cx="4071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Семена высевались в питомниках </a:t>
            </a:r>
            <a:r>
              <a:rPr lang="ru-RU" dirty="0" err="1" smtClean="0"/>
              <a:t>ВИРа,расположенных</a:t>
            </a:r>
            <a:r>
              <a:rPr lang="ru-RU" dirty="0" smtClean="0"/>
              <a:t> в разных    экологических условиях и географических зонах нашей страны.</a:t>
            </a:r>
            <a:endParaRPr lang="ru-RU" dirty="0"/>
          </a:p>
        </p:txBody>
      </p:sp>
      <p:pic>
        <p:nvPicPr>
          <p:cNvPr id="5" name="i-main-pic" descr="Картинка 9 из 151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47184"/>
            <a:ext cx="4186238" cy="373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3 из 151">
            <a:hlinkClick r:id="rId4" tgtFrame="_blank"/>
          </p:cNvPr>
          <p:cNvPicPr>
            <a:picLocks noGr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1472" y="2500306"/>
            <a:ext cx="350046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Институт растениеводства . Коллекция семян </a:t>
            </a:r>
            <a:endParaRPr lang="ru-RU" dirty="0"/>
          </a:p>
        </p:txBody>
      </p:sp>
      <p:pic>
        <p:nvPicPr>
          <p:cNvPr id="6" name="i-main-pic" descr="Картинка 94 из 151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69380"/>
            <a:ext cx="4214842" cy="340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35 из 84">
            <a:hlinkClick r:id="rId4" tgtFrame="_blank"/>
          </p:cNvPr>
          <p:cNvPicPr>
            <a:picLocks noGr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7158" y="1571612"/>
            <a:ext cx="409575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Павловская опытная станция имени Н.И. Вавилова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-main-pic" descr="Картинка 44 из 84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85926"/>
            <a:ext cx="40386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417</Words>
  <PresentationFormat>Экран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Центры происхождения культурных растений.</vt:lpstr>
      <vt:lpstr>ЦЕНТР ПРОИСХОЖДЕНИЯ- </vt:lpstr>
      <vt:lpstr>Н. И. ВАВИЛОВ </vt:lpstr>
      <vt:lpstr>Экспедиции </vt:lpstr>
      <vt:lpstr>Слайд 5</vt:lpstr>
      <vt:lpstr>Слайд 6</vt:lpstr>
      <vt:lpstr>Семена высевались в питомниках ВИРа,расположенных в разных    экологических условиях и географических зонах нашей страны.</vt:lpstr>
      <vt:lpstr>Институт растениеводства . Коллекция семян </vt:lpstr>
      <vt:lpstr>Павловская опытная станция имени Н.И. Вавилова</vt:lpstr>
      <vt:lpstr>Слайд 10</vt:lpstr>
      <vt:lpstr>Слайд 11</vt:lpstr>
      <vt:lpstr>Теория о центрах происхождения  культурных   растений.</vt:lpstr>
      <vt:lpstr>Вавилов и Мичурин.</vt:lpstr>
      <vt:lpstr>Вавилов  Н. И.</vt:lpstr>
      <vt:lpstr>Центры происхождения культурных растений.</vt:lpstr>
      <vt:lpstr>Слайд 16</vt:lpstr>
      <vt:lpstr>Географические центры происхождения культурных растений </vt:lpstr>
      <vt:lpstr>Слайд 18</vt:lpstr>
      <vt:lpstr>Заполнить таблицу: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Центры происхождения культурных растений.</dc:title>
  <cp:lastModifiedBy>User</cp:lastModifiedBy>
  <cp:revision>47</cp:revision>
  <dcterms:modified xsi:type="dcterms:W3CDTF">2013-04-26T15:52:58Z</dcterms:modified>
</cp:coreProperties>
</file>