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6" r:id="rId17"/>
    <p:sldId id="277" r:id="rId18"/>
    <p:sldId id="274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229600" cy="357874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Совершенствование качества образования через формирование регулятивных УУД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630126" cy="422706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          Выполнили:</a:t>
            </a:r>
          </a:p>
          <a:p>
            <a:pPr algn="r"/>
            <a:r>
              <a:rPr lang="ru-RU" dirty="0" smtClean="0"/>
              <a:t>Емелина Светлана Павловна,</a:t>
            </a:r>
          </a:p>
          <a:p>
            <a:pPr algn="r"/>
            <a:r>
              <a:rPr lang="ru-RU" dirty="0" smtClean="0"/>
              <a:t>Серова Татьяна Ивановна </a:t>
            </a:r>
          </a:p>
          <a:p>
            <a:pPr algn="r"/>
            <a:r>
              <a:rPr lang="ru-RU" dirty="0" smtClean="0"/>
              <a:t>                        </a:t>
            </a:r>
          </a:p>
          <a:p>
            <a:pPr algn="r"/>
            <a:r>
              <a:rPr lang="ru-RU" dirty="0" smtClean="0"/>
              <a:t>                         </a:t>
            </a: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Приемы для формирования УУД планирования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обсуждение готового плана решения учебной задачи;</a:t>
            </a:r>
          </a:p>
          <a:p>
            <a:r>
              <a:rPr lang="ru-RU" dirty="0" smtClean="0"/>
              <a:t> работа с деформированным планом решения учебной задачи; </a:t>
            </a:r>
          </a:p>
          <a:p>
            <a:r>
              <a:rPr lang="ru-RU" dirty="0" smtClean="0"/>
              <a:t>использование плана с недостающими или избыточными пунктами; </a:t>
            </a:r>
          </a:p>
          <a:p>
            <a:r>
              <a:rPr lang="ru-RU" dirty="0" smtClean="0"/>
              <a:t>составление своего плана решения учебной задачи.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736" y="260648"/>
            <a:ext cx="8229600" cy="4709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работа с эталонами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Математика. Тема: «Разрядные слагаемые», стр. 8, таблица «Разрядные слагаемые»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Тема: «Строим фигуры из кубиков», стр. 54, по рисунку найти объем фигуры  с помощью единичных кубиков</a:t>
            </a:r>
          </a:p>
          <a:p>
            <a:r>
              <a:rPr lang="ru-RU" sz="4400" dirty="0" smtClean="0"/>
              <a:t> «волшебные линеечки»</a:t>
            </a:r>
            <a:endParaRPr lang="ru-RU" sz="4400" dirty="0"/>
          </a:p>
        </p:txBody>
      </p:sp>
      <p:pic>
        <p:nvPicPr>
          <p:cNvPr id="1026" name="Picture 2" descr="C:\Users\Виктор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1672"/>
            <a:ext cx="3659659" cy="23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1-ый способ оценивания: сосед по парте оценивает рядом сидящего ученика сразу же после выполнения самостоятельной работы, обосновывает свою оценку, указывает на недочеты.</a:t>
            </a:r>
          </a:p>
          <a:p>
            <a:r>
              <a:rPr lang="ru-RU" dirty="0" smtClean="0"/>
              <a:t>2-ой способ оценивания: ученик сначала оценивает себя, затем идет обмен тетрадями и оценивание в паре.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dirty="0" smtClean="0"/>
              <a:t>Особое внимание нужно уделять прогностической оценке. Для этого можно использовать знаки: «+» - все знаю; «-» - не знаю; «?» - сомневаюсь или используют цветные кружки. </a:t>
            </a:r>
          </a:p>
          <a:p>
            <a:pPr>
              <a:buNone/>
            </a:pPr>
            <a:r>
              <a:rPr lang="ru-RU" sz="4400" dirty="0" smtClean="0"/>
              <a:t>При </a:t>
            </a:r>
            <a:r>
              <a:rPr lang="ru-RU" sz="4400" dirty="0"/>
              <a:t>оценке учебных умений ученики используют </a:t>
            </a:r>
            <a:r>
              <a:rPr lang="ru-RU" sz="4400" dirty="0" smtClean="0"/>
              <a:t>«лесенку успеха».</a:t>
            </a:r>
            <a:endParaRPr lang="ru-RU" sz="4400" dirty="0"/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Для развития самоконтроля и самооценки учитель регулярно должен задавать вопросы: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2771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 Что ты узнал на уроке?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Чему научился?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За что себя можешь похвалить?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Над чем еще надо поработать?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Какие задания тебе понравились?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Какие задания оказались трудными?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Достиг ли ты поставленную в начале урока цель?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Чтобы научить самооценке на начальном этапе, после ответа ученика спрашиваю его: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нужно было сделать в этом задании?</a:t>
            </a:r>
          </a:p>
          <a:p>
            <a:r>
              <a:rPr lang="ru-RU" dirty="0" smtClean="0"/>
              <a:t>Какая была цель, что нужно было получить?</a:t>
            </a:r>
          </a:p>
          <a:p>
            <a:r>
              <a:rPr lang="ru-RU" dirty="0" smtClean="0"/>
              <a:t>Удалось ли получить результат?</a:t>
            </a:r>
          </a:p>
          <a:p>
            <a:r>
              <a:rPr lang="ru-RU" dirty="0" smtClean="0"/>
              <a:t>Найдено решение, ответ?</a:t>
            </a:r>
          </a:p>
          <a:p>
            <a:r>
              <a:rPr lang="ru-RU" dirty="0" smtClean="0"/>
              <a:t>Справился полностью правильно или с незначительной ошибкой (какой? в чем?)? </a:t>
            </a:r>
          </a:p>
          <a:p>
            <a:r>
              <a:rPr lang="ru-RU" dirty="0" smtClean="0"/>
              <a:t>Справился полностью самостоятельно или с небольшой помощью? (кто помогал? в чем?)?</a:t>
            </a:r>
          </a:p>
          <a:p>
            <a:r>
              <a:rPr lang="ru-RU" dirty="0" smtClean="0"/>
              <a:t>Как ты оцениваешь свою работу?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Анализ достижений учащихся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Мониторинг УУД можно отследить по таблицам в тетрадях с проверочными и диагностическими работами, где четко выделены задания по разным УУД.</a:t>
            </a:r>
          </a:p>
        </p:txBody>
      </p:sp>
      <p:pic>
        <p:nvPicPr>
          <p:cNvPr id="1026" name="Picture 2" descr="C:\Users\Виктор\Desktop\фото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00400" cy="51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23380"/>
      </p:ext>
    </p:extLst>
  </p:cSld>
  <p:clrMapOvr>
    <a:masterClrMapping/>
  </p:clrMapOvr>
  <p:transition>
    <p:zoom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Анализ достижений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Отследить уровень самооценки можно по итогам комплексных </a:t>
            </a:r>
            <a:r>
              <a:rPr lang="ru-RU" dirty="0" smtClean="0"/>
              <a:t>работ учащихся.</a:t>
            </a:r>
            <a:endParaRPr lang="ru-RU" dirty="0"/>
          </a:p>
        </p:txBody>
      </p:sp>
      <p:pic>
        <p:nvPicPr>
          <p:cNvPr id="2050" name="Picture 2" descr="C:\Users\Виктор\Desktop\фото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84784"/>
            <a:ext cx="39174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30783"/>
      </p:ext>
    </p:extLst>
  </p:cSld>
  <p:clrMapOvr>
    <a:masterClrMapping/>
  </p:clrMapOvr>
  <p:transition>
    <p:zoom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2010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dirty="0" smtClean="0"/>
              <a:t>Рассмотренные приёмы формирования регулятивных УУД позволяют вовлечь обучающихся в процесс формирования умения учиться.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Показатели результативности педагогической технологии учителя по формированию регулятивных УУД: 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0445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навыки </a:t>
            </a:r>
            <a:r>
              <a:rPr lang="ru-RU" sz="1400" dirty="0"/>
              <a:t>чтения и письма;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осознанные, прочные и действенные знания по предмету (на это указывают: грамотное письмо учащихся, вычислительная культура детей, владение терминологией предмета, умение работать с картой, находить решения задач);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полные, развернутые ответы детей, их умение выделять и использовать при ответах </a:t>
            </a:r>
            <a:r>
              <a:rPr lang="ru-RU" sz="1400" u="sng" dirty="0"/>
              <a:t>опорные слова, прозвучавшие в вопросах учителя</a:t>
            </a:r>
            <a:r>
              <a:rPr lang="ru-RU" sz="1400" dirty="0"/>
              <a:t>;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метапредметные умения (проявляются в развитой речи детей, в навыках самоконтроля, в умении работать с учебником и на компьютере, использовать словари  и справочники, легко ориентируются в печатных пособиях УМК!);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умения делового сотрудничества - в условиях парной, групповой и коллективной работы;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внимание и устойчивый интерес учащихся к предмету (выражается в активности детей, их желании и умении задавать вопросы и отвечать на них, выполнять задания самостоятельно, без помощи учителя);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наличие дисциплинарных традиций (организованное начало и окончание урока, подготовленность рабочих мест и классной доски, внимательное отношение класса к ответу каждого ученика, отсутствие выкриков с мест, быстрое восстановление делового равновесия при его нарушении, свободная посадка детей  и т.д.).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/>
              <a:t>осознанность, сравнительная легкость приобретения новых знаний и </a:t>
            </a:r>
            <a:r>
              <a:rPr lang="ru-RU" sz="1400" dirty="0" smtClean="0"/>
              <a:t>УУД</a:t>
            </a:r>
            <a:r>
              <a:rPr lang="ru-RU" sz="1400" dirty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4334969"/>
      </p:ext>
    </p:extLst>
  </p:cSld>
  <p:clrMapOvr>
    <a:masterClrMapping/>
  </p:clrMapOvr>
  <p:transition>
    <p:zo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Регулятивные действия обеспечивают учащимся организацию их учебной деятельности.</a:t>
            </a:r>
            <a:endParaRPr lang="ru-RU" sz="4800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Регулятивные УУД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686436" cy="52438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Целеполагание</a:t>
            </a:r>
          </a:p>
          <a:p>
            <a:r>
              <a:rPr lang="ru-RU" sz="4000" dirty="0" smtClean="0"/>
              <a:t>Планирование</a:t>
            </a:r>
          </a:p>
          <a:p>
            <a:r>
              <a:rPr lang="ru-RU" sz="4000" dirty="0" smtClean="0"/>
              <a:t>Прогнозирование</a:t>
            </a:r>
          </a:p>
          <a:p>
            <a:r>
              <a:rPr lang="ru-RU" sz="4000" dirty="0" smtClean="0"/>
              <a:t>Контроль (волевая </a:t>
            </a:r>
            <a:r>
              <a:rPr lang="ru-RU" sz="4000" dirty="0" err="1" smtClean="0"/>
              <a:t>саморегуляция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Коррекция</a:t>
            </a:r>
          </a:p>
          <a:p>
            <a:r>
              <a:rPr lang="ru-RU" sz="4000" dirty="0" smtClean="0"/>
              <a:t>Оценка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Документы - Игорь\Загрузки\Новая папка\reb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424232" cy="30756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«в сфере регулятивных универсальных учебных действий выпускники овладеют всеми типами учебных действий, включая способность принимать и сохранять учебную цель задачу, планировать ее реализацию (в том числе во внутреннем плане), контролировать и оценивать свои действия, вносить соответствующие коррективы в их выполнение».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Приёмы формирования действий </a:t>
            </a:r>
            <a:r>
              <a:rPr lang="ru-RU" dirty="0" err="1" smtClean="0">
                <a:solidFill>
                  <a:srgbClr val="002060"/>
                </a:solidFill>
              </a:rPr>
              <a:t>целеполагания</a:t>
            </a:r>
            <a:r>
              <a:rPr lang="ru-RU" dirty="0" smtClean="0">
                <a:solidFill>
                  <a:srgbClr val="002060"/>
                </a:solidFill>
              </a:rPr>
              <a:t> и планирования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Первоначально тему урока называет учитель, добиваясь понимания темы обучающимися</a:t>
            </a:r>
          </a:p>
          <a:p>
            <a:r>
              <a:rPr lang="ru-RU" dirty="0" smtClean="0"/>
              <a:t>В дальнейшем обучающиеся </a:t>
            </a:r>
          </a:p>
          <a:p>
            <a:pPr>
              <a:buNone/>
            </a:pPr>
            <a:r>
              <a:rPr lang="ru-RU" dirty="0" smtClean="0"/>
              <a:t>определяют тему урока, </a:t>
            </a:r>
          </a:p>
          <a:p>
            <a:pPr>
              <a:buNone/>
            </a:pPr>
            <a:r>
              <a:rPr lang="ru-RU" dirty="0" smtClean="0"/>
              <a:t>рассматривая содержание </a:t>
            </a:r>
          </a:p>
          <a:p>
            <a:pPr>
              <a:buNone/>
            </a:pPr>
            <a:r>
              <a:rPr lang="ru-RU" dirty="0" smtClean="0"/>
              <a:t>страницы учебника и читая</a:t>
            </a:r>
          </a:p>
          <a:p>
            <a:pPr>
              <a:buNone/>
            </a:pPr>
            <a:r>
              <a:rPr lang="ru-RU" dirty="0" smtClean="0"/>
              <a:t> название темы урока.</a:t>
            </a:r>
          </a:p>
          <a:p>
            <a:endParaRPr lang="ru-RU" dirty="0"/>
          </a:p>
        </p:txBody>
      </p:sp>
      <p:pic>
        <p:nvPicPr>
          <p:cNvPr id="4" name="Picture 2" descr="D:\Документы - Игорь\Загрузки\Новая папка\13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026697" cy="40497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/>
              <a:t>   Цель урока, которую ставит перед собой учитель, и цель урока, сообщаемая детям, созвучны, но не одинаковы.</a:t>
            </a:r>
            <a:endParaRPr lang="ru-RU" sz="5400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Чтобы цель урока стала принадлежностью каждого, важно ответить на вопросы: «Зачем?» и «Где или для чего могут пригодиться полученные сведения?» «Ребята, зачем нужно знать новый звук и новую букву?»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Приёмы организации принятия цели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опора на личный жизненный опыт обучающихся </a:t>
            </a:r>
            <a:r>
              <a:rPr lang="ru-RU" dirty="0" smtClean="0">
                <a:solidFill>
                  <a:srgbClr val="002060"/>
                </a:solidFill>
              </a:rPr>
              <a:t>(3 класс, </a:t>
            </a:r>
            <a:r>
              <a:rPr lang="ru-RU" dirty="0">
                <a:solidFill>
                  <a:srgbClr val="002060"/>
                </a:solidFill>
              </a:rPr>
              <a:t>Л</a:t>
            </a:r>
            <a:r>
              <a:rPr lang="ru-RU" dirty="0" smtClean="0">
                <a:solidFill>
                  <a:srgbClr val="002060"/>
                </a:solidFill>
              </a:rPr>
              <a:t>итературное чтение: стр.12 </a:t>
            </a:r>
            <a:r>
              <a:rPr lang="ru-RU" dirty="0">
                <a:solidFill>
                  <a:srgbClr val="002060"/>
                </a:solidFill>
              </a:rPr>
              <a:t>«Чародейкою Зимою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r>
              <a:rPr lang="ru-RU" dirty="0">
                <a:solidFill>
                  <a:srgbClr val="002060"/>
                </a:solidFill>
              </a:rPr>
              <a:t>Вопрос: Как ты понимаешь слова  «ослепительная </a:t>
            </a:r>
            <a:r>
              <a:rPr lang="ru-RU" dirty="0" smtClean="0">
                <a:solidFill>
                  <a:srgbClr val="002060"/>
                </a:solidFill>
              </a:rPr>
              <a:t>красота»?; </a:t>
            </a:r>
            <a:r>
              <a:rPr lang="ru-RU" dirty="0">
                <a:solidFill>
                  <a:srgbClr val="002060"/>
                </a:solidFill>
              </a:rPr>
              <a:t>Русский язык</a:t>
            </a:r>
            <a:r>
              <a:rPr lang="ru-RU" dirty="0" smtClean="0">
                <a:solidFill>
                  <a:srgbClr val="002060"/>
                </a:solidFill>
              </a:rPr>
              <a:t>: стр.94 </a:t>
            </a:r>
            <a:r>
              <a:rPr lang="ru-RU" dirty="0">
                <a:solidFill>
                  <a:srgbClr val="002060"/>
                </a:solidFill>
              </a:rPr>
              <a:t>Тема «Правописание корня</a:t>
            </a:r>
            <a:r>
              <a:rPr lang="ru-RU" dirty="0" smtClean="0">
                <a:solidFill>
                  <a:srgbClr val="002060"/>
                </a:solidFill>
              </a:rPr>
              <a:t>», упр. 14. </a:t>
            </a:r>
            <a:r>
              <a:rPr lang="ru-RU" dirty="0">
                <a:solidFill>
                  <a:srgbClr val="002060"/>
                </a:solidFill>
              </a:rPr>
              <a:t>Задание: </a:t>
            </a:r>
            <a:r>
              <a:rPr lang="ru-RU" dirty="0" smtClean="0">
                <a:solidFill>
                  <a:srgbClr val="002060"/>
                </a:solidFill>
              </a:rPr>
              <a:t>Вспомни, </a:t>
            </a:r>
            <a:r>
              <a:rPr lang="ru-RU" dirty="0">
                <a:solidFill>
                  <a:srgbClr val="002060"/>
                </a:solidFill>
              </a:rPr>
              <a:t>в каких ситуациях тебе приходилось использовать умения: изменять </a:t>
            </a:r>
            <a:r>
              <a:rPr lang="ru-RU" dirty="0" smtClean="0">
                <a:solidFill>
                  <a:srgbClr val="002060"/>
                </a:solidFill>
              </a:rPr>
              <a:t>слова, </a:t>
            </a:r>
            <a:r>
              <a:rPr lang="ru-RU" dirty="0">
                <a:solidFill>
                  <a:srgbClr val="002060"/>
                </a:solidFill>
              </a:rPr>
              <a:t>образовывать однокоренные </a:t>
            </a:r>
            <a:r>
              <a:rPr lang="ru-RU" dirty="0" smtClean="0">
                <a:solidFill>
                  <a:srgbClr val="002060"/>
                </a:solidFill>
              </a:rPr>
              <a:t>слова);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800" dirty="0"/>
              <a:t>использование занимательного игрового </a:t>
            </a:r>
            <a:r>
              <a:rPr lang="ru-RU" sz="3800" dirty="0" smtClean="0"/>
              <a:t>материала </a:t>
            </a:r>
            <a:r>
              <a:rPr lang="ru-RU" dirty="0" smtClean="0">
                <a:solidFill>
                  <a:srgbClr val="002060"/>
                </a:solidFill>
              </a:rPr>
              <a:t>(3 класс, Литературное </a:t>
            </a:r>
            <a:r>
              <a:rPr lang="ru-RU" dirty="0">
                <a:solidFill>
                  <a:srgbClr val="002060"/>
                </a:solidFill>
              </a:rPr>
              <a:t>чтение: инсценирование отрывка из сказки </a:t>
            </a:r>
            <a:r>
              <a:rPr lang="ru-RU" dirty="0" smtClean="0">
                <a:solidFill>
                  <a:srgbClr val="002060"/>
                </a:solidFill>
              </a:rPr>
              <a:t>Пушкина А.С. </a:t>
            </a:r>
            <a:r>
              <a:rPr lang="ru-RU" dirty="0">
                <a:solidFill>
                  <a:srgbClr val="002060"/>
                </a:solidFill>
              </a:rPr>
              <a:t>«Сказка о мёртвой царевне и о семи богатырях», басни </a:t>
            </a:r>
            <a:r>
              <a:rPr lang="ru-RU" dirty="0" smtClean="0">
                <a:solidFill>
                  <a:srgbClr val="002060"/>
                </a:solidFill>
              </a:rPr>
              <a:t> Крылова  И.А. «Слон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Моська»; </a:t>
            </a:r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усский язык: Орфографическая </a:t>
            </a:r>
            <a:r>
              <a:rPr lang="ru-RU" dirty="0">
                <a:solidFill>
                  <a:srgbClr val="002060"/>
                </a:solidFill>
              </a:rPr>
              <a:t>игра с полногласными и неполногласными </a:t>
            </a:r>
            <a:r>
              <a:rPr lang="ru-RU" dirty="0" smtClean="0">
                <a:solidFill>
                  <a:srgbClr val="002060"/>
                </a:solidFill>
              </a:rPr>
              <a:t>корнями: город-град</a:t>
            </a:r>
            <a:r>
              <a:rPr lang="ru-RU" dirty="0">
                <a:solidFill>
                  <a:srgbClr val="002060"/>
                </a:solidFill>
              </a:rPr>
              <a:t>, холод-прохлада и т.д</a:t>
            </a:r>
            <a:r>
              <a:rPr lang="ru-RU" dirty="0" smtClean="0">
                <a:solidFill>
                  <a:srgbClr val="002060"/>
                </a:solidFill>
              </a:rPr>
              <a:t>.);</a:t>
            </a:r>
          </a:p>
          <a:p>
            <a:endParaRPr lang="ru-RU" sz="3800" dirty="0" smtClean="0"/>
          </a:p>
          <a:p>
            <a:r>
              <a:rPr lang="ru-RU" sz="3800" dirty="0" smtClean="0"/>
              <a:t>создание проблемной ситуации в процессе целеполагания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Проблемная ситуация на уроке </a:t>
            </a:r>
            <a:r>
              <a:rPr lang="ru-RU" dirty="0" smtClean="0">
                <a:solidFill>
                  <a:srgbClr val="002060"/>
                </a:solidFill>
              </a:rPr>
              <a:t>окр. </a:t>
            </a:r>
            <a:r>
              <a:rPr lang="ru-RU" dirty="0">
                <a:solidFill>
                  <a:srgbClr val="002060"/>
                </a:solidFill>
              </a:rPr>
              <a:t>мира по теме «Лёд и </a:t>
            </a:r>
            <a:r>
              <a:rPr lang="ru-RU" dirty="0" smtClean="0">
                <a:solidFill>
                  <a:srgbClr val="002060"/>
                </a:solidFill>
              </a:rPr>
              <a:t>снег». Дети </a:t>
            </a:r>
            <a:r>
              <a:rPr lang="ru-RU" dirty="0">
                <a:solidFill>
                  <a:srgbClr val="002060"/>
                </a:solidFill>
              </a:rPr>
              <a:t>отвечают на вопрос «Снег и лёд =родственники?» через проведение опытов</a:t>
            </a:r>
            <a:r>
              <a:rPr lang="ru-RU" dirty="0" smtClean="0">
                <a:solidFill>
                  <a:srgbClr val="002060"/>
                </a:solidFill>
              </a:rPr>
              <a:t>.);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 smtClean="0"/>
              <a:t> выбор цели из предложенных учителем формулировок, обоснование выбора цели </a:t>
            </a:r>
            <a:r>
              <a:rPr lang="ru-RU" dirty="0" smtClean="0">
                <a:solidFill>
                  <a:srgbClr val="002060"/>
                </a:solidFill>
              </a:rPr>
              <a:t>(Математика, стр. 50, Тема: </a:t>
            </a:r>
            <a:r>
              <a:rPr lang="ru-RU" dirty="0">
                <a:solidFill>
                  <a:srgbClr val="002060"/>
                </a:solidFill>
              </a:rPr>
              <a:t>«Вычисляем площадь</a:t>
            </a:r>
            <a:r>
              <a:rPr lang="ru-RU" dirty="0" smtClean="0">
                <a:solidFill>
                  <a:srgbClr val="002060"/>
                </a:solidFill>
              </a:rPr>
              <a:t>».  </a:t>
            </a:r>
            <a:r>
              <a:rPr lang="ru-RU" dirty="0">
                <a:solidFill>
                  <a:srgbClr val="002060"/>
                </a:solidFill>
              </a:rPr>
              <a:t>Предложить  детям сформулировать  цель </a:t>
            </a:r>
            <a:r>
              <a:rPr lang="ru-RU" dirty="0" smtClean="0">
                <a:solidFill>
                  <a:srgbClr val="002060"/>
                </a:solidFill>
              </a:rPr>
              <a:t>урока.);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 smtClean="0"/>
              <a:t> моделирование цели урока, введение понятия « учебная задача»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Русский </a:t>
            </a:r>
            <a:r>
              <a:rPr lang="ru-RU" dirty="0" smtClean="0">
                <a:solidFill>
                  <a:srgbClr val="002060"/>
                </a:solidFill>
              </a:rPr>
              <a:t>язык: стр. 30, упр, </a:t>
            </a:r>
            <a:r>
              <a:rPr lang="ru-RU" dirty="0">
                <a:solidFill>
                  <a:srgbClr val="002060"/>
                </a:solidFill>
              </a:rPr>
              <a:t>83 </a:t>
            </a:r>
            <a:r>
              <a:rPr lang="ru-RU" dirty="0" smtClean="0">
                <a:solidFill>
                  <a:srgbClr val="002060"/>
                </a:solidFill>
              </a:rPr>
              <a:t>Задание: </a:t>
            </a:r>
            <a:r>
              <a:rPr lang="ru-RU" dirty="0">
                <a:solidFill>
                  <a:srgbClr val="002060"/>
                </a:solidFill>
              </a:rPr>
              <a:t>какие предложения можно составить из </a:t>
            </a:r>
            <a:r>
              <a:rPr lang="ru-RU" dirty="0" smtClean="0">
                <a:solidFill>
                  <a:srgbClr val="002060"/>
                </a:solidFill>
              </a:rPr>
              <a:t>слов? Учитель</a:t>
            </a:r>
            <a:r>
              <a:rPr lang="ru-RU" dirty="0">
                <a:solidFill>
                  <a:srgbClr val="002060"/>
                </a:solidFill>
              </a:rPr>
              <a:t>: что вы сейчас будете делать</a:t>
            </a:r>
            <a:r>
              <a:rPr lang="ru-RU" dirty="0" smtClean="0">
                <a:solidFill>
                  <a:srgbClr val="002060"/>
                </a:solidFill>
              </a:rPr>
              <a:t>?);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 smtClean="0"/>
              <a:t> постановка цели в том числе и на длительный период времени с помощью карты знаний, маршрута движения </a:t>
            </a:r>
            <a:r>
              <a:rPr lang="ru-RU" dirty="0">
                <a:solidFill>
                  <a:srgbClr val="002060"/>
                </a:solidFill>
              </a:rPr>
              <a:t>(Форзац учебника УМК  «Планета знаний</a:t>
            </a:r>
            <a:r>
              <a:rPr lang="ru-RU" dirty="0" smtClean="0">
                <a:solidFill>
                  <a:srgbClr val="002060"/>
                </a:solidFill>
              </a:rPr>
              <a:t>»). </a:t>
            </a:r>
            <a:r>
              <a:rPr lang="ru-RU" sz="3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Планирование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картинный план сказки,</a:t>
            </a:r>
          </a:p>
          <a:p>
            <a:r>
              <a:rPr lang="ru-RU" dirty="0" smtClean="0"/>
              <a:t> словесный план произведения,</a:t>
            </a:r>
          </a:p>
          <a:p>
            <a:r>
              <a:rPr lang="ru-RU" dirty="0" smtClean="0"/>
              <a:t> план (алгоритм, инструкция) известных детям действий (заправить кровать, полить цветы, рассказать сказку). </a:t>
            </a:r>
          </a:p>
          <a:p>
            <a:r>
              <a:rPr lang="ru-RU" dirty="0" smtClean="0"/>
              <a:t>Постепенно обучающиеся научатся составлять план своих действий по решению учебной задачи.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808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Совершенствование качества образования через формирование регулятивных УУД</vt:lpstr>
      <vt:lpstr>Презентация PowerPoint</vt:lpstr>
      <vt:lpstr>Регулятивные УУД</vt:lpstr>
      <vt:lpstr>Презентация PowerPoint</vt:lpstr>
      <vt:lpstr>Приёмы формирования действий целеполагания и планирования</vt:lpstr>
      <vt:lpstr>Презентация PowerPoint</vt:lpstr>
      <vt:lpstr>Презентация PowerPoint</vt:lpstr>
      <vt:lpstr>Приёмы организации принятия цели</vt:lpstr>
      <vt:lpstr>Планирование </vt:lpstr>
      <vt:lpstr>Приемы для формирования УУД планирования</vt:lpstr>
      <vt:lpstr>Презентация PowerPoint</vt:lpstr>
      <vt:lpstr>Презентация PowerPoint</vt:lpstr>
      <vt:lpstr>Презентация PowerPoint</vt:lpstr>
      <vt:lpstr>Для развития самоконтроля и самооценки учитель регулярно должен задавать вопросы: </vt:lpstr>
      <vt:lpstr>Чтобы научить самооценке на начальном этапе, после ответа ученика спрашиваю его: </vt:lpstr>
      <vt:lpstr>Анализ достижений учащихся</vt:lpstr>
      <vt:lpstr>Анализ достижений учащихся</vt:lpstr>
      <vt:lpstr>Презентация PowerPoint</vt:lpstr>
      <vt:lpstr>Показатели результативности педагогической технологии учителя по формированию регулятивных УУД: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регулятивных УУД</dc:title>
  <dc:creator>Юрий</dc:creator>
  <cp:lastModifiedBy>Виктор</cp:lastModifiedBy>
  <cp:revision>25</cp:revision>
  <dcterms:created xsi:type="dcterms:W3CDTF">2013-03-24T15:55:06Z</dcterms:created>
  <dcterms:modified xsi:type="dcterms:W3CDTF">2015-01-07T15:51:03Z</dcterms:modified>
</cp:coreProperties>
</file>