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8" r:id="rId14"/>
    <p:sldId id="277" r:id="rId15"/>
    <p:sldId id="279" r:id="rId16"/>
    <p:sldId id="280" r:id="rId17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41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B94822C-4521-4A16-AF87-B572015F581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03D22FE-F17E-4ED9-BFA7-415BFA1E0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09F8CE-39DD-4C59-AE17-8E6CD8BE5DF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FD1C4D-C7AA-4651-A234-68122351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37259E-CD66-4CC5-A318-E60D7A08DA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FF92-F2B0-43A3-AEF6-0A80F856EE3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544D-128E-4DA5-A798-8C03E181B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A97F-64F8-4F87-9776-08155CE8CBD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347C-1C35-4093-A831-D2CF9603B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3F260-8B6F-45DF-9799-AA9745348C7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D2E3D-67E1-41BC-9649-BBEDEFFB0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F83C-15AA-488E-88B7-5014706CC63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BEB00-A947-4CF1-8A34-1FD8BA825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08CAC-66FD-4C51-8D59-CC2EB66DD16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D3D5-1553-48F9-A7D1-A3683F2E1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FA30-06A7-4240-9394-6C7DC755837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9E27-2398-4856-8E36-853C2D67F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46D5-3013-4080-AED2-E3BBECFEA6C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394D5-2FC0-4176-97EB-5801BA070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1C0F-7426-4862-A3E7-956EC61352B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D100-8B7D-41C7-AF6B-C6963986F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F478-636B-4C6A-B184-DC0A90F8928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17F9-E0C5-4E45-AA84-2CC0840D8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19D4-4F44-41B9-8614-F13A4A79428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8EE0-FD35-441D-8CE4-5F653987C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78310-D9D5-45C3-AD39-D033AD9F91B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A427-1E3D-495E-A888-F2694B924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F57C43F-BC7F-4C8C-8AAF-D0D0DB6E856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35B3DDF-829A-454E-ACC5-2402A0A55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85" r:id="rId4"/>
    <p:sldLayoutId id="2147483791" r:id="rId5"/>
    <p:sldLayoutId id="2147483786" r:id="rId6"/>
    <p:sldLayoutId id="2147483792" r:id="rId7"/>
    <p:sldLayoutId id="2147483793" r:id="rId8"/>
    <p:sldLayoutId id="2147483794" r:id="rId9"/>
    <p:sldLayoutId id="2147483787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trenager.ucoz.com/shop/velosiped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836222"/>
            <a:ext cx="8712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Урок по алгебре в 8  классе.</a:t>
            </a:r>
            <a:endParaRPr lang="ru-RU" sz="3600" b="1" dirty="0">
              <a:ln w="11430"/>
              <a:solidFill>
                <a:srgbClr val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ru-RU" sz="3600" b="1" dirty="0">
                <a:ln w="11430"/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Тема: «Решение квадратных уравнений в </a:t>
            </a:r>
            <a:r>
              <a:rPr lang="ru-RU" sz="3600" b="1" dirty="0" err="1">
                <a:ln w="11430"/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практико</a:t>
            </a:r>
            <a:r>
              <a:rPr lang="ru-RU" sz="3600" b="1" dirty="0">
                <a:ln w="11430"/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- ориентированных задачах».</a:t>
            </a:r>
            <a:endParaRPr lang="ru-RU" sz="3600" b="1" dirty="0">
              <a:ln w="11430"/>
              <a:solidFill>
                <a:srgbClr val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339752" y="3212976"/>
            <a:ext cx="4923444" cy="2445419"/>
          </a:xfrm>
          <a:prstGeom prst="round2Diag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Продлятся Олимпийские игры семнадцать дней, при этом будут разыграны девяносто два комплекта медалей в пятнадцати видах спорта. 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101377" name="Рисунок 14" descr="медали-олимпийских-игр-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560840" cy="5040561"/>
          </a:xfrm>
          <a:prstGeom prst="flowChartAlternateProcess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6375" y="1790700"/>
          <a:ext cx="6335713" cy="4895850"/>
        </p:xfrm>
        <a:graphic>
          <a:graphicData uri="http://schemas.openxmlformats.org/drawingml/2006/table">
            <a:tbl>
              <a:tblPr/>
              <a:tblGrid>
                <a:gridCol w="3167063"/>
                <a:gridCol w="316865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 кольца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Континент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Красный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 4х³ -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Австралия 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Жёлтый: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  -1 =0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Африка: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Зелёный 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Америка: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х³-0,25х=0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Синий: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=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Антарктида: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 корней имеет уравнение: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х+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Белый: ( 2х-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)² =( 2х -1)²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Азия :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- 0,0625 =0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Чёрный: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х²+2     - 15=0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Европа: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=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924175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997200"/>
            <a:ext cx="8747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3789363"/>
            <a:ext cx="113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4643438"/>
            <a:ext cx="5762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4724400"/>
            <a:ext cx="660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5445125"/>
            <a:ext cx="3444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6092825"/>
            <a:ext cx="288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6092825"/>
            <a:ext cx="1158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6" name="Прямоугольник 12"/>
          <p:cNvSpPr>
            <a:spLocks noChangeArrowheads="1"/>
          </p:cNvSpPr>
          <p:nvPr/>
        </p:nvSpPr>
        <p:spPr bwMode="auto">
          <a:xfrm>
            <a:off x="179388" y="188913"/>
            <a:ext cx="87852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cs typeface="Times New Roman" pitchFamily="18" charset="0"/>
              </a:rPr>
              <a:t>а)</a:t>
            </a:r>
            <a:r>
              <a:rPr lang="ru-RU">
                <a:latin typeface="Calibri" pitchFamily="34" charset="0"/>
                <a:cs typeface="Times New Roman" pitchFamily="18" charset="0"/>
              </a:rPr>
              <a:t> У олимпийского  движения есть свой флаг, на котором  изображён главный символ : пять переплетённых колец.  </a:t>
            </a:r>
            <a:r>
              <a:rPr lang="ru-RU" b="1">
                <a:latin typeface="Calibri" pitchFamily="34" charset="0"/>
                <a:cs typeface="Times New Roman" pitchFamily="18" charset="0"/>
              </a:rPr>
              <a:t>б)</a:t>
            </a:r>
            <a:r>
              <a:rPr lang="ru-RU">
                <a:latin typeface="Calibri" pitchFamily="34" charset="0"/>
                <a:cs typeface="Times New Roman" pitchFamily="18" charset="0"/>
              </a:rPr>
              <a:t> Узнайте , какого цвета флаг и кольца олимпийского флага, выполнив следующие задания , сопоставив ответы цвета колец с ответами полученными в заданиях : континент, соединение которых эти кольца символизируют.</a:t>
            </a:r>
          </a:p>
          <a:p>
            <a:r>
              <a:rPr lang="ru-RU" b="1" u="sng">
                <a:latin typeface="Calibri" pitchFamily="34" charset="0"/>
                <a:cs typeface="Times New Roman" pitchFamily="18" charset="0"/>
              </a:rPr>
              <a:t> Работа в парах. </a:t>
            </a:r>
            <a:r>
              <a:rPr lang="ru-RU" b="1" i="1">
                <a:latin typeface="Calibri" pitchFamily="34" charset="0"/>
                <a:cs typeface="Times New Roman" pitchFamily="18" charset="0"/>
              </a:rPr>
              <a:t>Самостоятельная работа (10 мин.) Мастер –класс</a:t>
            </a:r>
            <a:endParaRPr lang="ru-RU">
              <a:latin typeface="Calibri" pitchFamily="34" charset="0"/>
            </a:endParaRPr>
          </a:p>
        </p:txBody>
      </p:sp>
      <p:sp>
        <p:nvSpPr>
          <p:cNvPr id="20517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18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205038"/>
            <a:ext cx="15573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6021388"/>
            <a:ext cx="3127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 u="sng">
                <a:latin typeface="Calibri" pitchFamily="34" charset="0"/>
                <a:cs typeface="Times New Roman" pitchFamily="18" charset="0"/>
              </a:rPr>
              <a:t>Ответы: </a:t>
            </a:r>
            <a:endParaRPr lang="ru-RU" sz="2800"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800" b="1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Синий –Европа(2),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Чёрный- Африка(±3),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Красный-Америка (0 ; -0,5; 0,5) </a:t>
            </a:r>
            <a:r>
              <a:rPr lang="ru-RU" sz="2800" b="1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,Зелёный-Австралия( -1 ; 7), (7; -1),                            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Рисунок 2" descr="C:\Users\Раиса\Desktop\olimpiyskiye-igry-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4752528" cy="4576167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1412776"/>
            <a:ext cx="42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Жёлтый- Азия (0,5;  - 0,5),</a:t>
            </a:r>
            <a:r>
              <a:rPr lang="ru-RU" sz="2800" dirty="0"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 </a:t>
            </a:r>
            <a:endParaRPr lang="ru-RU" sz="2800" dirty="0">
              <a:effectLst>
                <a:glow rad="101600">
                  <a:schemeClr val="accent1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412776"/>
            <a:ext cx="3425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Флаг-Белый</a:t>
            </a:r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  (</a:t>
            </a:r>
            <a:r>
              <a:rPr lang="ru-RU" sz="2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х=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1</a:t>
            </a:r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,75)</a:t>
            </a:r>
            <a:endParaRPr lang="ru-RU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8923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32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При решении квадратных  уравнений помните!  </a:t>
            </a:r>
            <a:endParaRPr lang="ru-RU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3457575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33375"/>
            <a:ext cx="52562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4067944" y="4005064"/>
            <a:ext cx="4572000" cy="2585323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49263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Пусть дано квадратное уравнение 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indent="449263" eaLnBrk="0" hangingPunct="0">
              <a:defRPr/>
            </a:pPr>
            <a:r>
              <a:rPr lang="ru-RU" b="1" i="1" dirty="0">
                <a:solidFill>
                  <a:schemeClr val="tx1"/>
                </a:solidFill>
                <a:latin typeface="Calibri" pitchFamily="34" charset="0"/>
              </a:rPr>
              <a:t>ах</a:t>
            </a:r>
            <a:r>
              <a:rPr lang="ru-RU" b="1" i="1" baseline="30000" dirty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ru-RU" b="1" i="1" dirty="0">
                <a:solidFill>
                  <a:schemeClr val="tx1"/>
                </a:solidFill>
                <a:latin typeface="Calibri" pitchFamily="34" charset="0"/>
              </a:rPr>
              <a:t> + </a:t>
            </a:r>
            <a:r>
              <a:rPr lang="en-US" b="1" i="1" dirty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lang="ru-RU" b="1" i="1" dirty="0" err="1">
                <a:solidFill>
                  <a:schemeClr val="tx1"/>
                </a:solidFill>
                <a:latin typeface="Calibri" pitchFamily="34" charset="0"/>
              </a:rPr>
              <a:t>х</a:t>
            </a:r>
            <a:r>
              <a:rPr lang="ru-RU" b="1" i="1" dirty="0">
                <a:solidFill>
                  <a:schemeClr val="tx1"/>
                </a:solidFill>
                <a:latin typeface="Calibri" pitchFamily="34" charset="0"/>
              </a:rPr>
              <a:t> + с = 0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, где </a:t>
            </a:r>
            <a:r>
              <a:rPr lang="ru-RU" b="1" i="1" dirty="0">
                <a:solidFill>
                  <a:schemeClr val="tx1"/>
                </a:solidFill>
                <a:latin typeface="Calibri" pitchFamily="34" charset="0"/>
              </a:rPr>
              <a:t>а ≠0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indent="449263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Свойство 1.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indent="449263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Если а +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 + с = 0 (т е. сумма коэффициентов уравнения      равна нулю), 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indent="449263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то х</a:t>
            </a:r>
            <a:r>
              <a:rPr lang="ru-RU" b="1" baseline="-30000" dirty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 = 1,   х</a:t>
            </a:r>
            <a:r>
              <a:rPr lang="ru-RU" b="1" baseline="-30000" dirty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 = с/а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indent="449263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Свойство 2.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indent="449263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Если а –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 + с = 0, или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 = а + с, то 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indent="449263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х</a:t>
            </a:r>
            <a:r>
              <a:rPr lang="ru-RU" b="1" baseline="-30000" dirty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 = – 1, х</a:t>
            </a:r>
            <a:r>
              <a:rPr lang="ru-RU" b="1" baseline="-30000" dirty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 = – с/а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193675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b="1">
                <a:latin typeface="Calibri" pitchFamily="34" charset="0"/>
                <a:cs typeface="Times New Roman" pitchFamily="18" charset="0"/>
              </a:rPr>
              <a:t>б)  </a:t>
            </a:r>
            <a:r>
              <a:rPr lang="ru-RU">
                <a:latin typeface="Calibri" pitchFamily="34" charset="0"/>
                <a:cs typeface="Times New Roman" pitchFamily="18" charset="0"/>
              </a:rPr>
              <a:t>Олимпийский девиз состоит из трёх слов, выражающих смысл честной  спортивной  борьбы. Составьте  написание этого девиза на русском и латинском языках. Для этого решите уравнения. Первое слово девиза связано с уравнением, у которого наименьший корень, среднее слово связано со средним арифметическим корней, а последнее слово связано с наибольшим корнем.</a:t>
            </a:r>
          </a:p>
          <a:p>
            <a:pPr>
              <a:tabLst>
                <a:tab pos="457200" algn="l"/>
              </a:tabLst>
            </a:pPr>
            <a:endParaRPr lang="ru-RU"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latin typeface="Calibri" pitchFamily="34" charset="0"/>
                <a:cs typeface="Times New Roman" pitchFamily="18" charset="0"/>
              </a:rPr>
              <a:t>                     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ALTIUS</a:t>
            </a:r>
            <a:r>
              <a:rPr lang="ru-RU" b="1">
                <a:latin typeface="Calibri" pitchFamily="34" charset="0"/>
                <a:cs typeface="Times New Roman" pitchFamily="18" charset="0"/>
              </a:rPr>
              <a:t>-Выше            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FORTIUS</a:t>
            </a:r>
            <a:r>
              <a:rPr lang="ru-RU" b="1">
                <a:latin typeface="Calibri" pitchFamily="34" charset="0"/>
                <a:cs typeface="Times New Roman" pitchFamily="18" charset="0"/>
              </a:rPr>
              <a:t>-Сильнее        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CITIUS</a:t>
            </a:r>
            <a:r>
              <a:rPr lang="ru-RU" b="1">
                <a:latin typeface="Calibri" pitchFamily="34" charset="0"/>
                <a:cs typeface="Times New Roman" pitchFamily="18" charset="0"/>
              </a:rPr>
              <a:t>- быстрее</a:t>
            </a:r>
            <a:endParaRPr lang="ru-RU"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6066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b="1" u="sng">
                <a:latin typeface="Calibri" pitchFamily="34" charset="0"/>
                <a:cs typeface="Times New Roman" pitchFamily="18" charset="0"/>
              </a:rPr>
              <a:t>Работа в парах</a:t>
            </a:r>
            <a:endParaRPr lang="ru-RU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Решите уравнение : 2013х² - 2014х+1 =0    В ответ запишите меньший корень</a:t>
            </a:r>
            <a:endParaRPr lang="ru-RU">
              <a:latin typeface="Calibri" pitchFamily="34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284538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849688"/>
            <a:ext cx="9256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 Решите уравнение : 2х²-10х+12=0   В ответ запишите среднее арифметическое корней .      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процентов сахара содержит сироп, приготовленный из 18 г сахара и 225 г воды? </a:t>
            </a:r>
            <a:endParaRPr lang="ru-RU"/>
          </a:p>
          <a:p>
            <a:pPr eaLnBrk="0" hangingPunct="0"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1) 16%    2) 6%    3) 8%    4) 9%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189288" y="3244850"/>
            <a:ext cx="2655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                                 Ответ: 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851275" y="4149725"/>
            <a:ext cx="1149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Ответ: 2,5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63938" y="4797425"/>
            <a:ext cx="97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Ответ: 3</a:t>
            </a:r>
            <a:endParaRPr lang="ru-RU">
              <a:latin typeface="Calibri" pitchFamily="34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95288" y="5661025"/>
            <a:ext cx="7531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400" u="sng">
                <a:latin typeface="Calibri" pitchFamily="34" charset="0"/>
                <a:cs typeface="Times New Roman" pitchFamily="18" charset="0"/>
              </a:rPr>
              <a:t>Ответ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: на русском языке :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 Быстрее, выше, сильнее!»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400">
                <a:latin typeface="Calibri" pitchFamily="34" charset="0"/>
                <a:cs typeface="Times New Roman" pitchFamily="18" charset="0"/>
              </a:rPr>
              <a:t>             На латинском языке: </a:t>
            </a:r>
            <a:r>
              <a:rPr lang="ru-RU" sz="240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« </a:t>
            </a:r>
            <a:r>
              <a:rPr lang="en-US" sz="2400" b="1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CITIUS</a:t>
            </a:r>
            <a:r>
              <a:rPr lang="ru-RU" sz="2400" b="1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ALTIUS</a:t>
            </a:r>
            <a:r>
              <a:rPr lang="ru-RU" sz="2400" b="1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FORTIUS</a:t>
            </a:r>
            <a:r>
              <a:rPr lang="ru-RU" sz="2400" b="1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! »</a:t>
            </a:r>
            <a:endParaRPr lang="ru-RU" sz="240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u="sng">
                <a:latin typeface="Calibri" pitchFamily="34" charset="0"/>
                <a:cs typeface="Times New Roman" pitchFamily="18" charset="0"/>
              </a:rPr>
              <a:t>III .Шаг вперёд! 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Заключительная часть урока</a:t>
            </a:r>
            <a:endParaRPr lang="ru-RU" sz="2000"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i="1" u="sng">
                <a:latin typeface="Calibri" pitchFamily="34" charset="0"/>
                <a:cs typeface="Times New Roman" pitchFamily="18" charset="0"/>
              </a:rPr>
              <a:t>Исследовательская  работа . Квадратные уравнения в задачах физики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.</a:t>
            </a:r>
            <a:endParaRPr lang="ru-RU" sz="2000"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Высота над землёй подброшенного вверх мяча меняется по закону 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h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t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)=2+8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t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-5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t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² ? где 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h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-высота в метрах, 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t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- время в секундах, прошедшее с момента броска. Сколько секунд мяч будет находиться на высоте не менее 5 м ?</a:t>
            </a:r>
            <a:endParaRPr lang="ru-RU" sz="2000"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000" b="1">
                <a:latin typeface="Calibri" pitchFamily="34" charset="0"/>
                <a:cs typeface="Times New Roman" pitchFamily="18" charset="0"/>
              </a:rPr>
              <a:t>VI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: Рефлексия.  Подведение итогов  урока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: 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Итак , мы с вами вывели формулу успеха: 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Ничего Нет Невозможного!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</a:t>
            </a:r>
            <a:endParaRPr lang="ru-RU" sz="2000"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Сумма 3-х слагаемых: 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Труд + Творчество +Терпение = Успех!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</a:t>
            </a:r>
            <a:endParaRPr lang="ru-RU" sz="2000"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Домашнее задание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: вычислить  скорость воды водопада Кон, составить задачи на теорию вероятности по стрельбе по мишени на соревнованиях по биатлону на зимних Олимпийских играх в Сочи-2014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170021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B0F0"/>
                </a:solidFill>
              </a:rPr>
              <a:t>Решение</a:t>
            </a:r>
            <a:r>
              <a:rPr lang="ru-RU">
                <a:solidFill>
                  <a:srgbClr val="00B0F0"/>
                </a:solidFill>
              </a:rPr>
              <a:t>:</a:t>
            </a:r>
            <a:r>
              <a:rPr lang="ru-RU"/>
              <a:t> 2+8</a:t>
            </a:r>
            <a:r>
              <a:rPr lang="en-US"/>
              <a:t>t</a:t>
            </a:r>
            <a:r>
              <a:rPr lang="ru-RU"/>
              <a:t>-5</a:t>
            </a:r>
            <a:r>
              <a:rPr lang="en-US"/>
              <a:t>t</a:t>
            </a:r>
            <a:r>
              <a:rPr lang="ru-RU"/>
              <a:t>² =5, отсюда    =0,6      =1 таким образом </a:t>
            </a:r>
            <a:r>
              <a:rPr lang="en-US"/>
              <a:t>t</a:t>
            </a:r>
            <a:r>
              <a:rPr lang="ru-RU"/>
              <a:t>=1- 0,6= 0,4 (с)</a:t>
            </a:r>
          </a:p>
          <a:p>
            <a:r>
              <a:rPr lang="ru-RU" b="1">
                <a:solidFill>
                  <a:srgbClr val="FF0000"/>
                </a:solidFill>
              </a:rPr>
              <a:t>Ответ:</a:t>
            </a:r>
            <a:r>
              <a:rPr lang="ru-RU"/>
              <a:t>0,4 с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1700213"/>
            <a:ext cx="3238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8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Calibri" pitchFamily="34" charset="0"/>
                <a:cs typeface="Times New Roman" pitchFamily="18" charset="0"/>
              </a:rPr>
              <a:t>   </a:t>
            </a:r>
            <a:endParaRPr lang="ru-RU">
              <a:latin typeface="Calibri" pitchFamily="34" charset="0"/>
            </a:endParaRPr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700213"/>
            <a:ext cx="396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16" name="Рисунок 15" descr="1f36f09877d7ee8d64f8cb3c413aad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76872"/>
            <a:ext cx="2718048" cy="2718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800px-Bouncing_ball_strobe_ed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492896"/>
            <a:ext cx="3456384" cy="2225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ParabolicWaterTrajecto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060848"/>
            <a:ext cx="2320230" cy="3093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333333"/>
                </a:solidFill>
                <a:latin typeface="Tahoma" pitchFamily="34" charset="0"/>
                <a:cs typeface="Times New Roman" pitchFamily="18" charset="0"/>
              </a:rPr>
              <a:t>Используемая 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литература</a:t>
            </a:r>
            <a:endParaRPr lang="ru-RU" sz="1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Учебник Алгебра 8, Ю.М. Колягин, М.В. Ткачёва. Издательство Просвещение 2012г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Программа общеобразовательные стандарты 2009г.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.Интернет-ресурсы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alexlarin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/.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net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ТР №19 ГИА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Авайкина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А.К. «Некоторые формы организации устного счета», «Математика в школе» №3, 1991 г.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Беребердина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Н. «Развитие интереса к математике» «Математика» 2002 №39.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Федорова З.И., Маслова С.В.,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Свеклина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А.И. «Интегрированные уроки», «Математика в школе» 2002 г. №7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Целищева Н., Зайцева С. «Моделирование в текстовых задачах», «Математика» 2002 г. №33, 34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Алгебра: сб. заданий для подготовки к итоговой аттестации в 9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кл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./ [Л.В. Кузнецова, С.Б. Суворова, Е.А.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Бунимович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и др.].–  М.: Просвещение, 2006. – 192с.: ил. – (Итоговая аттестация). – 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ISBN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5-09-014738-8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Сборник заданий для проведения письменного экзамена по алгебре за курс основной школы. 9 класс / Л.В. Кузнецова, Е.А.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Бунимович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Б.П.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Пигарев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С.Б. Суворова. – 7-е изд., стереотип. – М.: Дрофа, 2002. –192с.: ил. – 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ISBN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5-7107-5252-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ЕГЭ. Математика, 9 класс. Экспериментальная экзаменационная работа. Типовые тестовые задания / Л.Д. Лаппо, М.А. Попов. – М.: Издательство «Экзамен», 2006. – 48 с. (Серия «ЕГЭ. 9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кл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 Типовые тестовые задания») – 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ISBN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5-472-1-0164807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ЕГЭ. Математика, 9 класс. Экспериментальная экзаменационная работа. Типовые тестовые задания / Т.В. Колесникова, С.С Минаева. – М.: Издательство «Экзамен», 2007. – 62,[2] с. (Серия «ЕГЭ. 9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кл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 Типовые тестовые задания») – 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ISBN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5-472-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02539-7</a:t>
            </a:r>
            <a:endParaRPr lang="ru-RU" sz="1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Тесты. Алгебра 9 класс. Варианты и ответы централизованного (итогового) тестирования – М.: Центр тестирования МО РФ, 2003. – 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ISBN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5-94635-139-7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14.Интернет-ресурсы: 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2"/>
              </a:rPr>
              <a:t>http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2"/>
              </a:rPr>
              <a:t>://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2"/>
              </a:rPr>
              <a:t>trenager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2"/>
              </a:rPr>
              <a:t>.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2"/>
              </a:rPr>
              <a:t>ucoz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2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2"/>
              </a:rPr>
              <a:t>com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2"/>
              </a:rPr>
              <a:t>/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2"/>
              </a:rPr>
              <a:t>shop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2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2"/>
              </a:rPr>
              <a:t>velosipedy</a:t>
            </a:r>
            <a:endParaRPr lang="ru-RU" sz="1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\</a:t>
            </a:r>
          </a:p>
          <a:p>
            <a:pPr algn="ctr" eaLnBrk="0" hangingPunct="0">
              <a:defRPr/>
            </a:pPr>
            <a:r>
              <a:rPr lang="ru-RU" sz="11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ru-RU" sz="32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ГБОУ  школа №411 «Гармония»   </a:t>
            </a:r>
            <a:endParaRPr lang="ru-RU" sz="3200" b="1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2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Учитель </a:t>
            </a:r>
            <a:r>
              <a:rPr lang="ru-RU" sz="32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математики   Яковлева Р. </a:t>
            </a:r>
            <a:r>
              <a:rPr lang="ru-RU" sz="3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М.</a:t>
            </a:r>
            <a:endParaRPr lang="ru-RU" sz="32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Петергоф         февраль  2014 г</a:t>
            </a:r>
            <a:endParaRPr lang="ru-RU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388" y="5338763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>
              <a:buFontTx/>
              <a:buChar char="•"/>
            </a:pPr>
            <a:r>
              <a:rPr lang="ru-RU">
                <a:latin typeface="Calibri" pitchFamily="34" charset="0"/>
                <a:cs typeface="Times New Roman" pitchFamily="18" charset="0"/>
              </a:rPr>
              <a:t>развитие представлений о математике как форме описания и методе познания    действительности, создание условий для приобретения первоначального опыта математического моделирования;</a:t>
            </a:r>
            <a:endParaRPr lang="ru-RU">
              <a:latin typeface="Calibri" pitchFamily="34" charset="0"/>
            </a:endParaRPr>
          </a:p>
          <a:p>
            <a:pPr indent="450850" eaLnBrk="0" hangingPunct="0"/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1631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</a:t>
            </a: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Цели: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1052513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>
              <a:buFontTx/>
              <a:buChar char="•"/>
            </a:pPr>
            <a:r>
              <a:rPr lang="ru-RU">
                <a:latin typeface="Calibri" pitchFamily="34" charset="0"/>
                <a:cs typeface="Times New Roman" pitchFamily="18" charset="0"/>
              </a:rPr>
              <a:t>Обобщить и систематизировать знания учащихся по теме « Решение квадратных уравнений в практико-ориентированных задачах»;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1989138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>
              <a:buFontTx/>
              <a:buChar char="•"/>
            </a:pPr>
            <a:r>
              <a:rPr lang="ru-RU">
                <a:latin typeface="Calibri" pitchFamily="34" charset="0"/>
                <a:cs typeface="Times New Roman" pitchFamily="18" charset="0"/>
              </a:rPr>
              <a:t>навык решения уравнений ; формировать умение решать текстовые задачи;           развивать интерес к изучению математики, логическое мышление, развивать внимательность, развивать умение самостоятельно получать знания, умение  работать коллективно.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0825" y="3357563"/>
            <a:ext cx="87137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>
              <a:buFontTx/>
              <a:buChar char="•"/>
            </a:pPr>
            <a:r>
              <a:rPr lang="ru-RU">
                <a:latin typeface="Calibri" pitchFamily="34" charset="0"/>
                <a:cs typeface="Times New Roman" pitchFamily="18" charset="0"/>
              </a:rPr>
              <a:t>формирование представлений о математике как части общечеловеческой культуры, о значимости математики в развитии цивилизации и современного общества;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388" y="4365625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>
              <a:buFontTx/>
              <a:buChar char="•"/>
            </a:pPr>
            <a:r>
              <a:rPr lang="ru-RU">
                <a:latin typeface="Calibri" pitchFamily="34" charset="0"/>
                <a:cs typeface="Times New Roman" pitchFamily="18" charset="0"/>
              </a:rPr>
              <a:t>развитие интереса к математическому творчеству и математических способностей в  метапредметном направлении: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34122" y="460358"/>
            <a:ext cx="6264696" cy="13234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«Если вы </a:t>
            </a:r>
            <a:r>
              <a:rPr lang="ru-RU" sz="16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хотите</a:t>
            </a:r>
            <a:r>
              <a:rPr lang="ru-RU" sz="1600" b="1" i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научиться плавать,</a:t>
            </a:r>
            <a:endParaRPr lang="ru-RU" sz="80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ru-RU" sz="1600" b="1" i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то смело входите в воду, </a:t>
            </a:r>
            <a:endParaRPr lang="ru-RU" sz="80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ru-RU" sz="1600" b="1" i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а если хотите научиться решать задачи,</a:t>
            </a:r>
            <a:endParaRPr lang="ru-RU" sz="80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ru-RU" sz="1600" b="1" i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то решайте их!»</a:t>
            </a:r>
          </a:p>
          <a:p>
            <a:pPr eaLnBrk="0" hangingPunct="0">
              <a:defRPr/>
            </a:pPr>
            <a:r>
              <a:rPr lang="ru-RU" sz="1600" b="1" i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Д.Пойа </a:t>
            </a:r>
            <a:r>
              <a:rPr lang="ru-RU" sz="1600" i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(американский </a:t>
            </a:r>
            <a:r>
              <a:rPr lang="ru-RU" sz="1600" i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математик</a:t>
            </a:r>
            <a:r>
              <a:rPr lang="ru-RU" sz="80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80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528" y="2708920"/>
            <a:ext cx="7812360" cy="30469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tabLst>
                <a:tab pos="904875" algn="l"/>
              </a:tabLst>
              <a:defRPr/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Ход урока:</a:t>
            </a:r>
            <a:endParaRPr lang="ru-RU" sz="24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904875" algn="l"/>
              </a:tabLst>
              <a:defRPr/>
            </a:pPr>
            <a:r>
              <a:rPr lang="ru-RU" sz="24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Организационный момент: </a:t>
            </a:r>
            <a:endParaRPr lang="ru-RU" sz="24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just" eaLnBrk="0" hangingPunct="0">
              <a:tabLst>
                <a:tab pos="904875" algn="l"/>
              </a:tabLst>
              <a:defRPr/>
            </a:pPr>
            <a:r>
              <a:rPr lang="ru-RU" sz="24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Дорогие ребята!	</a:t>
            </a:r>
            <a:endParaRPr lang="ru-RU" sz="24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90487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Мы живём в реальном мире, и для его познания нам необходимы знания. </a:t>
            </a:r>
            <a:endParaRPr lang="ru-RU" sz="24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90487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Но прежде, чем подняться на следующую ступеньку, нужно убедиться, что мы крепко стоим на этой ступени знаний, имеем прочные навыки по изучаемой теме.</a:t>
            </a:r>
            <a:endParaRPr lang="ru-RU" sz="24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85540A"/>
                </a:solidFill>
                <a:latin typeface="Calibri" pitchFamily="34" charset="0"/>
                <a:cs typeface="Times New Roman" pitchFamily="18" charset="0"/>
              </a:rPr>
              <a:t>II Устная разминка:</a:t>
            </a:r>
            <a:endParaRPr lang="ru-RU" sz="4800">
              <a:solidFill>
                <a:srgbClr val="85540A"/>
              </a:solidFill>
              <a:latin typeface="Calibri" pitchFamily="34" charset="0"/>
            </a:endParaRPr>
          </a:p>
          <a:p>
            <a:pPr algn="ctr"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79388" y="981075"/>
            <a:ext cx="383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1. Укажите наибольшее из чисел:.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8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3318" name="TextBox 14"/>
          <p:cNvSpPr txBox="1">
            <a:spLocks noChangeArrowheads="1"/>
          </p:cNvSpPr>
          <p:nvPr/>
        </p:nvSpPr>
        <p:spPr bwMode="auto">
          <a:xfrm>
            <a:off x="1331913" y="1341438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1) </a:t>
            </a:r>
          </a:p>
        </p:txBody>
      </p:sp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1341438"/>
            <a:ext cx="43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Rectangle 14"/>
          <p:cNvSpPr>
            <a:spLocks noChangeArrowheads="1"/>
          </p:cNvSpPr>
          <p:nvPr/>
        </p:nvSpPr>
        <p:spPr bwMode="auto">
          <a:xfrm rot="10800000" flipV="1">
            <a:off x="2339975" y="1341438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2) 2 </a:t>
            </a:r>
            <a:endParaRPr lang="ru-RU">
              <a:latin typeface="Calibri" pitchFamily="34" charset="0"/>
            </a:endParaRPr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341438"/>
            <a:ext cx="3254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                </a:t>
            </a:r>
            <a:r>
              <a:rPr lang="ru-RU" sz="8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419475" y="1341438"/>
            <a:ext cx="646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3) 7 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 rot="10800000" flipV="1">
            <a:off x="4211638" y="1341438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4)  2</a:t>
            </a:r>
            <a:endParaRPr lang="ru-RU">
              <a:latin typeface="Calibri" pitchFamily="34" charset="0"/>
            </a:endParaRPr>
          </a:p>
        </p:txBody>
      </p:sp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412875"/>
            <a:ext cx="3619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Rectangle 18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3327" name="Rectangle 20"/>
          <p:cNvSpPr>
            <a:spLocks noChangeArrowheads="1"/>
          </p:cNvSpPr>
          <p:nvPr/>
        </p:nvSpPr>
        <p:spPr bwMode="auto">
          <a:xfrm>
            <a:off x="0" y="16287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Найдите корни уравнения: а) 3+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t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=3 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t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² +3  б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)  </a:t>
            </a:r>
            <a:endParaRPr lang="ru-RU">
              <a:latin typeface="Calibri" pitchFamily="34" charset="0"/>
            </a:endParaRPr>
          </a:p>
        </p:txBody>
      </p:sp>
      <p:pic>
        <p:nvPicPr>
          <p:cNvPr id="13328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1700213"/>
            <a:ext cx="6826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Rectangle 21"/>
          <p:cNvSpPr>
            <a:spLocks noChangeArrowheads="1"/>
          </p:cNvSpPr>
          <p:nvPr/>
        </p:nvSpPr>
        <p:spPr bwMode="auto">
          <a:xfrm rot="10800000" flipV="1">
            <a:off x="179388" y="1662113"/>
            <a:ext cx="856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= 3            в) 4х² +12х +9=0, </a:t>
            </a:r>
          </a:p>
          <a:p>
            <a:r>
              <a:rPr lang="ru-RU" sz="2000">
                <a:latin typeface="Calibri" pitchFamily="34" charset="0"/>
                <a:cs typeface="Times New Roman" pitchFamily="18" charset="0"/>
              </a:rPr>
              <a:t>если их несколько, то в ответе укажите  наибольший.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1188" y="2276475"/>
            <a:ext cx="108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Ответ: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403350" y="22764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а) </a:t>
            </a:r>
          </a:p>
        </p:txBody>
      </p:sp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2205038"/>
            <a:ext cx="1254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24075" y="227647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б) 12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916238" y="2276475"/>
            <a:ext cx="865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в) -1,5</a:t>
            </a:r>
          </a:p>
        </p:txBody>
      </p:sp>
      <p:pic>
        <p:nvPicPr>
          <p:cNvPr id="13336" name="Picture 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068638"/>
            <a:ext cx="2873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3068638"/>
            <a:ext cx="250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2738438"/>
            <a:ext cx="774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7013"/>
            <a:r>
              <a:rPr lang="ru-RU" sz="2400">
                <a:latin typeface="Calibri" pitchFamily="34" charset="0"/>
                <a:cs typeface="Times New Roman" pitchFamily="18" charset="0"/>
              </a:rPr>
              <a:t>3) Вычислите удобным способом:   а) </a:t>
            </a:r>
            <a:r>
              <a:rPr lang="en-US" sz="2400"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19,1</a:t>
            </a:r>
            <a:r>
              <a:rPr lang="en-US" sz="2400">
                <a:latin typeface="Calibri" pitchFamily="34" charset="0"/>
                <a:cs typeface="Times New Roman" pitchFamily="18" charset="0"/>
              </a:rPr>
              <a:t>)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²-39,1• 19,1 =</a:t>
            </a:r>
            <a:endParaRPr lang="ru-RU" sz="2400">
              <a:latin typeface="Calibri" pitchFamily="34" charset="0"/>
            </a:endParaRPr>
          </a:p>
          <a:p>
            <a:pPr indent="227013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б) 33•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187450" y="3068638"/>
            <a:ext cx="1296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  -  64 • (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2339975" y="3068638"/>
            <a:ext cx="792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  )³ =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596188" y="2781300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-382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059113" y="3141663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</a:t>
            </a:r>
          </a:p>
        </p:txBody>
      </p:sp>
      <p:sp>
        <p:nvSpPr>
          <p:cNvPr id="13343" name="Прямоугольник 42"/>
          <p:cNvSpPr>
            <a:spLocks noChangeArrowheads="1"/>
          </p:cNvSpPr>
          <p:nvPr/>
        </p:nvSpPr>
        <p:spPr bwMode="auto">
          <a:xfrm>
            <a:off x="0" y="36449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4) Строительство Олимпийских объектов  в Сочи продолжалось с октября 2006 года по  декабрь 2013года. Сколько месяцев продолжалось строительство спортивных объектов для проведения Олимпиады Сочи 2014.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258888" y="4581525"/>
            <a:ext cx="2808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Ответ: 86 месяцев</a:t>
            </a:r>
          </a:p>
        </p:txBody>
      </p:sp>
      <p:pic>
        <p:nvPicPr>
          <p:cNvPr id="45" name="Рисунок 44" descr="http://www.my-olymp.ru/images/top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5157192"/>
            <a:ext cx="6696744" cy="1283965"/>
          </a:xfrm>
          <a:prstGeom prst="flowChartAlternateProcess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innerShdw blurRad="63500" dist="50800" dir="16200000">
              <a:prstClr val="black">
                <a:alpha val="50000"/>
              </a:prstClr>
            </a:innerShdw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841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/>
            <a:r>
              <a:rPr lang="ru-RU" sz="1600">
                <a:latin typeface="Calibri" pitchFamily="34" charset="0"/>
                <a:cs typeface="Times New Roman" pitchFamily="18" charset="0"/>
              </a:rPr>
              <a:t>5)  На рисунке ниже показано, как изменялась температура воздуха на протяжении одних суток. По горизонтали указано время суток, по вертикали 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>
                <a:latin typeface="Calibri" pitchFamily="34" charset="0"/>
                <a:cs typeface="Times New Roman" pitchFamily="18" charset="0"/>
              </a:rPr>
              <a:t>– значение температуры в градусах Цельсия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14339" name="Рисунок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981075"/>
            <a:ext cx="53308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971550" y="4724400"/>
            <a:ext cx="6329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 </a:t>
            </a:r>
            <a:endParaRPr lang="ru-RU" sz="800">
              <a:latin typeface="Calibri" pitchFamily="34" charset="0"/>
            </a:endParaRPr>
          </a:p>
          <a:p>
            <a:pPr eaLnBrk="0" hangingPunct="0"/>
            <a:r>
              <a:rPr lang="ru-RU" sz="1200">
                <a:latin typeface="Calibri" pitchFamily="34" charset="0"/>
                <a:cs typeface="Times New Roman" pitchFamily="18" charset="0"/>
              </a:rPr>
              <a:t> </a:t>
            </a:r>
            <a:endParaRPr lang="ru-RU" sz="800">
              <a:latin typeface="Calibri" pitchFamily="34" charset="0"/>
            </a:endParaRPr>
          </a:p>
          <a:p>
            <a:pPr eaLnBrk="0" hangingPunct="0"/>
            <a:r>
              <a:rPr lang="ru-RU" sz="1600">
                <a:latin typeface="Calibri" pitchFamily="34" charset="0"/>
                <a:cs typeface="Times New Roman" pitchFamily="18" charset="0"/>
              </a:rPr>
              <a:t>Сколько часов в первой половине дня температура превышала -14 ? C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4300" y="5589588"/>
            <a:ext cx="4319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Ответ: 3 часа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565400"/>
            <a:ext cx="7921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420938"/>
            <a:ext cx="2873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50825" y="333375"/>
            <a:ext cx="54975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latin typeface="Calibri" pitchFamily="34" charset="0"/>
                <a:cs typeface="Times New Roman" pitchFamily="18" charset="0"/>
              </a:rPr>
              <a:t>6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Найди ошибку и исправь её!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 : </a:t>
            </a:r>
            <a:endParaRPr lang="ru-RU" sz="2400">
              <a:latin typeface="Calibri" pitchFamily="34" charset="0"/>
            </a:endParaRPr>
          </a:p>
          <a:p>
            <a:pPr eaLnBrk="0" hangingPunct="0"/>
            <a:r>
              <a:rPr lang="ru-RU" sz="2400" b="1">
                <a:latin typeface="Calibri" pitchFamily="34" charset="0"/>
                <a:cs typeface="Times New Roman" pitchFamily="18" charset="0"/>
              </a:rPr>
              <a:t>а )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  Функция задана формулой  у = х</a:t>
            </a:r>
            <a:r>
              <a:rPr lang="ru-RU" sz="2400" baseline="30000"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 – 3.</a:t>
            </a:r>
            <a:endParaRPr lang="ru-RU" sz="2400">
              <a:latin typeface="Calibri" pitchFamily="34" charset="0"/>
            </a:endParaRPr>
          </a:p>
          <a:p>
            <a:pPr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 Ученик вычислил:</a:t>
            </a:r>
            <a:endParaRPr lang="ru-RU" sz="2400">
              <a:latin typeface="Calibri" pitchFamily="34" charset="0"/>
            </a:endParaRPr>
          </a:p>
          <a:p>
            <a:pPr eaLnBrk="0" hangingPunct="0"/>
            <a:endParaRPr lang="ru-RU" sz="2400">
              <a:latin typeface="Calibri" pitchFamily="34" charset="0"/>
            </a:endParaRPr>
          </a:p>
          <a:p>
            <a:pPr eaLnBrk="0" hangingPunct="0"/>
            <a:endParaRPr lang="ru-RU" sz="2400">
              <a:latin typeface="Calibri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403350" y="24923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 = -6  по обратной теореме Виета , получил :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2860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  </a:t>
            </a:r>
            <a:endParaRPr lang="ru-RU">
              <a:latin typeface="Calibri" pitchFamily="34" charset="0"/>
            </a:endParaRPr>
          </a:p>
        </p:txBody>
      </p:sp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3276600" y="1628775"/>
            <a:ext cx="1068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у(2)=</a:t>
            </a:r>
            <a:endParaRPr lang="ru-RU" sz="2000"/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1835150" y="1628775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у(0)=</a:t>
            </a:r>
            <a:endParaRPr lang="ru-RU" sz="2000"/>
          </a:p>
        </p:txBody>
      </p:sp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468313" y="1628775"/>
            <a:ext cx="79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у(-1)=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70" name="Прямоугольник 9"/>
          <p:cNvSpPr>
            <a:spLocks noChangeArrowheads="1"/>
          </p:cNvSpPr>
          <p:nvPr/>
        </p:nvSpPr>
        <p:spPr bwMode="auto">
          <a:xfrm>
            <a:off x="323850" y="2492375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Б)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187450" y="1628775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-4.</a:t>
            </a:r>
            <a:endParaRPr lang="ru-RU" sz="20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484438" y="1628775"/>
            <a:ext cx="439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0; </a:t>
            </a:r>
            <a:endParaRPr lang="ru-RU" sz="20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24300" y="1628775"/>
            <a:ext cx="38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7;</a:t>
            </a:r>
            <a:endParaRPr lang="ru-RU" sz="20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87450" y="1628775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11413" y="1628775"/>
            <a:ext cx="2520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24300" y="1628775"/>
            <a:ext cx="287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372225" y="2420938"/>
            <a:ext cx="1690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Корней нет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5378" name="Rectangle 6"/>
          <p:cNvSpPr>
            <a:spLocks noChangeArrowheads="1"/>
          </p:cNvSpPr>
          <p:nvPr/>
        </p:nvSpPr>
        <p:spPr bwMode="auto">
          <a:xfrm>
            <a:off x="0" y="3251200"/>
            <a:ext cx="595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7013">
              <a:tabLst>
                <a:tab pos="539750" algn="l"/>
              </a:tabLst>
            </a:pPr>
            <a:r>
              <a:rPr lang="ru-RU" sz="2800" b="1">
                <a:latin typeface="Calibri" pitchFamily="34" charset="0"/>
                <a:cs typeface="Times New Roman" pitchFamily="18" charset="0"/>
              </a:rPr>
              <a:t>7.   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Вычислите: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12!/10! – (2)³ • (5)³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=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24525" y="3284538"/>
            <a:ext cx="2160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-868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8) Запишите число в стандартном виде: </a:t>
            </a:r>
          </a:p>
          <a:p>
            <a:r>
              <a:rPr lang="ru-RU"/>
              <a:t>Через гребень водопада Кон в Юго-Восточной Азии сбрасывается невероятное  количество воды --- 9500000000 л в секунду. Это мировой рекорд для водопадов.</a:t>
            </a:r>
          </a:p>
        </p:txBody>
      </p:sp>
      <p:pic>
        <p:nvPicPr>
          <p:cNvPr id="3" name="Рисунок 2" descr="1192215327_1629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26469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428875" y="3244850"/>
            <a:ext cx="249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5875" y="6092825"/>
            <a:ext cx="2376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Ответ: 9,5 • </a:t>
            </a: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0" y="73025"/>
            <a:ext cx="206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6092825"/>
            <a:ext cx="7207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4" name="Рисунок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896544" cy="248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0" y="260350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0850" algn="l"/>
              </a:tabLst>
            </a:pPr>
            <a:r>
              <a:rPr lang="en-US" sz="2400">
                <a:latin typeface="Calibri" pitchFamily="34" charset="0"/>
                <a:cs typeface="Times New Roman" pitchFamily="18" charset="0"/>
              </a:rPr>
              <a:t>II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Закрепление ранее изученного материала:</a:t>
            </a:r>
            <a:endParaRPr lang="ru-RU" sz="2400">
              <a:latin typeface="Calibri" pitchFamily="34" charset="0"/>
            </a:endParaRPr>
          </a:p>
          <a:p>
            <a:pPr eaLnBrk="0" hangingPunct="0">
              <a:tabLst>
                <a:tab pos="450850" algn="l"/>
              </a:tabLst>
            </a:pPr>
            <a:r>
              <a:rPr lang="ru-RU" sz="2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u="sng">
                <a:latin typeface="Calibri" pitchFamily="34" charset="0"/>
                <a:cs typeface="Times New Roman" pitchFamily="18" charset="0"/>
              </a:rPr>
              <a:t>Работа в парах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:</a:t>
            </a:r>
            <a:endParaRPr lang="ru-RU" sz="2400">
              <a:latin typeface="Calibri" pitchFamily="34" charset="0"/>
            </a:endParaRPr>
          </a:p>
          <a:p>
            <a:pPr eaLnBrk="0" hangingPunct="0">
              <a:tabLst>
                <a:tab pos="450850" algn="l"/>
              </a:tabLst>
            </a:pPr>
            <a:r>
              <a:rPr lang="ru-RU" sz="2400">
                <a:latin typeface="Calibri" pitchFamily="34" charset="0"/>
                <a:cs typeface="Times New Roman" pitchFamily="18" charset="0"/>
              </a:rPr>
              <a:t> Найдите значения выражений №1-№3, значения выражения №4 совпадёт с одним из  найденных  ответов. Это поможет вам  узнать  имя автора данного афоризма.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457200" y="2662238"/>
            <a:ext cx="220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endParaRPr lang="ru-RU" sz="800">
              <a:latin typeface="Calibri" pitchFamily="34" charset="0"/>
            </a:endParaRPr>
          </a:p>
        </p:txBody>
      </p:sp>
      <p:sp>
        <p:nvSpPr>
          <p:cNvPr id="17413" name="Rectangle 15"/>
          <p:cNvSpPr>
            <a:spLocks noChangeArrowheads="1"/>
          </p:cNvSpPr>
          <p:nvPr/>
        </p:nvSpPr>
        <p:spPr bwMode="auto">
          <a:xfrm>
            <a:off x="457200" y="3024188"/>
            <a:ext cx="220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7414" name="Rectangle 23"/>
          <p:cNvSpPr>
            <a:spLocks noChangeArrowheads="1"/>
          </p:cNvSpPr>
          <p:nvPr/>
        </p:nvSpPr>
        <p:spPr bwMode="auto">
          <a:xfrm>
            <a:off x="4787900" y="2492375"/>
            <a:ext cx="266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№1 К. Прутков:</a:t>
            </a:r>
            <a:endParaRPr lang="ru-RU">
              <a:latin typeface="Calibri" pitchFamily="34" charset="0"/>
            </a:endParaRPr>
          </a:p>
        </p:txBody>
      </p:sp>
      <p:pic>
        <p:nvPicPr>
          <p:cNvPr id="17415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492375"/>
            <a:ext cx="2016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24"/>
          <p:cNvSpPr>
            <a:spLocks noChangeArrowheads="1"/>
          </p:cNvSpPr>
          <p:nvPr/>
        </p:nvSpPr>
        <p:spPr bwMode="auto">
          <a:xfrm>
            <a:off x="45720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7417" name="Rectangle 28"/>
          <p:cNvSpPr>
            <a:spLocks noChangeArrowheads="1"/>
          </p:cNvSpPr>
          <p:nvPr/>
        </p:nvSpPr>
        <p:spPr bwMode="auto">
          <a:xfrm>
            <a:off x="4787900" y="2924175"/>
            <a:ext cx="194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№2 И. Ньютон:</a:t>
            </a:r>
            <a:endParaRPr lang="ru-RU">
              <a:latin typeface="Calibri" pitchFamily="34" charset="0"/>
            </a:endParaRPr>
          </a:p>
        </p:txBody>
      </p:sp>
      <p:sp>
        <p:nvSpPr>
          <p:cNvPr id="17418" name="Rectangle 30"/>
          <p:cNvSpPr>
            <a:spLocks noChangeArrowheads="1"/>
          </p:cNvSpPr>
          <p:nvPr/>
        </p:nvSpPr>
        <p:spPr bwMode="auto">
          <a:xfrm>
            <a:off x="45720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:</a:t>
            </a:r>
            <a:endParaRPr lang="ru-RU">
              <a:latin typeface="Calibri" pitchFamily="34" charset="0"/>
            </a:endParaRPr>
          </a:p>
        </p:txBody>
      </p:sp>
      <p:sp>
        <p:nvSpPr>
          <p:cNvPr id="17419" name="Rectangle 31"/>
          <p:cNvSpPr>
            <a:spLocks noChangeArrowheads="1"/>
          </p:cNvSpPr>
          <p:nvPr/>
        </p:nvSpPr>
        <p:spPr bwMode="auto">
          <a:xfrm>
            <a:off x="457200" y="938213"/>
            <a:ext cx="220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7420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2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3" name="Picture 3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924175"/>
            <a:ext cx="20875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5" name="Picture 3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3284538"/>
            <a:ext cx="183038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Прямоугольник 40"/>
          <p:cNvSpPr>
            <a:spLocks noChangeArrowheads="1"/>
          </p:cNvSpPr>
          <p:nvPr/>
        </p:nvSpPr>
        <p:spPr bwMode="auto">
          <a:xfrm>
            <a:off x="4859338" y="3284538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№3 А.С. Пушкин: </a:t>
            </a:r>
          </a:p>
        </p:txBody>
      </p:sp>
      <p:sp>
        <p:nvSpPr>
          <p:cNvPr id="17427" name="Прямоугольник 41"/>
          <p:cNvSpPr>
            <a:spLocks noChangeArrowheads="1"/>
          </p:cNvSpPr>
          <p:nvPr/>
        </p:nvSpPr>
        <p:spPr bwMode="auto">
          <a:xfrm>
            <a:off x="4859338" y="3644900"/>
            <a:ext cx="688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№4 </a:t>
            </a:r>
          </a:p>
        </p:txBody>
      </p:sp>
      <p:sp>
        <p:nvSpPr>
          <p:cNvPr id="17428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9" name="Picture 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644900"/>
            <a:ext cx="24971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Rectangle 42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8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8316913" y="2492375"/>
            <a:ext cx="827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250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8532813" y="285273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459788" y="3213100"/>
            <a:ext cx="43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956550" y="3644900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971550" y="3644900"/>
            <a:ext cx="3213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А.С. Пушкин</a:t>
            </a:r>
            <a:endParaRPr lang="ru-RU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79388" y="171450"/>
            <a:ext cx="8785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u="sng">
                <a:latin typeface="Calibri" pitchFamily="34" charset="0"/>
                <a:cs typeface="Times New Roman" pitchFamily="18" charset="0"/>
              </a:rPr>
              <a:t>Диалог об истории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. </a:t>
            </a:r>
            <a:endParaRPr lang="ru-RU" sz="20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После многолетнего перерыва , длившегося 15 столетий, были возобновлены Олимпийские игры. Произошло это в 1896 году в Греции. За прошедшее столетие Олимпийские игры проводились и в Москве. Узнайте в каком году это было. Решите уравнение, корень которого совпадёт  с годом проведения  летней Олимпиады в Москве .</a:t>
            </a:r>
            <a:endParaRPr lang="ru-RU" sz="2000"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( </a:t>
            </a:r>
            <a:r>
              <a:rPr lang="en-US" sz="2000" b="1">
                <a:latin typeface="Calibri" pitchFamily="34" charset="0"/>
                <a:cs typeface="Times New Roman" pitchFamily="18" charset="0"/>
              </a:rPr>
              <a:t>t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+1) ² ­ (</a:t>
            </a:r>
            <a:r>
              <a:rPr lang="en-US" sz="2000" b="1">
                <a:latin typeface="Calibri" pitchFamily="34" charset="0"/>
                <a:cs typeface="Times New Roman" pitchFamily="18" charset="0"/>
              </a:rPr>
              <a:t>t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 – 1)(1 +</a:t>
            </a:r>
            <a:r>
              <a:rPr lang="en-US" sz="2000" b="1">
                <a:latin typeface="Calibri" pitchFamily="34" charset="0"/>
                <a:cs typeface="Times New Roman" pitchFamily="18" charset="0"/>
              </a:rPr>
              <a:t>t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 )= 3962</a:t>
            </a:r>
            <a:endParaRPr lang="ru-RU" sz="2000"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Запишите  ответ: Олимпийские игры в Москве состоялись летом  _______ года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08850" y="2276475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1980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0" y="2997200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2) Спустя 34 года Россия снова приняла эстафету Олимпийского огня в Сочи </a:t>
            </a:r>
          </a:p>
        </p:txBody>
      </p:sp>
      <p:pic>
        <p:nvPicPr>
          <p:cNvPr id="5" name="Рисунок 4" descr="символы-олимпиады-2014-1"/>
          <p:cNvPicPr/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475656" y="3429000"/>
            <a:ext cx="5976664" cy="3230488"/>
          </a:xfrm>
          <a:prstGeom prst="snip2Same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1539</Words>
  <Application>Microsoft Office PowerPoint</Application>
  <PresentationFormat>Экран (4:3)</PresentationFormat>
  <Paragraphs>182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Tahoma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Раиса</dc:creator>
  <cp:lastModifiedBy>Раиса</cp:lastModifiedBy>
  <cp:revision>37</cp:revision>
  <dcterms:created xsi:type="dcterms:W3CDTF">2014-02-15T18:28:33Z</dcterms:created>
  <dcterms:modified xsi:type="dcterms:W3CDTF">2014-06-09T15:43:46Z</dcterms:modified>
</cp:coreProperties>
</file>