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7" r:id="rId6"/>
    <p:sldId id="265" r:id="rId7"/>
    <p:sldId id="266" r:id="rId8"/>
    <p:sldId id="264" r:id="rId9"/>
    <p:sldId id="269" r:id="rId10"/>
    <p:sldId id="26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CE"/>
    <a:srgbClr val="FF33CC"/>
    <a:srgbClr val="FF66CC"/>
    <a:srgbClr val="FF66FF"/>
    <a:srgbClr val="A32388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4660"/>
  </p:normalViewPr>
  <p:slideViewPr>
    <p:cSldViewPr>
      <p:cViewPr varScale="1">
        <p:scale>
          <a:sx n="65" d="100"/>
          <a:sy n="65" d="100"/>
        </p:scale>
        <p:origin x="-4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059FB-41D1-460A-AB14-DC90049F4C92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9AD0-2056-4BFC-9904-0BA7A5D7F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socman.edu.ru/db/insg/307672.html" TargetMode="External"/><Relationship Id="rId2" Type="http://schemas.openxmlformats.org/officeDocument/2006/relationships/hyperlink" Target="http://www.barnaul.org/strategy/programme/programma_zdorovie_dete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www.ecsocman.edu.ru/db/msg/307672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Элективный курс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643050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«Репродуктивное здоровье»</a:t>
            </a:r>
            <a:endParaRPr lang="ru-RU" sz="4400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242889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катя\Рабочий стол\флэш\КАРТИНКИ\ДЕТИ\2bf4d346064b863cff330c3ec8f8bc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160" y="3643314"/>
            <a:ext cx="258325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атя\Рабочий стол\флэш\Кто подумает о репродуктивном здоровье школьника.files\11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286124"/>
            <a:ext cx="215265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катя\Рабочий стол\теория к диплому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1643074" cy="141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катя\Рабочий стол\теория к диплому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28"/>
            <a:ext cx="1643074" cy="141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6786610" cy="714380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rgbClr val="A32388"/>
                </a:solidFill>
                <a:latin typeface="Comic Sans MS" pitchFamily="66" charset="0"/>
              </a:rPr>
              <a:t>Для учащихся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4643470"/>
          </a:xfrm>
        </p:spPr>
        <p:txBody>
          <a:bodyPr>
            <a:normAutofit fontScale="4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Анатомия, физиология и гигиена человека. Общая биология: Учебное пособие./ Под общ. Ред. Л.А Панфиловой. – М.: «РИПОЛ КЛАССИК», 1999.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Комарова И.И., </a:t>
            </a:r>
            <a:r>
              <a:rPr lang="ru-RU" sz="3800" dirty="0" err="1" smtClean="0">
                <a:solidFill>
                  <a:srgbClr val="D636CE"/>
                </a:solidFill>
                <a:latin typeface="Comic Sans MS" pitchFamily="66" charset="0"/>
              </a:rPr>
              <a:t>Бородычева</a:t>
            </a: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 Е. С. Что? Где? Когда? Блиц-энциклопедия.- М., «РИПОЛ КЛАССИК», 1999.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Новейший справочник необходимых знаний. - М., «РИПОЛ КЛАССИК», 1999.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Школьный иллюстрированный справочник. Детская сексология. - М.: Росмэн, 1999.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Я познаю мир: Детская энциклопедия.: Медицина. / Сост. Н.Ю. </a:t>
            </a:r>
            <a:r>
              <a:rPr lang="ru-RU" sz="3800" dirty="0" err="1" smtClean="0">
                <a:solidFill>
                  <a:srgbClr val="D636CE"/>
                </a:solidFill>
                <a:latin typeface="Comic Sans MS" pitchFamily="66" charset="0"/>
              </a:rPr>
              <a:t>Буянова</a:t>
            </a: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; Под общ. Ред. О.Г. </a:t>
            </a:r>
            <a:r>
              <a:rPr lang="ru-RU" sz="3800" dirty="0" err="1" smtClean="0">
                <a:solidFill>
                  <a:srgbClr val="D636CE"/>
                </a:solidFill>
                <a:latin typeface="Comic Sans MS" pitchFamily="66" charset="0"/>
              </a:rPr>
              <a:t>Хинн</a:t>
            </a: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; - М.: ТКО «АСТ», 1996.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Интернет-ресурсы: </a:t>
            </a:r>
          </a:p>
          <a:p>
            <a:pPr marL="742950" lvl="0" indent="-212725">
              <a:buNone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  <a:hlinkClick r:id="rId2"/>
              </a:rPr>
              <a:t>http://www.barnaul.org/strategy/programme/programma_zdorovie_detei/</a:t>
            </a:r>
            <a:endParaRPr lang="ru-RU" sz="3800" dirty="0" smtClean="0">
              <a:solidFill>
                <a:srgbClr val="D636CE"/>
              </a:solidFill>
              <a:latin typeface="Comic Sans MS" pitchFamily="66" charset="0"/>
            </a:endParaRPr>
          </a:p>
          <a:p>
            <a:pPr marL="742950" lvl="0" indent="-212725">
              <a:buNone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Межведомственная Программа «Репродуктивное здоровье детей и подростков г. Барнаула» на 2003–2006 гг.; </a:t>
            </a:r>
          </a:p>
          <a:p>
            <a:pPr marL="742950" lvl="0" indent="-212725">
              <a:buNone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  <a:hlinkClick r:id="rId3"/>
              </a:rPr>
              <a:t>http://ecsocman.edu.ru/db/insg/307672.html</a:t>
            </a:r>
            <a:endParaRPr lang="ru-RU" sz="3800" dirty="0" smtClean="0">
              <a:solidFill>
                <a:srgbClr val="D636CE"/>
              </a:solidFill>
              <a:latin typeface="Comic Sans MS" pitchFamily="66" charset="0"/>
            </a:endParaRPr>
          </a:p>
          <a:p>
            <a:pPr marL="742950" lvl="0" indent="-212725">
              <a:buNone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  <a:hlinkClick r:id="rId4"/>
              </a:rPr>
              <a:t>http://www.ecsocman.edu.ru/db/msg/307672.html</a:t>
            </a:r>
            <a:endParaRPr lang="ru-RU" sz="3800" dirty="0" smtClean="0">
              <a:solidFill>
                <a:srgbClr val="D636CE"/>
              </a:solidFill>
              <a:latin typeface="Comic Sans MS" pitchFamily="66" charset="0"/>
            </a:endParaRPr>
          </a:p>
          <a:p>
            <a:pPr marL="654050" lvl="0" indent="-654050">
              <a:buNone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7.       Интернет-конференция «Охрана здоровья: проблемы организации, управления и  уровни ответственности», (16.04.07–15.06.07). </a:t>
            </a:r>
          </a:p>
          <a:p>
            <a:pPr marL="633413" lvl="0" indent="-633413">
              <a:buNone/>
            </a:pPr>
            <a:r>
              <a:rPr lang="ru-RU" sz="3800" dirty="0" smtClean="0">
                <a:solidFill>
                  <a:srgbClr val="D636CE"/>
                </a:solidFill>
                <a:latin typeface="Comic Sans MS" pitchFamily="66" charset="0"/>
              </a:rPr>
              <a:t>8.      Лопатина Т.В., Пискунова Г.В. Роль общественных организаций в охране и   укреплении репродуктивного здоровья населения.</a:t>
            </a:r>
          </a:p>
          <a:p>
            <a:pPr marL="514350" lvl="0" indent="-514350">
              <a:buFont typeface="+mj-lt"/>
              <a:buAutoNum type="arabicPeriod"/>
            </a:pPr>
            <a:endParaRPr lang="ru-RU" sz="4000" dirty="0" smtClean="0">
              <a:solidFill>
                <a:srgbClr val="A32388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85728"/>
            <a:ext cx="4587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Библиография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катя\Мои документы\Маша\анимация\3x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071678"/>
            <a:ext cx="1468766" cy="2181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A32388"/>
                </a:solidFill>
                <a:latin typeface="Comic Sans MS" pitchFamily="66" charset="0"/>
              </a:rPr>
              <a:t>Для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1. </a:t>
            </a:r>
            <a:r>
              <a:rPr lang="ru-RU" dirty="0" err="1" smtClean="0">
                <a:solidFill>
                  <a:srgbClr val="D636CE"/>
                </a:solidFill>
                <a:latin typeface="Comic Sans MS" pitchFamily="66" charset="0"/>
              </a:rPr>
              <a:t>Белич</a:t>
            </a: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 Г.Г., </a:t>
            </a:r>
            <a:r>
              <a:rPr lang="ru-RU" dirty="0" err="1" smtClean="0">
                <a:solidFill>
                  <a:srgbClr val="D636CE"/>
                </a:solidFill>
                <a:latin typeface="Comic Sans MS" pitchFamily="66" charset="0"/>
              </a:rPr>
              <a:t>Крыжановский</a:t>
            </a: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 В.А. Биология. Полный курс. Т. 1. Анатомия. – М.: Оникс-21 век, 2002.</a:t>
            </a:r>
          </a:p>
          <a:p>
            <a:pPr>
              <a:buNone/>
            </a:pP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2. </a:t>
            </a:r>
            <a:r>
              <a:rPr lang="ru-RU" dirty="0" err="1" smtClean="0">
                <a:solidFill>
                  <a:srgbClr val="D636CE"/>
                </a:solidFill>
                <a:latin typeface="Comic Sans MS" pitchFamily="66" charset="0"/>
              </a:rPr>
              <a:t>Пехов</a:t>
            </a: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 А.К. Биология с основами экологии. – СПб.: Лань, 2002.</a:t>
            </a:r>
          </a:p>
          <a:p>
            <a:pPr>
              <a:buNone/>
            </a:pP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3. Пономарева И.Н. Экология. Библиотека учителя. – М.: Вентана-Граф, 2001.</a:t>
            </a:r>
          </a:p>
          <a:p>
            <a:pPr>
              <a:buNone/>
            </a:pP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4. Сухова Т.С., </a:t>
            </a:r>
            <a:r>
              <a:rPr lang="ru-RU" dirty="0" err="1" smtClean="0">
                <a:solidFill>
                  <a:srgbClr val="D636CE"/>
                </a:solidFill>
                <a:latin typeface="Comic Sans MS" pitchFamily="66" charset="0"/>
              </a:rPr>
              <a:t>Кучменко</a:t>
            </a: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 B.C. Вопросы пола в системе биологических знаний. – М.: Вентана-Граф, 2001.</a:t>
            </a:r>
          </a:p>
          <a:p>
            <a:pPr>
              <a:buNone/>
            </a:pPr>
            <a:r>
              <a:rPr lang="ru-RU" dirty="0" smtClean="0">
                <a:solidFill>
                  <a:srgbClr val="D636CE"/>
                </a:solidFill>
                <a:latin typeface="Comic Sans MS" pitchFamily="66" charset="0"/>
              </a:rPr>
              <a:t>5. Энциклопедия для детей. Т. 18. Ч. 1, 2, 3 – М.: Аванта+, 2001–2004.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D636CE"/>
                </a:solidFill>
                <a:latin typeface="Comic Sans MS" pitchFamily="66" charset="0"/>
              </a:rPr>
              <a:t>Пояснительная записка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Элективный курс «Репродуктивное здоровье» - важный элемент в системе школьного биологического образования. Он имеет междисциплинарный характер. </a:t>
            </a:r>
          </a:p>
          <a:p>
            <a:r>
              <a:rPr lang="ru-RU" sz="4200" dirty="0" smtClean="0"/>
              <a:t>Предполагается, что этот образовательный курс будет способствовать формированию у учащихся </a:t>
            </a:r>
            <a:r>
              <a:rPr lang="ru-RU" sz="4200" dirty="0" err="1" smtClean="0"/>
              <a:t>интегративности</a:t>
            </a:r>
            <a:r>
              <a:rPr lang="ru-RU" sz="4200" dirty="0" smtClean="0"/>
              <a:t> знаний, пониманию их практического применения. </a:t>
            </a:r>
          </a:p>
          <a:p>
            <a:r>
              <a:rPr lang="ru-RU" sz="4200" dirty="0" smtClean="0"/>
              <a:t>Заложить основы репродуктивного здоровья целесообразно в том возрасте, когда совпадают остро проявляющийся интерес к противоположному полу и этап интенсивного развития организма, характеризующийся анатомической и физиологической перестройкой, появлением новых эмоций, ощущений, влечений. </a:t>
            </a:r>
          </a:p>
          <a:p>
            <a:r>
              <a:rPr lang="ru-RU" sz="4200" dirty="0" smtClean="0"/>
              <a:t>Именно сейчас возможно формирование осознанного отношения к репродуктивному здоровью, исключению факторов риска. </a:t>
            </a:r>
          </a:p>
          <a:p>
            <a:r>
              <a:rPr lang="ru-RU" sz="4200" dirty="0" smtClean="0"/>
              <a:t>Особые акценты делаются на формирование ответственного поведения как социального фактора, на формирование представлений о </a:t>
            </a:r>
            <a:r>
              <a:rPr lang="ru-RU" sz="4200" dirty="0" err="1" smtClean="0"/>
              <a:t>гендерных</a:t>
            </a:r>
            <a:r>
              <a:rPr lang="ru-RU" sz="4200" dirty="0" smtClean="0"/>
              <a:t> ролях, о которых не говорится при изучении обязательных дисциплин – биологии и экологии.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жизни современного общества знания о репродуктивном здоровье вносят значительный вклад в формировании здорового будущего поколения, служат особым способом развития у подростков познавательного интереса к здоровью своего организма и будущего поколения. </a:t>
            </a:r>
          </a:p>
          <a:p>
            <a:r>
              <a:rPr lang="ru-RU" dirty="0" smtClean="0"/>
              <a:t>Именно поэтому данный элективный курс выступает особым инструментом в развитии знаний, ключевых понятий у учащихся, подготовки выпускников общеобразовательных учебных заведений к успешной будущей семейной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D636CE"/>
                </a:solidFill>
                <a:latin typeface="Monotype Corsiva" pitchFamily="66" charset="0"/>
              </a:rPr>
              <a:t>Цель курса: </a:t>
            </a:r>
            <a:br>
              <a:rPr lang="ru-RU" b="1" u="sng" dirty="0" smtClean="0">
                <a:solidFill>
                  <a:srgbClr val="D636CE"/>
                </a:solidFill>
                <a:latin typeface="Monotype Corsiva" pitchFamily="66" charset="0"/>
              </a:rPr>
            </a:br>
            <a:endParaRPr lang="ru-RU" b="1" u="sng" dirty="0">
              <a:solidFill>
                <a:srgbClr val="D636CE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3400" dirty="0" smtClean="0">
                <a:solidFill>
                  <a:srgbClr val="FF0000"/>
                </a:solidFill>
                <a:latin typeface="Comic Sans MS" pitchFamily="66" charset="0"/>
              </a:rPr>
              <a:t>Формирование у школьников целостного представления о репродуктивном здоровье</a:t>
            </a:r>
          </a:p>
          <a:p>
            <a:pPr lvl="0"/>
            <a:r>
              <a:rPr lang="ru-RU" sz="3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Углубить и расширить кругозор учащихся о строении и функции репродуктивной системы</a:t>
            </a:r>
          </a:p>
          <a:p>
            <a:pPr lvl="0"/>
            <a:r>
              <a:rPr lang="ru-RU" sz="340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Ознакомить учащихся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основными заболеваниями, передающихся половым путем, а </a:t>
            </a:r>
            <a:r>
              <a:rPr lang="ru-RU" sz="340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так </a:t>
            </a:r>
            <a:r>
              <a:rPr lang="ru-RU" sz="340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        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методами контрацепции.</a:t>
            </a:r>
          </a:p>
          <a:p>
            <a:pPr lvl="0"/>
            <a:r>
              <a:rPr lang="ru-RU" dirty="0" smtClean="0">
                <a:solidFill>
                  <a:srgbClr val="A32388"/>
                </a:solidFill>
              </a:rPr>
              <a:t>Формирование у учащихся осознанного отношения к здоровью как к ценности жизни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Формирование     способности использовать в поведении всю информацию, которая служит сохранению и укреплению здоровья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6" descr="5c400fd11b552c953b36980538c8ee0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58082" y="428604"/>
            <a:ext cx="1501777" cy="15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-142900"/>
            <a:ext cx="8991600" cy="734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300" b="1" i="1" dirty="0"/>
          </a:p>
          <a:p>
            <a:pPr algn="ctr"/>
            <a:endParaRPr lang="ru-RU" sz="2300" b="1" i="1" dirty="0" smtClean="0"/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endParaRPr lang="ru-RU" sz="2300" b="1" i="1" dirty="0" smtClean="0"/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endParaRPr lang="ru-RU" sz="2300" b="1" i="1" dirty="0" smtClean="0"/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r>
              <a:rPr lang="ru-RU" sz="2300" b="1" i="1" dirty="0" smtClean="0"/>
              <a:t>сформировать </a:t>
            </a:r>
            <a:r>
              <a:rPr lang="ru-RU" sz="2300" dirty="0" smtClean="0"/>
              <a:t>полное представление о строении половой системы мужчины и женщины  </a:t>
            </a:r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r>
              <a:rPr lang="ru-RU" sz="2300" b="1" dirty="0" smtClean="0"/>
              <a:t> </a:t>
            </a:r>
            <a:r>
              <a:rPr lang="ru-RU" sz="2300" b="1" i="1" dirty="0" smtClean="0"/>
              <a:t>развитие</a:t>
            </a:r>
            <a:r>
              <a:rPr lang="ru-RU" sz="2300" dirty="0" smtClean="0"/>
              <a:t> биологического мышления учащихся</a:t>
            </a:r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r>
              <a:rPr lang="ru-RU" sz="2300" b="1" i="1" dirty="0" smtClean="0"/>
              <a:t>показать </a:t>
            </a:r>
            <a:r>
              <a:rPr lang="ru-RU" sz="2300" dirty="0" smtClean="0"/>
              <a:t>влияние вредных привычек на здоровье человека</a:t>
            </a:r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r>
              <a:rPr lang="ru-RU" sz="2300" b="1" i="1" dirty="0" smtClean="0"/>
              <a:t>способствовать </a:t>
            </a:r>
            <a:r>
              <a:rPr lang="ru-RU" sz="2300" dirty="0" smtClean="0"/>
              <a:t>систематизации и расширению знаний по темам курса на доступном научном уровне;</a:t>
            </a:r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r>
              <a:rPr lang="ru-RU" sz="2300" b="1" i="1" dirty="0" smtClean="0"/>
              <a:t>формировать</a:t>
            </a:r>
            <a:r>
              <a:rPr lang="ru-RU" sz="2300" dirty="0" smtClean="0"/>
              <a:t> умения самостоятельно применять и пополнять свои знания через содержание курса и применение новых технологий;</a:t>
            </a:r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r>
              <a:rPr lang="ru-RU" sz="2300" b="1" i="1" dirty="0" smtClean="0"/>
              <a:t>формировать</a:t>
            </a:r>
            <a:r>
              <a:rPr lang="ru-RU" sz="2300" dirty="0" smtClean="0"/>
              <a:t> социально-ответственное поведение, способствующее укреплению здоровья;</a:t>
            </a:r>
          </a:p>
          <a:p>
            <a:pPr>
              <a:lnSpc>
                <a:spcPct val="140000"/>
              </a:lnSpc>
              <a:buFontTx/>
              <a:buBlip>
                <a:blip r:embed="rId2"/>
              </a:buBlip>
            </a:pPr>
            <a:endParaRPr lang="ru-RU" sz="2800" b="1" i="1" dirty="0"/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5562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Задачи:</a:t>
            </a:r>
          </a:p>
        </p:txBody>
      </p:sp>
      <p:pic>
        <p:nvPicPr>
          <p:cNvPr id="6148" name="Picture 7" descr="030916_cupid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304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636CE"/>
                </a:solidFill>
                <a:latin typeface="Monotype Corsiva" pitchFamily="66" charset="0"/>
              </a:rPr>
              <a:t>Тематическое планирование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643998" cy="60935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87969"/>
                <a:gridCol w="3973465"/>
                <a:gridCol w="1068932"/>
                <a:gridCol w="1556816"/>
                <a:gridCol w="1556816"/>
              </a:tblGrid>
              <a:tr h="500066"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 – во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организации обучения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1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лекция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7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Введение.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6340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развития организма юноши.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439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 взросления и культура здоровья.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251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Факторы риска внутриутробного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развития.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439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Гендерные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роли.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8116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Биологические и социальные причины заболеваний, передающихся половым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путем.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529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Ответственное поведение как социальный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фактор.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43928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Обобщение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темам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курса.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447782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Подведение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итогов проектной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014922" cy="714380"/>
          </a:xfrm>
          <a:ln w="349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ysDash"/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D636CE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rgbClr val="D636CE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rgbClr val="D636CE"/>
                </a:solidFill>
                <a:latin typeface="Monotype Corsiva" pitchFamily="66" charset="0"/>
              </a:rPr>
              <a:t>Программа курса</a:t>
            </a:r>
            <a:br>
              <a:rPr lang="ru-RU" i="1" dirty="0" smtClean="0">
                <a:solidFill>
                  <a:srgbClr val="D636CE"/>
                </a:solidFill>
                <a:latin typeface="Monotype Corsiva" pitchFamily="66" charset="0"/>
              </a:rPr>
            </a:br>
            <a:endParaRPr lang="ru-RU" i="1" dirty="0">
              <a:solidFill>
                <a:srgbClr val="D636CE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715436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Введение (1 ч)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Знакомство с программой курса, видами заданий, с формами и планируемым объемом работ, а также с необходимым набором материалов, которые нужно будет использовать при изучении курса. Определение критериев оценки деятельности учащихся.</a:t>
            </a:r>
          </a:p>
          <a:p>
            <a:pPr>
              <a:buNone/>
            </a:pPr>
            <a:r>
              <a:rPr lang="ru-RU" sz="1600" b="1" dirty="0" smtClean="0"/>
              <a:t>1. Особенности развития организма юноши и девушки .(2 ч)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        Лекция.</a:t>
            </a:r>
            <a:r>
              <a:rPr lang="ru-RU" sz="1600" i="1" dirty="0" smtClean="0"/>
              <a:t> </a:t>
            </a:r>
            <a:r>
              <a:rPr lang="ru-RU" sz="1600" dirty="0" smtClean="0"/>
              <a:t>Изменения, возникающие в организме человека в период взросления. Понятия «репродуктивные органы», «репродуктивное здоровье». Факторы риска, влияющие на развитие половой системы. Особенности развития организма юноши и девушки под воздействием </a:t>
            </a:r>
            <a:r>
              <a:rPr lang="ru-RU" sz="1600" dirty="0" err="1" smtClean="0"/>
              <a:t>биосоциальных</a:t>
            </a:r>
            <a:r>
              <a:rPr lang="ru-RU" sz="1600" dirty="0" smtClean="0"/>
              <a:t> факторов.</a:t>
            </a:r>
          </a:p>
          <a:p>
            <a:pPr>
              <a:buNone/>
            </a:pPr>
            <a:r>
              <a:rPr lang="ru-RU" sz="1600" b="1" i="1" dirty="0" smtClean="0"/>
              <a:t>       Практическое занятие. </a:t>
            </a:r>
            <a:r>
              <a:rPr lang="ru-RU" sz="1600" dirty="0" smtClean="0"/>
              <a:t>Составление проблемных вопросов. Консультация с врачом и учителем физкультуры и определению нормы физической нагрузки для подростка. </a:t>
            </a:r>
          </a:p>
          <a:p>
            <a:pPr>
              <a:buNone/>
            </a:pPr>
            <a:r>
              <a:rPr lang="ru-RU" sz="1600" b="1" dirty="0" smtClean="0"/>
              <a:t>2. Проблемы взросления и культура здоровья (2 ч)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        Лекция. </a:t>
            </a:r>
            <a:r>
              <a:rPr lang="ru-RU" sz="1600" dirty="0" smtClean="0"/>
              <a:t>Половая жизнь. Беременность. Естественное и искусственное прерывание беременности. Профессии: гинеколог, андролог, фармацевт.</a:t>
            </a:r>
          </a:p>
          <a:p>
            <a:pPr>
              <a:buNone/>
            </a:pPr>
            <a:r>
              <a:rPr lang="ru-RU" sz="1600" b="1" i="1" dirty="0" smtClean="0"/>
              <a:t>        Практическое занятие. </a:t>
            </a:r>
            <a:r>
              <a:rPr lang="ru-RU" sz="1600" dirty="0" smtClean="0"/>
              <a:t>Консультация гинеколога и фармацевта о современных средствах контрацепции. Поиск сайтов, связанных с репродуктивным здоровьем подростков.</a:t>
            </a:r>
          </a:p>
          <a:p>
            <a:pPr>
              <a:buNone/>
            </a:pPr>
            <a:r>
              <a:rPr lang="ru-RU" sz="1600" b="1" dirty="0" smtClean="0"/>
              <a:t>3. Факторы риска внутриутробного развития (2 ч)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        Лекция. </a:t>
            </a:r>
            <a:r>
              <a:rPr lang="ru-RU" sz="1600" dirty="0" smtClean="0"/>
              <a:t>Физические, химические, биологические факторы риска внутриутробного развития.</a:t>
            </a:r>
          </a:p>
          <a:p>
            <a:pPr>
              <a:buNone/>
            </a:pPr>
            <a:r>
              <a:rPr lang="ru-RU" sz="1600" b="1" i="1" dirty="0" smtClean="0"/>
              <a:t>        Практическое занятие. </a:t>
            </a:r>
            <a:r>
              <a:rPr lang="ru-RU" sz="1600" dirty="0" smtClean="0"/>
              <a:t>Подбор материалов о негативных последствиях влияния физических, химических, биологических факторов риска.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01080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4. </a:t>
            </a:r>
            <a:r>
              <a:rPr lang="ru-RU" sz="1800" b="1" dirty="0" err="1" smtClean="0"/>
              <a:t>Гендерные</a:t>
            </a:r>
            <a:r>
              <a:rPr lang="ru-RU" sz="1800" b="1" dirty="0" smtClean="0"/>
              <a:t> роли (2 ч)</a:t>
            </a:r>
            <a:endParaRPr lang="ru-RU" sz="1800" dirty="0" smtClean="0"/>
          </a:p>
          <a:p>
            <a:pPr>
              <a:buNone/>
            </a:pPr>
            <a:r>
              <a:rPr lang="ru-RU" sz="1800" b="1" i="1" dirty="0" smtClean="0"/>
              <a:t>      Лекция. </a:t>
            </a:r>
            <a:r>
              <a:rPr lang="ru-RU" sz="1800" dirty="0" smtClean="0"/>
              <a:t>Понятие «</a:t>
            </a:r>
            <a:r>
              <a:rPr lang="ru-RU" sz="1800" dirty="0" err="1" smtClean="0"/>
              <a:t>гендерные</a:t>
            </a:r>
            <a:r>
              <a:rPr lang="ru-RU" sz="1800" dirty="0" smtClean="0"/>
              <a:t> роли». Зависимость здоровья детей от заболеваний родителей. Роль семьи в сохранении здоровья ребенка и в формировании социальных качеств. Профессии: социолог, психолог.</a:t>
            </a:r>
          </a:p>
          <a:p>
            <a:pPr>
              <a:buNone/>
            </a:pPr>
            <a:r>
              <a:rPr lang="ru-RU" sz="1800" b="1" i="1" dirty="0" smtClean="0"/>
              <a:t>       Практическое занятие. </a:t>
            </a:r>
            <a:r>
              <a:rPr lang="ru-RU" sz="1800" dirty="0" smtClean="0"/>
              <a:t>Составление проблемных вопросов, формулирование ответов по представлению о </a:t>
            </a:r>
            <a:r>
              <a:rPr lang="ru-RU" sz="1800" dirty="0" err="1" smtClean="0"/>
              <a:t>гендерных</a:t>
            </a:r>
            <a:r>
              <a:rPr lang="ru-RU" sz="1800" dirty="0" smtClean="0"/>
              <a:t> ролях в нашем обществе. Консультации психолога : «Распределение </a:t>
            </a:r>
            <a:r>
              <a:rPr lang="ru-RU" sz="1800" dirty="0" err="1" smtClean="0"/>
              <a:t>гендерных</a:t>
            </a:r>
            <a:r>
              <a:rPr lang="ru-RU" sz="1800" dirty="0" smtClean="0"/>
              <a:t> ролей в вашей семье».</a:t>
            </a:r>
          </a:p>
          <a:p>
            <a:pPr>
              <a:buNone/>
            </a:pPr>
            <a:r>
              <a:rPr lang="ru-RU" sz="1800" b="1" dirty="0" smtClean="0"/>
              <a:t>5. Биологические и социальные причины заболеваний, передающихся половым путем (2 ч)</a:t>
            </a:r>
            <a:endParaRPr lang="ru-RU" sz="1800" dirty="0" smtClean="0"/>
          </a:p>
          <a:p>
            <a:pPr>
              <a:buNone/>
            </a:pPr>
            <a:r>
              <a:rPr lang="ru-RU" sz="1800" b="1" i="1" dirty="0" smtClean="0"/>
              <a:t>       Лекция. </a:t>
            </a:r>
            <a:r>
              <a:rPr lang="ru-RU" sz="1800" dirty="0" smtClean="0"/>
              <a:t>Биологические и социальные причины заболеваний, передающихся половым путем. Группы заболеваний, передающихся половым путем.</a:t>
            </a:r>
          </a:p>
          <a:p>
            <a:pPr>
              <a:buNone/>
            </a:pPr>
            <a:r>
              <a:rPr lang="ru-RU" sz="1800" b="1" dirty="0" smtClean="0"/>
              <a:t>6. Ответственное поведение как социальный фактор (2 ч)</a:t>
            </a:r>
            <a:endParaRPr lang="ru-RU" sz="1800" dirty="0" smtClean="0"/>
          </a:p>
          <a:p>
            <a:pPr>
              <a:buNone/>
            </a:pPr>
            <a:r>
              <a:rPr lang="ru-RU" sz="1800" b="1" i="1" dirty="0" smtClean="0"/>
              <a:t>        Лекция.</a:t>
            </a:r>
            <a:r>
              <a:rPr lang="ru-RU" sz="1800" dirty="0" smtClean="0"/>
              <a:t> Понятие «ответственное поведение». Ответственное поведение как социальный фактор. Форма отказа от наркотика, алкоголя и т.д.</a:t>
            </a:r>
          </a:p>
          <a:p>
            <a:pPr>
              <a:buNone/>
            </a:pPr>
            <a:r>
              <a:rPr lang="ru-RU" sz="1800" b="1" i="1" dirty="0" smtClean="0"/>
              <a:t>        Практическое занятие. </a:t>
            </a:r>
            <a:r>
              <a:rPr lang="ru-RU" sz="1800" dirty="0" smtClean="0"/>
              <a:t>Консультация психолога. Разработка модели поведения в сложных ситуациях. Разработка рекомендаций по формулированию отказа от употребления наркотических веществ.</a:t>
            </a:r>
          </a:p>
          <a:p>
            <a:pPr>
              <a:buNone/>
            </a:pPr>
            <a:r>
              <a:rPr lang="ru-RU" sz="1800" b="1" dirty="0" smtClean="0"/>
              <a:t>Обобщение по темам курса (4 ч)</a:t>
            </a:r>
            <a:endParaRPr lang="ru-RU" sz="1800" dirty="0" smtClean="0"/>
          </a:p>
          <a:p>
            <a:pPr>
              <a:buNone/>
            </a:pPr>
            <a:r>
              <a:rPr lang="ru-RU" sz="1800" b="1" i="1" dirty="0" smtClean="0"/>
              <a:t>        Практическое занятие. </a:t>
            </a:r>
            <a:r>
              <a:rPr lang="ru-RU" sz="1800" dirty="0" smtClean="0"/>
              <a:t>Создание проектов по выбранному направлению.</a:t>
            </a:r>
          </a:p>
          <a:p>
            <a:pPr>
              <a:buNone/>
            </a:pPr>
            <a:r>
              <a:rPr lang="ru-RU" sz="1800" b="1" dirty="0" smtClean="0"/>
              <a:t>Подведение итогов проектной деятельности (1 ч)</a:t>
            </a:r>
            <a:endParaRPr lang="ru-RU" sz="1800" dirty="0" smtClean="0"/>
          </a:p>
          <a:p>
            <a:pPr>
              <a:buNone/>
            </a:pPr>
            <a:r>
              <a:rPr lang="ru-RU" sz="1800" b="1" i="1" dirty="0" smtClean="0"/>
              <a:t>        Практическое занятие. </a:t>
            </a:r>
            <a:r>
              <a:rPr lang="ru-RU" sz="1800" dirty="0" smtClean="0"/>
              <a:t>Конференция. Презентация созданных проектов.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 cmpd="dbl">
            <a:solidFill>
              <a:srgbClr val="FF66FF"/>
            </a:solidFill>
          </a:ln>
        </p:spPr>
        <p:txBody>
          <a:bodyPr>
            <a:noAutofit/>
          </a:bodyPr>
          <a:lstStyle/>
          <a:p>
            <a:r>
              <a:rPr lang="ru-RU" sz="3500" b="1" i="1" dirty="0" smtClean="0">
                <a:latin typeface="Book Antiqua" pitchFamily="18" charset="0"/>
              </a:rPr>
              <a:t>Требования к уровню подготовки учащихся:</a:t>
            </a:r>
            <a:endParaRPr lang="ru-RU" sz="35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292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Учащиеся должны знать:</a:t>
            </a:r>
            <a:endParaRPr lang="ru-RU" sz="3600" u="sng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buNone/>
            </a:pPr>
            <a:r>
              <a:rPr lang="ru-RU" sz="3600" dirty="0" smtClean="0"/>
              <a:t>- об отрицательном воздействии на организм вредных привычек;</a:t>
            </a:r>
          </a:p>
          <a:p>
            <a:pPr>
              <a:buNone/>
            </a:pPr>
            <a:r>
              <a:rPr lang="ru-RU" sz="3600" dirty="0" smtClean="0"/>
              <a:t>- правила гигиены, сохраняющие здоровье человека;</a:t>
            </a:r>
          </a:p>
          <a:p>
            <a:pPr>
              <a:buNone/>
            </a:pPr>
            <a:r>
              <a:rPr lang="ru-RU" sz="3600" dirty="0" smtClean="0"/>
              <a:t>- факторы, разрушающие здоровье человека;</a:t>
            </a:r>
          </a:p>
          <a:p>
            <a:pPr>
              <a:buNone/>
            </a:pPr>
            <a:r>
              <a:rPr lang="ru-RU" sz="3600" dirty="0" smtClean="0"/>
              <a:t>- этические нормы межличностных отношений.</a:t>
            </a:r>
          </a:p>
          <a:p>
            <a:pPr>
              <a:buNone/>
            </a:pPr>
            <a:r>
              <a:rPr lang="ru-RU" sz="3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Учащиеся должны уметь:</a:t>
            </a:r>
            <a:endParaRPr lang="ru-RU" sz="3600" u="sng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buNone/>
            </a:pPr>
            <a:r>
              <a:rPr lang="ru-RU" sz="3600" dirty="0" smtClean="0"/>
              <a:t>- объяснять отрицательное воздействие вредных привычек на организм человека;</a:t>
            </a:r>
          </a:p>
          <a:p>
            <a:pPr>
              <a:buNone/>
            </a:pPr>
            <a:r>
              <a:rPr lang="ru-RU" sz="3600" dirty="0" smtClean="0"/>
              <a:t>- соблюдать правила личной и общественной гигиены;</a:t>
            </a:r>
          </a:p>
          <a:p>
            <a:pPr>
              <a:buNone/>
            </a:pPr>
            <a:r>
              <a:rPr lang="ru-RU" sz="3600" dirty="0" smtClean="0"/>
              <a:t>- работать с литературой: с текстами, рисунками, аппаратом ориентировки, аппаратом организации усвоения материала;</a:t>
            </a:r>
          </a:p>
          <a:p>
            <a:pPr>
              <a:buNone/>
            </a:pPr>
            <a:r>
              <a:rPr lang="ru-RU" sz="3600" dirty="0" smtClean="0"/>
              <a:t>- проводить самонаблюдения, ставить простейшие опыты.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1191</Words>
  <Application>Microsoft Office PowerPoint</Application>
  <PresentationFormat>Экран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Элективный курс </vt:lpstr>
      <vt:lpstr>Пояснительная записка </vt:lpstr>
      <vt:lpstr>Слайд 3</vt:lpstr>
      <vt:lpstr>Цель курса:  </vt:lpstr>
      <vt:lpstr>Слайд 5</vt:lpstr>
      <vt:lpstr>Тематическое планирование </vt:lpstr>
      <vt:lpstr> Программа курса </vt:lpstr>
      <vt:lpstr>Слайд 8</vt:lpstr>
      <vt:lpstr>Требования к уровню подготовки учащихся:</vt:lpstr>
      <vt:lpstr>Для учащихся </vt:lpstr>
      <vt:lpstr>Для учителя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57</cp:revision>
  <dcterms:created xsi:type="dcterms:W3CDTF">2009-09-01T14:22:56Z</dcterms:created>
  <dcterms:modified xsi:type="dcterms:W3CDTF">2009-11-26T12:06:04Z</dcterms:modified>
</cp:coreProperties>
</file>