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74" r:id="rId3"/>
    <p:sldId id="283" r:id="rId4"/>
    <p:sldId id="284" r:id="rId5"/>
    <p:sldId id="270" r:id="rId6"/>
    <p:sldId id="271" r:id="rId7"/>
    <p:sldId id="273" r:id="rId8"/>
    <p:sldId id="272" r:id="rId9"/>
    <p:sldId id="276" r:id="rId10"/>
    <p:sldId id="282" r:id="rId11"/>
    <p:sldId id="278" r:id="rId12"/>
    <p:sldId id="280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EEFE"/>
    <a:srgbClr val="96EAFE"/>
    <a:srgbClr val="7C5989"/>
    <a:srgbClr val="000066"/>
    <a:srgbClr val="333399"/>
    <a:srgbClr val="800000"/>
    <a:srgbClr val="CC0000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84" autoAdjust="0"/>
    <p:restoredTop sz="93617" autoAdjust="0"/>
  </p:normalViewPr>
  <p:slideViewPr>
    <p:cSldViewPr>
      <p:cViewPr varScale="1">
        <p:scale>
          <a:sx n="68" d="100"/>
          <a:sy n="68" d="100"/>
        </p:scale>
        <p:origin x="-5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167C18-07BA-422D-9760-556ADC9D71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19FD-29CD-47FE-B45D-794D5F62CD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7D871-8ABF-4CF4-BDA4-5CD4195586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9CD9875-5974-4768-9D94-ADC68568BF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EA7BF-EDB1-49EC-BB96-FE177841A0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2685-3181-4CE4-9122-2CBF6C17C1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F57B7-8375-433F-9D03-2DC22A9B20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8BD8-ECEC-4F09-AC02-55D72A0951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9885-86FA-4271-8BF3-390169A98E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8AFC19B-1B79-4DA2-A302-48565FFAA6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2FCDC0-861D-4FB5-BF0F-793F28CEAE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B7E8C50-BB50-47B8-8DAB-18EB20D32F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elementy.ru/genbio/synopsis?artid=11" TargetMode="External"/><Relationship Id="rId13" Type="http://schemas.openxmlformats.org/officeDocument/2006/relationships/hyperlink" Target="http://nasha-iskra.ru/default.asp?objType=2&amp;objValue=37659" TargetMode="External"/><Relationship Id="rId18" Type="http://schemas.openxmlformats.org/officeDocument/2006/relationships/hyperlink" Target="http://www.aif.ru/society/news/34333" TargetMode="External"/><Relationship Id="rId26" Type="http://schemas.openxmlformats.org/officeDocument/2006/relationships/hyperlink" Target="http://www.t-i.ru/numbers/show/551/" TargetMode="External"/><Relationship Id="rId3" Type="http://schemas.openxmlformats.org/officeDocument/2006/relationships/hyperlink" Target="http://clck.yandex.ru/redir/AiuY0DBWFJ4ePaEse6rgeAjgs2pI3DW99KUdgowt9XvqxGyo_rnZJpNjfFDg3rinsRg06G0AyigH3nxrdiPJP_d8jxsW8xM2vId9g5rGIoYiPLZ8jR0zJq0LchCyiW9y?data=UlNrNmk5WktYejR0eWJFYk1Ldmtxak1qUnF3cjJlcXlmRzlJRVp0cXNmdkZRV0hBRHd1Zk45a0hTbDZyZUtJOGJCakxLLUdEeG1hQlVNd1dnd1lBTTMzMHpveFVDUU5QbHhHM1BjdjE3anZlal9zQnFneEFKWk1LZW5rSGN5eHNpZVdiUWhpNTVjM1VfTVJKZkZtamJINmZXZWdzVGc1dDdlQzk1WmhMUVhj&amp;b64e=2&amp;sign=6b5767f814cbf7931af6e85dcb45b36c&amp;keyno=0" TargetMode="External"/><Relationship Id="rId21" Type="http://schemas.openxmlformats.org/officeDocument/2006/relationships/hyperlink" Target="http://blogs.mail.ru/mail/spanchbobina/1C4186FD435E2928.html" TargetMode="External"/><Relationship Id="rId7" Type="http://schemas.openxmlformats.org/officeDocument/2006/relationships/hyperlink" Target="http://citysakh.ru/News/?dirid=31&amp;st=94" TargetMode="External"/><Relationship Id="rId12" Type="http://schemas.openxmlformats.org/officeDocument/2006/relationships/hyperlink" Target="http://www.photosight.ru/photos/871750/" TargetMode="External"/><Relationship Id="rId17" Type="http://schemas.openxmlformats.org/officeDocument/2006/relationships/hyperlink" Target="http://www.chita.ru/news/?pg=212" TargetMode="External"/><Relationship Id="rId25" Type="http://schemas.openxmlformats.org/officeDocument/2006/relationships/hyperlink" Target="http://www.berdichev.info/index.php?categoryid=1&amp;cstart=2&amp;year=2009&amp;month=04" TargetMode="External"/><Relationship Id="rId2" Type="http://schemas.openxmlformats.org/officeDocument/2006/relationships/image" Target="../media/image3.jpeg"/><Relationship Id="rId16" Type="http://schemas.openxmlformats.org/officeDocument/2006/relationships/hyperlink" Target="http://www.justmedia.ru/news/none?page=5" TargetMode="External"/><Relationship Id="rId20" Type="http://schemas.openxmlformats.org/officeDocument/2006/relationships/hyperlink" Target="http://joyclick.ru/2009/08/04/page/1/" TargetMode="External"/><Relationship Id="rId29" Type="http://schemas.openxmlformats.org/officeDocument/2006/relationships/hyperlink" Target="http://airbase.forest.ru/index/fotoalb011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klops.ru/news.html?topic=28&amp;p=15" TargetMode="External"/><Relationship Id="rId11" Type="http://schemas.openxmlformats.org/officeDocument/2006/relationships/hyperlink" Target="http://r1tv.com.ua/ru/news/2009-07" TargetMode="External"/><Relationship Id="rId24" Type="http://schemas.openxmlformats.org/officeDocument/2006/relationships/hyperlink" Target="http://polemika.com.ua/news-10758.html" TargetMode="External"/><Relationship Id="rId5" Type="http://schemas.openxmlformats.org/officeDocument/2006/relationships/hyperlink" Target="http://vmestestem.ru/news/&amp;gr=2&amp;nid=25253" TargetMode="External"/><Relationship Id="rId15" Type="http://schemas.openxmlformats.org/officeDocument/2006/relationships/hyperlink" Target="http://www.allrf.ru/dir/dir/413" TargetMode="External"/><Relationship Id="rId23" Type="http://schemas.openxmlformats.org/officeDocument/2006/relationships/hyperlink" Target="http://www.ellf.ru/world/26486-lesnye-pozhary-na-kanarskix-ostrovax-19-foto.html" TargetMode="External"/><Relationship Id="rId28" Type="http://schemas.openxmlformats.org/officeDocument/2006/relationships/hyperlink" Target="http://gazeta.aif.ru/online/kids/142/13_02" TargetMode="External"/><Relationship Id="rId10" Type="http://schemas.openxmlformats.org/officeDocument/2006/relationships/hyperlink" Target="http://www.vsesmi.ru/news/776988/1604745/" TargetMode="External"/><Relationship Id="rId19" Type="http://schemas.openxmlformats.org/officeDocument/2006/relationships/hyperlink" Target="http://news.irknet.ru/irk/irk_news/34811-mchs_irkutskojj_oblasti_preduprezhdaet_o_verojatnosti_vozniknovenija_lesnykh_pozharov.html" TargetMode="External"/><Relationship Id="rId4" Type="http://schemas.openxmlformats.org/officeDocument/2006/relationships/hyperlink" Target="http://ecoportal.ru/news.php?id=36555" TargetMode="External"/><Relationship Id="rId9" Type="http://schemas.openxmlformats.org/officeDocument/2006/relationships/hyperlink" Target="http://fotki.yandex.ru/users/ya-morales/view/96283/" TargetMode="External"/><Relationship Id="rId14" Type="http://schemas.openxmlformats.org/officeDocument/2006/relationships/hyperlink" Target="http://tourist.kharkov.ua/review_velo/index.php?viewtopic=44" TargetMode="External"/><Relationship Id="rId22" Type="http://schemas.openxmlformats.org/officeDocument/2006/relationships/hyperlink" Target="http://www.admkamyshin.info/page/18/" TargetMode="External"/><Relationship Id="rId27" Type="http://schemas.openxmlformats.org/officeDocument/2006/relationships/hyperlink" Target="http://gazeta.aif.ru/online/kids/142/13_02?comment" TargetMode="External"/><Relationship Id="rId30" Type="http://schemas.openxmlformats.org/officeDocument/2006/relationships/hyperlink" Target="http://0-50.ru/news/incident/2009-06-16/id_205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6367" t="57618" r="10644" b="160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572132" y="1357298"/>
            <a:ext cx="35718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cs typeface="Times New Roman" pitchFamily="18" charset="0"/>
            </a:endParaRPr>
          </a:p>
          <a:p>
            <a:endParaRPr lang="ru-RU" dirty="0" smtClean="0">
              <a:cs typeface="Times New Roman" pitchFamily="18" charset="0"/>
            </a:endParaRPr>
          </a:p>
          <a:p>
            <a:r>
              <a:rPr lang="ru-RU" sz="1600" dirty="0" smtClean="0">
                <a:cs typeface="Times New Roman" pitchFamily="18" charset="0"/>
              </a:rPr>
              <a:t>Автор: Колосова А.А.,</a:t>
            </a:r>
          </a:p>
          <a:p>
            <a:r>
              <a:rPr lang="ru-RU" sz="1600" dirty="0" smtClean="0">
                <a:cs typeface="Times New Roman" pitchFamily="18" charset="0"/>
              </a:rPr>
              <a:t>учитель начальных классов</a:t>
            </a:r>
          </a:p>
          <a:p>
            <a:r>
              <a:rPr lang="ru-RU" sz="1600" dirty="0" smtClean="0">
                <a:cs typeface="Times New Roman" pitchFamily="18" charset="0"/>
              </a:rPr>
              <a:t>МБОУ </a:t>
            </a:r>
            <a:r>
              <a:rPr lang="ru-RU" sz="1600" dirty="0" err="1" smtClean="0">
                <a:cs typeface="Times New Roman" pitchFamily="18" charset="0"/>
              </a:rPr>
              <a:t>Лопанская</a:t>
            </a:r>
            <a:r>
              <a:rPr lang="ru-RU" sz="1600" dirty="0" smtClean="0">
                <a:cs typeface="Times New Roman" pitchFamily="18" charset="0"/>
              </a:rPr>
              <a:t> СОШ №3  </a:t>
            </a:r>
            <a:r>
              <a:rPr lang="ru-RU" sz="1600" dirty="0" err="1" smtClean="0">
                <a:cs typeface="Times New Roman" pitchFamily="18" charset="0"/>
              </a:rPr>
              <a:t>Целинского</a:t>
            </a:r>
            <a:r>
              <a:rPr lang="ru-RU" sz="1600" dirty="0" smtClean="0">
                <a:cs typeface="Times New Roman" pitchFamily="18" charset="0"/>
              </a:rPr>
              <a:t> района Ростовской области</a:t>
            </a:r>
          </a:p>
        </p:txBody>
      </p:sp>
      <p:pic>
        <p:nvPicPr>
          <p:cNvPr id="5123" name="Picture 3" descr="C:\Users\31\Pictures\O32cc03ae99e6cd74274fd17561116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285860"/>
            <a:ext cx="4691090" cy="533784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14546" y="285728"/>
            <a:ext cx="66437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atin typeface="Segoe UI Semibold" pitchFamily="34" charset="0"/>
                <a:cs typeface="Times New Roman" pitchFamily="18" charset="0"/>
              </a:rPr>
              <a:t>Правила поведения детей </a:t>
            </a:r>
            <a:r>
              <a:rPr lang="ru-RU" i="1" dirty="0" smtClean="0">
                <a:latin typeface="Segoe UI Semibold" pitchFamily="34" charset="0"/>
                <a:cs typeface="Times New Roman" pitchFamily="18" charset="0"/>
              </a:rPr>
              <a:t>при </a:t>
            </a:r>
            <a:r>
              <a:rPr lang="ru-RU" i="1" dirty="0" smtClean="0">
                <a:latin typeface="Segoe UI Semibold" pitchFamily="34" charset="0"/>
                <a:cs typeface="Times New Roman" pitchFamily="18" charset="0"/>
              </a:rPr>
              <a:t>пожаре в оздоровительном лагере </a:t>
            </a:r>
            <a:endParaRPr lang="ru-RU" i="1" dirty="0" smtClean="0">
              <a:latin typeface="Segoe UI Semibold" pitchFamily="34" charset="0"/>
              <a:cs typeface="Times New Roman" pitchFamily="18" charset="0"/>
            </a:endParaRPr>
          </a:p>
          <a:p>
            <a:r>
              <a:rPr lang="ru-RU" dirty="0" smtClean="0">
                <a:latin typeface="Segoe UI Semibold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6367" t="57618" r="10644" b="160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572132" y="1357298"/>
            <a:ext cx="3571868" cy="1421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cs typeface="Times New Roman" pitchFamily="18" charset="0"/>
              </a:rPr>
              <a:t>Не прячьтесь при пожаре!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cs typeface="Times New Roman" pitchFamily="18" charset="0"/>
              </a:rPr>
              <a:t>Пожарным будет трудно вас найти.</a:t>
            </a:r>
          </a:p>
        </p:txBody>
      </p:sp>
      <p:pic>
        <p:nvPicPr>
          <p:cNvPr id="26626" name="Picture 2" descr="C:\Users\31\Pictures\11987_html_m7e808d7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000108"/>
            <a:ext cx="4878324" cy="478634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6367" t="57618" r="10644" b="160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572132" y="1357298"/>
            <a:ext cx="3571868" cy="1883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cs typeface="Times New Roman" pitchFamily="18" charset="0"/>
              </a:rPr>
              <a:t>             Запомните!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cs typeface="Times New Roman" pitchFamily="18" charset="0"/>
              </a:rPr>
              <a:t>Самое  главное правило при пожаре – не поддаваться панике!</a:t>
            </a:r>
          </a:p>
        </p:txBody>
      </p:sp>
      <p:pic>
        <p:nvPicPr>
          <p:cNvPr id="2051" name="Picture 3" descr="C:\Users\31\Pictures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095929"/>
            <a:ext cx="4214842" cy="376183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6367" t="57618" r="10644" b="160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57158" y="285728"/>
            <a:ext cx="8429684" cy="644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1400" b="1" dirty="0" smtClean="0"/>
              <a:t>                                                            Интернет-ресурсы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solidFill>
                  <a:schemeClr val="tx2"/>
                </a:solidFill>
                <a:hlinkClick r:id="rId3"/>
              </a:rPr>
              <a:t>http://clck.yandex.ru/redir/AiuY0DBWFJ4ePaEse6rgeAjgs2pI3DW99KUdgowt9XvqxGyo_rnZJpNjfFDg3rinsRg06G0AyigH3nxrdiPJP_d8jxsW8xM2vId9g5rGIoYiPLZ8jR0zJq0LchCyiW9y?data=UlNrNmk5WktYejR0eWJFYk1Ldmtxak1qUnF3cjJlcXlmRzlJRVp0cXNmdkZRV0hBRHd1Zk45a0hTbDZyZUtJOGJCakxLLUdEeG1hQlVNd1dnd1lBTTMzMHpveFVDUU5QbHhHM1BjdjE3anZlal9zQnFneEFKWk1LZW5rSGN5eHNpZVdiUWhpNTVjM1VfTVJKZkZtamJINmZXZWdzVGc1dDdlQzk1WmhMUVhj&amp;b64e=2&amp;sign=6b5767f814cbf7931af6e85dcb45b36c&amp;keyno=0</a:t>
            </a:r>
            <a:endParaRPr lang="ru-RU" sz="1400" dirty="0" smtClean="0">
              <a:solidFill>
                <a:schemeClr val="tx2"/>
              </a:solidFill>
              <a:hlinkClick r:id="rId4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solidFill>
                  <a:schemeClr val="tx2"/>
                </a:solidFill>
                <a:hlinkClick r:id="rId4"/>
              </a:rPr>
              <a:t>http://ecoportal.ru/news.php?id=36555</a:t>
            </a:r>
            <a:endParaRPr lang="ru-RU" sz="1400" dirty="0" smtClean="0">
              <a:solidFill>
                <a:schemeClr val="tx2"/>
              </a:solidFill>
              <a:hlinkClick r:id="rId5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solidFill>
                  <a:schemeClr val="tx2"/>
                </a:solidFill>
                <a:hlinkClick r:id="rId5"/>
              </a:rPr>
              <a:t>http://vmestestem.ru/news/&amp;gr=2&amp;nid=25253</a:t>
            </a:r>
            <a:endParaRPr lang="ru-RU" sz="1400" dirty="0" smtClean="0">
              <a:solidFill>
                <a:schemeClr val="tx2"/>
              </a:solidFill>
              <a:hlinkClick r:id="rId6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solidFill>
                  <a:schemeClr val="tx2"/>
                </a:solidFill>
                <a:hlinkClick r:id="rId6"/>
              </a:rPr>
              <a:t>http://klops.ru/news.html?topic=28&amp;p=15</a:t>
            </a:r>
            <a:endParaRPr lang="ru-RU" sz="1400" dirty="0" smtClean="0">
              <a:solidFill>
                <a:schemeClr val="tx2"/>
              </a:solidFill>
              <a:hlinkClick r:id="rId7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solidFill>
                  <a:schemeClr val="tx2"/>
                </a:solidFill>
                <a:hlinkClick r:id="rId7"/>
              </a:rPr>
              <a:t>http://citysakh.ru/News/?dirid=31&amp;st=94</a:t>
            </a:r>
            <a:endParaRPr lang="ru-RU" sz="1400" dirty="0" smtClean="0">
              <a:solidFill>
                <a:schemeClr val="tx2"/>
              </a:solidFill>
              <a:hlinkClick r:id="rId8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solidFill>
                  <a:schemeClr val="tx2"/>
                </a:solidFill>
                <a:hlinkClick r:id="rId8"/>
              </a:rPr>
              <a:t>http://elementy.ru/genbio/synopsis?artid=11</a:t>
            </a:r>
            <a:endParaRPr lang="ru-RU" sz="1400" dirty="0" smtClean="0">
              <a:solidFill>
                <a:schemeClr val="tx2"/>
              </a:solidFill>
              <a:hlinkClick r:id="rId9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solidFill>
                  <a:schemeClr val="tx2"/>
                </a:solidFill>
                <a:hlinkClick r:id="rId9"/>
              </a:rPr>
              <a:t>http://fotki.yandex.ru/users/ya-morales/view/96283/</a:t>
            </a:r>
            <a:endParaRPr lang="ru-RU" sz="1400" dirty="0" smtClean="0">
              <a:solidFill>
                <a:schemeClr val="tx2"/>
              </a:solidFill>
              <a:hlinkClick r:id="rId1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solidFill>
                  <a:schemeClr val="tx2"/>
                </a:solidFill>
                <a:hlinkClick r:id="rId10"/>
              </a:rPr>
              <a:t>http://www.vsesmi.ru/news/776988/1604745/</a:t>
            </a:r>
            <a:endParaRPr lang="ru-RU" sz="1400" dirty="0" smtClean="0">
              <a:solidFill>
                <a:schemeClr val="tx2"/>
              </a:solidFill>
              <a:hlinkClick r:id="rId11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solidFill>
                  <a:schemeClr val="tx2"/>
                </a:solidFill>
                <a:hlinkClick r:id="rId11"/>
              </a:rPr>
              <a:t>http://r1tv.com.ua/ru/news/2009-07</a:t>
            </a:r>
            <a:endParaRPr lang="ru-RU" sz="1400" dirty="0" smtClean="0">
              <a:solidFill>
                <a:schemeClr val="tx2"/>
              </a:solidFill>
              <a:hlinkClick r:id="rId12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solidFill>
                  <a:schemeClr val="tx2"/>
                </a:solidFill>
                <a:hlinkClick r:id="rId12"/>
              </a:rPr>
              <a:t>http://www.photosight.ru/photos/871750/</a:t>
            </a:r>
            <a:endParaRPr lang="ru-RU" sz="1400" dirty="0" smtClean="0">
              <a:solidFill>
                <a:schemeClr val="tx2"/>
              </a:solidFill>
              <a:hlinkClick r:id="rId13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solidFill>
                  <a:schemeClr val="tx2"/>
                </a:solidFill>
                <a:hlinkClick r:id="rId13"/>
              </a:rPr>
              <a:t>http://nasha-iskra.ru/default.asp?objType=2&amp;objValue=37659</a:t>
            </a:r>
            <a:endParaRPr lang="ru-RU" sz="1400" dirty="0" smtClean="0">
              <a:solidFill>
                <a:schemeClr val="tx2"/>
              </a:solidFill>
              <a:hlinkClick r:id="rId14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solidFill>
                  <a:schemeClr val="tx2"/>
                </a:solidFill>
                <a:hlinkClick r:id="rId14"/>
              </a:rPr>
              <a:t>http://tourist.kharkov.ua/review_velo/index.php?viewtopic=44</a:t>
            </a:r>
            <a:endParaRPr lang="ru-RU" sz="1400" dirty="0" smtClean="0">
              <a:solidFill>
                <a:schemeClr val="tx2"/>
              </a:solidFill>
              <a:hlinkClick r:id="rId15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solidFill>
                  <a:schemeClr val="tx2"/>
                </a:solidFill>
                <a:hlinkClick r:id="rId15"/>
              </a:rPr>
              <a:t>http://www.allrf.ru/dir/dir/413</a:t>
            </a:r>
            <a:endParaRPr lang="ru-RU" sz="1400" dirty="0" smtClean="0">
              <a:solidFill>
                <a:schemeClr val="tx2"/>
              </a:solidFill>
              <a:hlinkClick r:id="rId16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solidFill>
                  <a:schemeClr val="tx2"/>
                </a:solidFill>
                <a:hlinkClick r:id="rId16"/>
              </a:rPr>
              <a:t>http://www.justmedia.ru/news/none?page=5</a:t>
            </a:r>
            <a:endParaRPr lang="ru-RU" sz="1400" dirty="0" smtClean="0">
              <a:solidFill>
                <a:schemeClr val="tx2"/>
              </a:solidFill>
              <a:hlinkClick r:id="rId17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solidFill>
                  <a:schemeClr val="tx2"/>
                </a:solidFill>
                <a:hlinkClick r:id="rId17"/>
              </a:rPr>
              <a:t>http://www.chita.ru/news/?pg=212</a:t>
            </a:r>
            <a:endParaRPr lang="ru-RU" sz="1400" dirty="0" smtClean="0">
              <a:solidFill>
                <a:schemeClr val="tx2"/>
              </a:solidFill>
              <a:hlinkClick r:id="rId18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solidFill>
                  <a:schemeClr val="tx2"/>
                </a:solidFill>
                <a:hlinkClick r:id="rId18"/>
              </a:rPr>
              <a:t>http://www.aif.ru/society/news/34333</a:t>
            </a:r>
            <a:endParaRPr lang="ru-RU" sz="1400" dirty="0" smtClean="0">
              <a:solidFill>
                <a:schemeClr val="tx2"/>
              </a:solidFill>
              <a:hlinkClick r:id="rId19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solidFill>
                  <a:schemeClr val="tx2"/>
                </a:solidFill>
                <a:hlinkClick r:id="rId19"/>
              </a:rPr>
              <a:t>http://news.irknet.ru/irk/irk_news/34811-mchs_irkutskojj_oblasti_preduprezhdaet_o_verojatnosti_vozniknovenija_lesnykh_pozharov.html</a:t>
            </a:r>
            <a:endParaRPr lang="ru-RU" sz="1400" dirty="0" smtClean="0">
              <a:solidFill>
                <a:schemeClr val="tx2"/>
              </a:solidFill>
              <a:hlinkClick r:id="rId2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solidFill>
                  <a:schemeClr val="tx2"/>
                </a:solidFill>
                <a:hlinkClick r:id="rId20"/>
              </a:rPr>
              <a:t>http://joyclick.ru/2009/08/04/page/1/</a:t>
            </a:r>
            <a:endParaRPr lang="ru-RU" sz="1400" dirty="0" smtClean="0">
              <a:solidFill>
                <a:schemeClr val="tx2"/>
              </a:solidFill>
              <a:hlinkClick r:id="rId21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solidFill>
                  <a:schemeClr val="tx2"/>
                </a:solidFill>
                <a:hlinkClick r:id="rId21"/>
              </a:rPr>
              <a:t>http://blogs.mail.ru/mail/spanchbobina/1C4186FD435E2928.html</a:t>
            </a:r>
            <a:endParaRPr lang="ru-RU" sz="1400" dirty="0" smtClean="0">
              <a:solidFill>
                <a:schemeClr val="tx2"/>
              </a:solidFill>
              <a:hlinkClick r:id="rId22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solidFill>
                  <a:schemeClr val="tx2"/>
                </a:solidFill>
                <a:hlinkClick r:id="rId22"/>
              </a:rPr>
              <a:t>http://www.admkamyshin.info/page/18/</a:t>
            </a:r>
            <a:endParaRPr lang="ru-RU" sz="1400" dirty="0" smtClean="0">
              <a:solidFill>
                <a:schemeClr val="tx2"/>
              </a:solidFill>
              <a:hlinkClick r:id="rId23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solidFill>
                  <a:schemeClr val="tx2"/>
                </a:solidFill>
                <a:hlinkClick r:id="rId23"/>
              </a:rPr>
              <a:t>http://www.ellf.ru/world/26486-lesnye-pozhary-na-kanarskix-ostrovax-19-foto.html</a:t>
            </a:r>
            <a:endParaRPr lang="ru-RU" sz="1400" dirty="0" smtClean="0">
              <a:solidFill>
                <a:schemeClr val="tx2"/>
              </a:solidFill>
              <a:hlinkClick r:id="rId24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solidFill>
                  <a:schemeClr val="tx2"/>
                </a:solidFill>
                <a:hlinkClick r:id="rId24"/>
              </a:rPr>
              <a:t>http://polemika.com.ua/news-10758.html</a:t>
            </a:r>
            <a:endParaRPr lang="ru-RU" sz="1400" dirty="0" smtClean="0">
              <a:solidFill>
                <a:schemeClr val="tx2"/>
              </a:solidFill>
              <a:hlinkClick r:id="rId25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solidFill>
                  <a:schemeClr val="tx2"/>
                </a:solidFill>
                <a:hlinkClick r:id="rId25"/>
              </a:rPr>
              <a:t>http://www.berdichev.info/index.php?categoryid=1&amp;cstart=2&amp;year=2009&amp;month=04</a:t>
            </a:r>
            <a:endParaRPr lang="ru-RU" sz="1400" dirty="0" smtClean="0">
              <a:solidFill>
                <a:schemeClr val="tx2"/>
              </a:solidFill>
              <a:hlinkClick r:id="rId26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solidFill>
                  <a:schemeClr val="tx2"/>
                </a:solidFill>
                <a:hlinkClick r:id="rId26"/>
              </a:rPr>
              <a:t>http://www.t-i.ru/numbers/show/551/</a:t>
            </a:r>
            <a:endParaRPr lang="ru-RU" sz="1400" dirty="0" smtClean="0">
              <a:solidFill>
                <a:schemeClr val="tx2"/>
              </a:solidFill>
              <a:hlinkClick r:id="rId27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solidFill>
                  <a:schemeClr val="tx2"/>
                </a:solidFill>
                <a:hlinkClick r:id="rId27"/>
              </a:rPr>
              <a:t>http://gazeta.aif.ru/online/kids/142/13_02?comment</a:t>
            </a:r>
            <a:endParaRPr lang="ru-RU" sz="1400" dirty="0" smtClean="0">
              <a:solidFill>
                <a:schemeClr val="tx2"/>
              </a:solidFill>
              <a:hlinkClick r:id="rId28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solidFill>
                  <a:schemeClr val="tx2"/>
                </a:solidFill>
                <a:hlinkClick r:id="rId28"/>
              </a:rPr>
              <a:t>http://gazeta.aif.ru/online/kids/142/13_02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solidFill>
                  <a:schemeClr val="tx2"/>
                </a:solidFill>
                <a:hlinkClick r:id="rId28"/>
              </a:rPr>
              <a:t>http://gazeta.aif.ru/online/kids/142/13_02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solidFill>
                  <a:schemeClr val="tx2"/>
                </a:solidFill>
                <a:hlinkClick r:id="rId28"/>
              </a:rPr>
              <a:t>http://gazeta.aif.ru/online/kids/142/13_02</a:t>
            </a:r>
            <a:endParaRPr lang="ru-RU" sz="1400" dirty="0" smtClean="0">
              <a:solidFill>
                <a:schemeClr val="tx2"/>
              </a:solidFill>
              <a:hlinkClick r:id="rId29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hlinkClick r:id="rId29"/>
              </a:rPr>
              <a:t>http://airbase.forest.ru/index/fotoalb011.html</a:t>
            </a:r>
            <a:endParaRPr lang="ru-RU" sz="1400" dirty="0" smtClean="0">
              <a:hlinkClick r:id="rId3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6367" t="57618" r="10644" b="160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643438" y="1357298"/>
            <a:ext cx="385765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/>
              <a:t>При обнаружении признаков пожара сообщите об этом взрослым, позвоните по телефону 01 или 112 и назовите адрес, где вы находитесь. </a:t>
            </a:r>
          </a:p>
          <a:p>
            <a:endParaRPr lang="ru-RU" sz="1600" dirty="0" smtClean="0">
              <a:cs typeface="Times New Roman" pitchFamily="18" charset="0"/>
            </a:endParaRPr>
          </a:p>
        </p:txBody>
      </p:sp>
      <p:pic>
        <p:nvPicPr>
          <p:cNvPr id="22529" name="Picture 1" descr="C:\Users\31\Pictures\9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14290"/>
            <a:ext cx="3214710" cy="614366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6367" t="57618" r="10644" b="160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572132" y="1357298"/>
            <a:ext cx="357186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/>
              <a:t> Если </a:t>
            </a:r>
            <a:r>
              <a:rPr lang="ru-RU" sz="2000" b="1" dirty="0" smtClean="0"/>
              <a:t>с </a:t>
            </a:r>
            <a:r>
              <a:rPr lang="ru-RU" sz="2000" b="1" dirty="0" smtClean="0"/>
              <a:t>Вами находятся младшие дети, успокойте их и выведите из здания. </a:t>
            </a:r>
          </a:p>
          <a:p>
            <a:endParaRPr lang="ru-RU" sz="1600" dirty="0" smtClean="0">
              <a:cs typeface="Times New Roman" pitchFamily="18" charset="0"/>
            </a:endParaRPr>
          </a:p>
        </p:txBody>
      </p:sp>
      <p:pic>
        <p:nvPicPr>
          <p:cNvPr id="19458" name="Picture 2" descr="C:\Users\31\Pictures\conkur34.jpg"/>
          <p:cNvPicPr>
            <a:picLocks noChangeAspect="1" noChangeArrowheads="1"/>
          </p:cNvPicPr>
          <p:nvPr/>
        </p:nvPicPr>
        <p:blipFill>
          <a:blip r:embed="rId3" cstate="print"/>
          <a:srcRect l="5714" t="4818" r="2857" b="6852"/>
          <a:stretch>
            <a:fillRect/>
          </a:stretch>
        </p:blipFill>
        <p:spPr bwMode="auto">
          <a:xfrm>
            <a:off x="144143" y="1071546"/>
            <a:ext cx="5070799" cy="435771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6367" t="57618" r="10644" b="160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572132" y="1357298"/>
            <a:ext cx="357186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/>
              <a:t> </a:t>
            </a:r>
            <a:r>
              <a:rPr lang="ru-RU" sz="2000" b="1" dirty="0" smtClean="0"/>
              <a:t>К</a:t>
            </a:r>
            <a:r>
              <a:rPr lang="ru-RU" sz="2000" b="1" dirty="0" smtClean="0"/>
              <a:t> выходу из здания двигайтесь по указателям.</a:t>
            </a:r>
            <a:endParaRPr lang="ru-RU" sz="2000" b="1" dirty="0" smtClean="0"/>
          </a:p>
          <a:p>
            <a:endParaRPr lang="ru-RU" sz="1600" dirty="0" smtClean="0">
              <a:cs typeface="Times New Roman" pitchFamily="18" charset="0"/>
            </a:endParaRPr>
          </a:p>
        </p:txBody>
      </p:sp>
      <p:pic>
        <p:nvPicPr>
          <p:cNvPr id="1026" name="Picture 2" descr="C:\Users\31\Pictures\452_0.gi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643050"/>
            <a:ext cx="4167194" cy="278608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6367" t="57618" r="10644" b="160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72066" y="1643050"/>
            <a:ext cx="37862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/>
              <a:t> Если комнаты задымлены, передвигайтесь к выходу ползком по полу, внизу над полом остается кислород. </a:t>
            </a:r>
            <a:endParaRPr lang="ru-RU" sz="2000" b="1" dirty="0"/>
          </a:p>
        </p:txBody>
      </p:sp>
      <p:pic>
        <p:nvPicPr>
          <p:cNvPr id="20482" name="Picture 2" descr="C:\Users\31\Pictures\article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000108"/>
            <a:ext cx="4000528" cy="421484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6367" t="57618" r="10644" b="160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643570" y="1428736"/>
            <a:ext cx="32861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/>
              <a:t> </a:t>
            </a:r>
            <a:r>
              <a:rPr lang="ru-RU" sz="2000" b="1" dirty="0" smtClean="0"/>
              <a:t>В задымленном помещении дышите через ткань, намоченную водой. </a:t>
            </a:r>
            <a:endParaRPr lang="ru-RU" sz="2000" dirty="0"/>
          </a:p>
        </p:txBody>
      </p:sp>
      <p:pic>
        <p:nvPicPr>
          <p:cNvPr id="21506" name="Picture 2" descr="C:\Users\31\Pictures\124612_html_6e1d32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045238"/>
            <a:ext cx="4500594" cy="438402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6367" t="57618" r="10644" b="160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572132" y="1357298"/>
            <a:ext cx="35718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/>
              <a:t>При загорании на Вас одежды не пытайтесь бежать.  Если одежду быстро снять невозможно, то обернитесь тканью, одеялом, или упадите на пол, землю и вращайтесь, чтобы затушить пламя. </a:t>
            </a:r>
            <a:endParaRPr lang="ru-RU" sz="2000" dirty="0" smtClean="0"/>
          </a:p>
          <a:p>
            <a:endParaRPr lang="ru-RU" dirty="0" smtClean="0">
              <a:cs typeface="Times New Roman" pitchFamily="18" charset="0"/>
            </a:endParaRPr>
          </a:p>
        </p:txBody>
      </p:sp>
      <p:pic>
        <p:nvPicPr>
          <p:cNvPr id="23554" name="Picture 2" descr="C:\Users\31\Pictures\pmp_025-e1324384107621.jpg"/>
          <p:cNvPicPr>
            <a:picLocks noChangeAspect="1" noChangeArrowheads="1"/>
          </p:cNvPicPr>
          <p:nvPr/>
        </p:nvPicPr>
        <p:blipFill>
          <a:blip r:embed="rId3" cstate="print"/>
          <a:srcRect l="8196" t="3125" b="3125"/>
          <a:stretch>
            <a:fillRect/>
          </a:stretch>
        </p:blipFill>
        <p:spPr bwMode="auto">
          <a:xfrm>
            <a:off x="428596" y="857232"/>
            <a:ext cx="4714908" cy="429395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6367" t="57618" r="10644" b="160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572132" y="1357298"/>
            <a:ext cx="35718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cs typeface="Times New Roman" pitchFamily="18" charset="0"/>
              </a:rPr>
              <a:t>По прибытии пожарных полностью подчиняйтесь их командам.</a:t>
            </a:r>
          </a:p>
        </p:txBody>
      </p:sp>
      <p:pic>
        <p:nvPicPr>
          <p:cNvPr id="18435" name="Picture 3" descr="C:\Users\31\Pictures\384-1549-21559.jpg"/>
          <p:cNvPicPr>
            <a:picLocks noChangeAspect="1" noChangeArrowheads="1"/>
          </p:cNvPicPr>
          <p:nvPr/>
        </p:nvPicPr>
        <p:blipFill>
          <a:blip r:embed="rId3" cstate="print"/>
          <a:srcRect l="18356" r="15583"/>
          <a:stretch>
            <a:fillRect/>
          </a:stretch>
        </p:blipFill>
        <p:spPr bwMode="auto">
          <a:xfrm>
            <a:off x="500034" y="928670"/>
            <a:ext cx="4613730" cy="416959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6367" t="57618" r="10644" b="160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572132" y="1357298"/>
            <a:ext cx="357186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/>
              <a:t>При пожаре запрещается: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/>
              <a:t>Открывать двери и окна,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/>
              <a:t>тушить водой включенные электроприборы.</a:t>
            </a:r>
            <a:endParaRPr lang="ru-RU" sz="2000" dirty="0" smtClean="0"/>
          </a:p>
          <a:p>
            <a:endParaRPr lang="ru-RU" sz="1600" dirty="0" smtClean="0">
              <a:cs typeface="Times New Roman" pitchFamily="18" charset="0"/>
            </a:endParaRPr>
          </a:p>
        </p:txBody>
      </p:sp>
      <p:pic>
        <p:nvPicPr>
          <p:cNvPr id="25602" name="Picture 2" descr="C:\Users\31\Pictures\im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857232"/>
            <a:ext cx="4214842" cy="421484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225</TotalTime>
  <Words>283</Words>
  <Application>Microsoft Office PowerPoint</Application>
  <PresentationFormat>Экран (4:3)</PresentationFormat>
  <Paragraphs>51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31</dc:creator>
  <cp:lastModifiedBy>31</cp:lastModifiedBy>
  <cp:revision>28</cp:revision>
  <dcterms:created xsi:type="dcterms:W3CDTF">2013-03-06T16:04:05Z</dcterms:created>
  <dcterms:modified xsi:type="dcterms:W3CDTF">2014-07-30T08:13:04Z</dcterms:modified>
</cp:coreProperties>
</file>