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84" r:id="rId2"/>
    <p:sldId id="258" r:id="rId3"/>
    <p:sldId id="264" r:id="rId4"/>
    <p:sldId id="261" r:id="rId5"/>
    <p:sldId id="260" r:id="rId6"/>
    <p:sldId id="265" r:id="rId7"/>
    <p:sldId id="273" r:id="rId8"/>
    <p:sldId id="276" r:id="rId9"/>
    <p:sldId id="281" r:id="rId10"/>
    <p:sldId id="282" r:id="rId11"/>
    <p:sldId id="268" r:id="rId12"/>
    <p:sldId id="285" r:id="rId13"/>
    <p:sldId id="270" r:id="rId14"/>
    <p:sldId id="271" r:id="rId15"/>
    <p:sldId id="277" r:id="rId16"/>
    <p:sldId id="272" r:id="rId17"/>
    <p:sldId id="280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1B15C-E97C-4920-8205-F58F183216C7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81CBF-6698-4A37-A265-5E3DF14A2D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1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60B16-5EAA-4F62-9EEF-7AD820DE63F3}" type="slidenum">
              <a:rPr lang="ru-RU"/>
              <a:pPr/>
              <a:t>11</a:t>
            </a:fld>
            <a:endParaRPr lang="ru-RU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Последнее неравенство надо оценить, не выполняя вычислений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7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77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6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45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59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8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4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63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66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67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2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3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u.wikipedia.org/wiki/%D0%A2%D0%BE%D0%BB%D0%BA%D0%BE%D0%B2%D1%8B%D0%B9_%D1%81%D0%BB%D0%BE%D0%B2%D0%B0%D1%80%D1%8C_%D0%B6%D0%B8%D0%B2%D0%BE%D0%B3%D0%BE_%D0%B2%D0%B5%D0%BB%D0%B8%D0%BA%D0%BE%D1%80%D1%83%D1%81%D1%81%D0%BA%D0%BE%D0%B3%D0%BE_%D1%8F%D0%B7%D1%8B%D0%BA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Начинаем наш урок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Краеведческая задача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968552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Моя мама – животновод Я составила задачу о том, сколько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рахходуется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на корм 70 голов КРС в 1 день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Всего -70 голов КРС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Фураж - 2 кг КРС на 1 гол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Силос – 5 кг на 1 гол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Соль  – 100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 1 гол                                Вода  – 40 л на 1 гол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Сено – 6 кг на 1 гол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Решение: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1) 70*2=140(кг) - фуража в день;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2) 70*5=350(кг) - силоса в день;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3) 70*100=7000 г =7( кг) - соль в день;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4) 70*40=2800(л) - воды в день;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5) 70*6=420(кг) - сено в день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При таком кормлении средний суточный привес 700 г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Ответ: 140 кг фуража, 50кг силоса, 7 кг соли, 2800л.воды, 420кг.сена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0" y="0"/>
            <a:ext cx="8534400" cy="1269281"/>
          </a:xfrm>
          <a:prstGeom prst="wedgeRoundRectCallout">
            <a:avLst>
              <a:gd name="adj1" fmla="val -45426"/>
              <a:gd name="adj2" fmla="val 267120"/>
              <a:gd name="adj3" fmla="val 16667"/>
            </a:avLst>
          </a:prstGeom>
          <a:solidFill>
            <a:srgbClr val="FF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Проверь, все ли неравенства верные. Исправь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ошибки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1484313"/>
            <a:ext cx="6840538" cy="504825"/>
            <a:chOff x="1156" y="935"/>
            <a:chExt cx="4309" cy="318"/>
          </a:xfrm>
        </p:grpSpPr>
        <p:sp>
          <p:nvSpPr>
            <p:cNvPr id="51205" name="Oval 5"/>
            <p:cNvSpPr>
              <a:spLocks noChangeArrowheads="1"/>
            </p:cNvSpPr>
            <p:nvPr/>
          </p:nvSpPr>
          <p:spPr bwMode="auto">
            <a:xfrm>
              <a:off x="3878" y="107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06" name="Oval 6"/>
            <p:cNvSpPr>
              <a:spLocks noChangeArrowheads="1"/>
            </p:cNvSpPr>
            <p:nvPr/>
          </p:nvSpPr>
          <p:spPr bwMode="auto">
            <a:xfrm>
              <a:off x="1519" y="1026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0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156" y="935"/>
              <a:ext cx="43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   123   20 &lt; 4   122   25</a:t>
              </a:r>
            </a:p>
          </p:txBody>
        </p:sp>
        <p:sp>
          <p:nvSpPr>
            <p:cNvPr id="51208" name="Oval 8"/>
            <p:cNvSpPr>
              <a:spLocks noChangeArrowheads="1"/>
            </p:cNvSpPr>
            <p:nvPr/>
          </p:nvSpPr>
          <p:spPr bwMode="auto">
            <a:xfrm>
              <a:off x="4876" y="107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472" y="1026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10" name="AutoShape 10"/>
          <p:cNvSpPr>
            <a:spLocks/>
          </p:cNvSpPr>
          <p:nvPr/>
        </p:nvSpPr>
        <p:spPr bwMode="auto">
          <a:xfrm rot="16200000">
            <a:off x="3091656" y="732632"/>
            <a:ext cx="441325" cy="3097212"/>
          </a:xfrm>
          <a:prstGeom prst="leftBrace">
            <a:avLst>
              <a:gd name="adj1" fmla="val 58483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1" name="AutoShape 11"/>
          <p:cNvSpPr>
            <a:spLocks/>
          </p:cNvSpPr>
          <p:nvPr/>
        </p:nvSpPr>
        <p:spPr bwMode="auto">
          <a:xfrm rot="16200000">
            <a:off x="6979444" y="732631"/>
            <a:ext cx="441325" cy="3097213"/>
          </a:xfrm>
          <a:prstGeom prst="leftBrace">
            <a:avLst>
              <a:gd name="adj1" fmla="val 58483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12" name="WordArt 12"/>
          <p:cNvSpPr>
            <a:spLocks noChangeArrowheads="1" noChangeShapeType="1" noTextEdit="1"/>
          </p:cNvSpPr>
          <p:nvPr/>
        </p:nvSpPr>
        <p:spPr bwMode="auto">
          <a:xfrm>
            <a:off x="2555875" y="2565400"/>
            <a:ext cx="15113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12300</a:t>
            </a: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6443663" y="2565400"/>
            <a:ext cx="15113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12200</a:t>
            </a:r>
          </a:p>
        </p:txBody>
      </p:sp>
      <p:sp>
        <p:nvSpPr>
          <p:cNvPr id="51214" name="WordArt 14"/>
          <p:cNvSpPr>
            <a:spLocks noChangeArrowheads="1" noChangeShapeType="1" noTextEdit="1"/>
          </p:cNvSpPr>
          <p:nvPr/>
        </p:nvSpPr>
        <p:spPr bwMode="auto">
          <a:xfrm>
            <a:off x="5076825" y="2636838"/>
            <a:ext cx="4318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&gt;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5148263" y="1484313"/>
            <a:ext cx="346075" cy="619125"/>
          </a:xfrm>
          <a:custGeom>
            <a:avLst/>
            <a:gdLst/>
            <a:ahLst/>
            <a:cxnLst>
              <a:cxn ang="0">
                <a:pos x="0" y="390"/>
              </a:cxn>
              <a:cxn ang="0">
                <a:pos x="218" y="0"/>
              </a:cxn>
            </a:cxnLst>
            <a:rect l="0" t="0" r="r" b="b"/>
            <a:pathLst>
              <a:path w="218" h="390">
                <a:moveTo>
                  <a:pt x="0" y="390"/>
                </a:moveTo>
                <a:lnTo>
                  <a:pt x="218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979613" y="3500438"/>
            <a:ext cx="6553200" cy="504825"/>
            <a:chOff x="1247" y="2205"/>
            <a:chExt cx="4128" cy="318"/>
          </a:xfrm>
        </p:grpSpPr>
        <p:sp>
          <p:nvSpPr>
            <p:cNvPr id="51217" name="Oval 17"/>
            <p:cNvSpPr>
              <a:spLocks noChangeArrowheads="1"/>
            </p:cNvSpPr>
            <p:nvPr/>
          </p:nvSpPr>
          <p:spPr bwMode="auto">
            <a:xfrm>
              <a:off x="2971" y="234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8" name="Oval 18"/>
            <p:cNvSpPr>
              <a:spLocks noChangeArrowheads="1"/>
            </p:cNvSpPr>
            <p:nvPr/>
          </p:nvSpPr>
          <p:spPr bwMode="auto">
            <a:xfrm>
              <a:off x="2426" y="234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19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1247" y="2205"/>
              <a:ext cx="4128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2   11   3   42 &gt; 33   90</a:t>
              </a:r>
            </a:p>
          </p:txBody>
        </p:sp>
        <p:sp>
          <p:nvSpPr>
            <p:cNvPr id="51220" name="Oval 20"/>
            <p:cNvSpPr>
              <a:spLocks noChangeArrowheads="1"/>
            </p:cNvSpPr>
            <p:nvPr/>
          </p:nvSpPr>
          <p:spPr bwMode="auto">
            <a:xfrm>
              <a:off x="4694" y="234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1" name="Oval 21"/>
            <p:cNvSpPr>
              <a:spLocks noChangeArrowheads="1"/>
            </p:cNvSpPr>
            <p:nvPr/>
          </p:nvSpPr>
          <p:spPr bwMode="auto">
            <a:xfrm>
              <a:off x="1655" y="2341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22" name="AutoShape 22"/>
          <p:cNvSpPr>
            <a:spLocks/>
          </p:cNvSpPr>
          <p:nvPr/>
        </p:nvSpPr>
        <p:spPr bwMode="auto">
          <a:xfrm rot="16200000">
            <a:off x="3702844" y="2353469"/>
            <a:ext cx="441325" cy="3887787"/>
          </a:xfrm>
          <a:prstGeom prst="leftBrace">
            <a:avLst>
              <a:gd name="adj1" fmla="val 73411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3" name="AutoShape 23"/>
          <p:cNvSpPr>
            <a:spLocks/>
          </p:cNvSpPr>
          <p:nvPr/>
        </p:nvSpPr>
        <p:spPr bwMode="auto">
          <a:xfrm rot="16200000">
            <a:off x="7375525" y="3144838"/>
            <a:ext cx="441325" cy="2305050"/>
          </a:xfrm>
          <a:prstGeom prst="leftBrace">
            <a:avLst>
              <a:gd name="adj1" fmla="val 43525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4" name="WordArt 24"/>
          <p:cNvSpPr>
            <a:spLocks noChangeArrowheads="1" noChangeShapeType="1" noTextEdit="1"/>
          </p:cNvSpPr>
          <p:nvPr/>
        </p:nvSpPr>
        <p:spPr bwMode="auto">
          <a:xfrm>
            <a:off x="3203575" y="4581525"/>
            <a:ext cx="129698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2772</a:t>
            </a:r>
          </a:p>
        </p:txBody>
      </p:sp>
      <p:sp>
        <p:nvSpPr>
          <p:cNvPr id="51225" name="WordArt 25"/>
          <p:cNvSpPr>
            <a:spLocks noChangeArrowheads="1" noChangeShapeType="1" noTextEdit="1"/>
          </p:cNvSpPr>
          <p:nvPr/>
        </p:nvSpPr>
        <p:spPr bwMode="auto">
          <a:xfrm>
            <a:off x="6877050" y="4581525"/>
            <a:ext cx="129698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2970</a:t>
            </a:r>
          </a:p>
        </p:txBody>
      </p:sp>
      <p:sp>
        <p:nvSpPr>
          <p:cNvPr id="51226" name="WordArt 26"/>
          <p:cNvSpPr>
            <a:spLocks noChangeArrowheads="1" noChangeShapeType="1" noTextEdit="1"/>
          </p:cNvSpPr>
          <p:nvPr/>
        </p:nvSpPr>
        <p:spPr bwMode="auto">
          <a:xfrm>
            <a:off x="5580063" y="4652963"/>
            <a:ext cx="4318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&lt;</a:t>
            </a:r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5940425" y="3500438"/>
            <a:ext cx="346075" cy="619125"/>
          </a:xfrm>
          <a:custGeom>
            <a:avLst/>
            <a:gdLst/>
            <a:ahLst/>
            <a:cxnLst>
              <a:cxn ang="0">
                <a:pos x="0" y="390"/>
              </a:cxn>
              <a:cxn ang="0">
                <a:pos x="218" y="0"/>
              </a:cxn>
            </a:cxnLst>
            <a:rect l="0" t="0" r="r" b="b"/>
            <a:pathLst>
              <a:path w="218" h="390">
                <a:moveTo>
                  <a:pt x="0" y="390"/>
                </a:moveTo>
                <a:lnTo>
                  <a:pt x="218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484438" y="5661025"/>
            <a:ext cx="5976937" cy="504825"/>
            <a:chOff x="1565" y="3566"/>
            <a:chExt cx="3765" cy="318"/>
          </a:xfrm>
        </p:grpSpPr>
        <p:sp>
          <p:nvSpPr>
            <p:cNvPr id="51229" name="Oval 29"/>
            <p:cNvSpPr>
              <a:spLocks noChangeArrowheads="1"/>
            </p:cNvSpPr>
            <p:nvPr/>
          </p:nvSpPr>
          <p:spPr bwMode="auto">
            <a:xfrm>
              <a:off x="2154" y="3748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0" name="Oval 30"/>
            <p:cNvSpPr>
              <a:spLocks noChangeArrowheads="1"/>
            </p:cNvSpPr>
            <p:nvPr/>
          </p:nvSpPr>
          <p:spPr bwMode="auto">
            <a:xfrm>
              <a:off x="3107" y="3748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31" name="WordArt 31"/>
            <p:cNvSpPr>
              <a:spLocks noChangeArrowheads="1" noChangeShapeType="1" noTextEdit="1"/>
            </p:cNvSpPr>
            <p:nvPr/>
          </p:nvSpPr>
          <p:spPr bwMode="auto">
            <a:xfrm>
              <a:off x="1565" y="3566"/>
              <a:ext cx="3765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55   102   2 &gt; 50   103</a:t>
              </a:r>
            </a:p>
          </p:txBody>
        </p:sp>
        <p:sp>
          <p:nvSpPr>
            <p:cNvPr id="51232" name="Oval 32"/>
            <p:cNvSpPr>
              <a:spLocks noChangeArrowheads="1"/>
            </p:cNvSpPr>
            <p:nvPr/>
          </p:nvSpPr>
          <p:spPr bwMode="auto">
            <a:xfrm>
              <a:off x="4513" y="3748"/>
              <a:ext cx="79" cy="7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10" grpId="0" animBg="1"/>
      <p:bldP spid="51211" grpId="0" animBg="1"/>
      <p:bldP spid="51212" grpId="0" animBg="1"/>
      <p:bldP spid="51213" grpId="0" animBg="1"/>
      <p:bldP spid="51214" grpId="0" animBg="1"/>
      <p:bldP spid="51215" grpId="0" animBg="1"/>
      <p:bldP spid="51222" grpId="0" animBg="1"/>
      <p:bldP spid="51223" grpId="0" animBg="1"/>
      <p:bldP spid="51224" grpId="0" animBg="1"/>
      <p:bldP spid="51225" grpId="0" animBg="1"/>
      <p:bldP spid="51226" grpId="0" animBg="1"/>
      <p:bldP spid="512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глаз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2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323850" y="188913"/>
            <a:ext cx="8424863" cy="574675"/>
          </a:xfrm>
          <a:prstGeom prst="wedgeRoundRectCallout">
            <a:avLst>
              <a:gd name="adj1" fmla="val -31120"/>
              <a:gd name="adj2" fmla="val 506352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Реши задачу, составив выражение: 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4838" y="908050"/>
            <a:ext cx="68452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Бочка вмещает воды в 9 раз больше, чем четыре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ведра. Сколько литров воды вмещает бочка,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если в одно ведро входит 8л воды?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73800" y="3646488"/>
            <a:ext cx="1038225" cy="1174750"/>
            <a:chOff x="1968" y="2304"/>
            <a:chExt cx="969" cy="1058"/>
          </a:xfrm>
        </p:grpSpPr>
        <p:sp>
          <p:nvSpPr>
            <p:cNvPr id="47110" name="Oval 6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2" name="Oval 8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4" name="Freeform 10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870200" y="2722563"/>
            <a:ext cx="2074863" cy="2459037"/>
            <a:chOff x="645" y="2667"/>
            <a:chExt cx="1307" cy="1549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645" y="2667"/>
              <a:ext cx="1307" cy="1549"/>
              <a:chOff x="1285" y="1563"/>
              <a:chExt cx="1723" cy="2301"/>
            </a:xfrm>
          </p:grpSpPr>
          <p:sp>
            <p:nvSpPr>
              <p:cNvPr id="47119" name="Freeform 15" descr="Дуб"/>
              <p:cNvSpPr>
                <a:spLocks/>
              </p:cNvSpPr>
              <p:nvPr/>
            </p:nvSpPr>
            <p:spPr bwMode="auto">
              <a:xfrm>
                <a:off x="1320" y="1624"/>
                <a:ext cx="1584" cy="2240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1584" y="128"/>
                  </a:cxn>
                  <a:cxn ang="0">
                    <a:pos x="1520" y="2176"/>
                  </a:cxn>
                  <a:cxn ang="0">
                    <a:pos x="976" y="2240"/>
                  </a:cxn>
                  <a:cxn ang="0">
                    <a:pos x="336" y="2144"/>
                  </a:cxn>
                  <a:cxn ang="0">
                    <a:pos x="128" y="2096"/>
                  </a:cxn>
                  <a:cxn ang="0">
                    <a:pos x="0" y="1360"/>
                  </a:cxn>
                  <a:cxn ang="0">
                    <a:pos x="80" y="0"/>
                  </a:cxn>
                </a:cxnLst>
                <a:rect l="0" t="0" r="r" b="b"/>
                <a:pathLst>
                  <a:path w="1584" h="2240">
                    <a:moveTo>
                      <a:pt x="80" y="0"/>
                    </a:moveTo>
                    <a:lnTo>
                      <a:pt x="1584" y="128"/>
                    </a:lnTo>
                    <a:lnTo>
                      <a:pt x="1520" y="2176"/>
                    </a:lnTo>
                    <a:lnTo>
                      <a:pt x="976" y="2240"/>
                    </a:lnTo>
                    <a:lnTo>
                      <a:pt x="336" y="2144"/>
                    </a:lnTo>
                    <a:lnTo>
                      <a:pt x="128" y="2096"/>
                    </a:lnTo>
                    <a:lnTo>
                      <a:pt x="0" y="1360"/>
                    </a:lnTo>
                    <a:lnTo>
                      <a:pt x="80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19050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0" name="Freeform 16"/>
              <p:cNvSpPr>
                <a:spLocks/>
              </p:cNvSpPr>
              <p:nvPr/>
            </p:nvSpPr>
            <p:spPr bwMode="auto">
              <a:xfrm>
                <a:off x="1861" y="1720"/>
                <a:ext cx="118" cy="2096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12"/>
                  </a:cxn>
                  <a:cxn ang="0">
                    <a:pos x="99" y="1856"/>
                  </a:cxn>
                  <a:cxn ang="0">
                    <a:pos x="115" y="2096"/>
                  </a:cxn>
                </a:cxnLst>
                <a:rect l="0" t="0" r="r" b="b"/>
                <a:pathLst>
                  <a:path w="118" h="2096">
                    <a:moveTo>
                      <a:pt x="115" y="0"/>
                    </a:moveTo>
                    <a:cubicBezTo>
                      <a:pt x="94" y="152"/>
                      <a:pt x="6" y="603"/>
                      <a:pt x="3" y="912"/>
                    </a:cubicBezTo>
                    <a:cubicBezTo>
                      <a:pt x="0" y="1221"/>
                      <a:pt x="80" y="1659"/>
                      <a:pt x="99" y="1856"/>
                    </a:cubicBezTo>
                    <a:cubicBezTo>
                      <a:pt x="118" y="2053"/>
                      <a:pt x="112" y="2046"/>
                      <a:pt x="115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1" name="Freeform 17"/>
              <p:cNvSpPr>
                <a:spLocks/>
              </p:cNvSpPr>
              <p:nvPr/>
            </p:nvSpPr>
            <p:spPr bwMode="auto">
              <a:xfrm>
                <a:off x="1565" y="1672"/>
                <a:ext cx="187" cy="2112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76"/>
                  </a:cxn>
                  <a:cxn ang="0">
                    <a:pos x="131" y="1888"/>
                  </a:cxn>
                  <a:cxn ang="0">
                    <a:pos x="187" y="2112"/>
                  </a:cxn>
                </a:cxnLst>
                <a:rect l="0" t="0" r="r" b="b"/>
                <a:pathLst>
                  <a:path w="187" h="2112">
                    <a:moveTo>
                      <a:pt x="115" y="0"/>
                    </a:moveTo>
                    <a:cubicBezTo>
                      <a:pt x="96" y="163"/>
                      <a:pt x="0" y="661"/>
                      <a:pt x="3" y="976"/>
                    </a:cubicBezTo>
                    <a:cubicBezTo>
                      <a:pt x="6" y="1291"/>
                      <a:pt x="100" y="1699"/>
                      <a:pt x="131" y="1888"/>
                    </a:cubicBezTo>
                    <a:cubicBezTo>
                      <a:pt x="162" y="2077"/>
                      <a:pt x="175" y="2066"/>
                      <a:pt x="187" y="211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2" name="Freeform 18"/>
              <p:cNvSpPr>
                <a:spLocks/>
              </p:cNvSpPr>
              <p:nvPr/>
            </p:nvSpPr>
            <p:spPr bwMode="auto">
              <a:xfrm>
                <a:off x="2600" y="1736"/>
                <a:ext cx="120" cy="2096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112" y="704"/>
                  </a:cxn>
                  <a:cxn ang="0">
                    <a:pos x="96" y="1344"/>
                  </a:cxn>
                  <a:cxn ang="0">
                    <a:pos x="0" y="2096"/>
                  </a:cxn>
                </a:cxnLst>
                <a:rect l="0" t="0" r="r" b="b"/>
                <a:pathLst>
                  <a:path w="120" h="2096">
                    <a:moveTo>
                      <a:pt x="48" y="0"/>
                    </a:moveTo>
                    <a:cubicBezTo>
                      <a:pt x="59" y="117"/>
                      <a:pt x="104" y="480"/>
                      <a:pt x="112" y="704"/>
                    </a:cubicBezTo>
                    <a:cubicBezTo>
                      <a:pt x="120" y="928"/>
                      <a:pt x="115" y="1112"/>
                      <a:pt x="96" y="1344"/>
                    </a:cubicBezTo>
                    <a:cubicBezTo>
                      <a:pt x="77" y="1576"/>
                      <a:pt x="20" y="1939"/>
                      <a:pt x="0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3" name="Freeform 19"/>
              <p:cNvSpPr>
                <a:spLocks/>
              </p:cNvSpPr>
              <p:nvPr/>
            </p:nvSpPr>
            <p:spPr bwMode="auto">
              <a:xfrm>
                <a:off x="2131" y="1720"/>
                <a:ext cx="101" cy="2112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5" y="928"/>
                  </a:cxn>
                  <a:cxn ang="0">
                    <a:pos x="37" y="1712"/>
                  </a:cxn>
                  <a:cxn ang="0">
                    <a:pos x="101" y="2112"/>
                  </a:cxn>
                </a:cxnLst>
                <a:rect l="0" t="0" r="r" b="b"/>
                <a:pathLst>
                  <a:path w="101" h="2112">
                    <a:moveTo>
                      <a:pt x="69" y="0"/>
                    </a:moveTo>
                    <a:cubicBezTo>
                      <a:pt x="58" y="157"/>
                      <a:pt x="10" y="643"/>
                      <a:pt x="5" y="928"/>
                    </a:cubicBezTo>
                    <a:cubicBezTo>
                      <a:pt x="0" y="1213"/>
                      <a:pt x="21" y="1515"/>
                      <a:pt x="37" y="1712"/>
                    </a:cubicBezTo>
                    <a:cubicBezTo>
                      <a:pt x="53" y="1909"/>
                      <a:pt x="88" y="2029"/>
                      <a:pt x="101" y="211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4" name="Freeform 20"/>
              <p:cNvSpPr>
                <a:spLocks/>
              </p:cNvSpPr>
              <p:nvPr/>
            </p:nvSpPr>
            <p:spPr bwMode="auto">
              <a:xfrm>
                <a:off x="2392" y="1752"/>
                <a:ext cx="35" cy="209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912"/>
                  </a:cxn>
                  <a:cxn ang="0">
                    <a:pos x="16" y="1664"/>
                  </a:cxn>
                  <a:cxn ang="0">
                    <a:pos x="0" y="2096"/>
                  </a:cxn>
                </a:cxnLst>
                <a:rect l="0" t="0" r="r" b="b"/>
                <a:pathLst>
                  <a:path w="35" h="2096">
                    <a:moveTo>
                      <a:pt x="32" y="0"/>
                    </a:moveTo>
                    <a:cubicBezTo>
                      <a:pt x="32" y="152"/>
                      <a:pt x="35" y="635"/>
                      <a:pt x="32" y="912"/>
                    </a:cubicBezTo>
                    <a:cubicBezTo>
                      <a:pt x="29" y="1189"/>
                      <a:pt x="21" y="1467"/>
                      <a:pt x="16" y="1664"/>
                    </a:cubicBezTo>
                    <a:cubicBezTo>
                      <a:pt x="11" y="1861"/>
                      <a:pt x="3" y="2006"/>
                      <a:pt x="0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285" y="1640"/>
                <a:ext cx="1723" cy="2165"/>
                <a:chOff x="1285" y="1640"/>
                <a:chExt cx="1723" cy="2165"/>
              </a:xfrm>
            </p:grpSpPr>
            <p:sp>
              <p:nvSpPr>
                <p:cNvPr id="47126" name="Freeform 22" descr="Дуб"/>
                <p:cNvSpPr>
                  <a:spLocks/>
                </p:cNvSpPr>
                <p:nvPr/>
              </p:nvSpPr>
              <p:spPr bwMode="auto">
                <a:xfrm>
                  <a:off x="1285" y="1640"/>
                  <a:ext cx="163" cy="2085"/>
                </a:xfrm>
                <a:custGeom>
                  <a:avLst/>
                  <a:gdLst/>
                  <a:ahLst/>
                  <a:cxnLst>
                    <a:cxn ang="0">
                      <a:pos x="115" y="0"/>
                    </a:cxn>
                    <a:cxn ang="0">
                      <a:pos x="3" y="976"/>
                    </a:cxn>
                    <a:cxn ang="0">
                      <a:pos x="131" y="1888"/>
                    </a:cxn>
                    <a:cxn ang="0">
                      <a:pos x="163" y="2064"/>
                    </a:cxn>
                  </a:cxnLst>
                  <a:rect l="0" t="0" r="r" b="b"/>
                  <a:pathLst>
                    <a:path w="163" h="2085">
                      <a:moveTo>
                        <a:pt x="115" y="0"/>
                      </a:moveTo>
                      <a:cubicBezTo>
                        <a:pt x="96" y="163"/>
                        <a:pt x="0" y="661"/>
                        <a:pt x="3" y="976"/>
                      </a:cubicBezTo>
                      <a:cubicBezTo>
                        <a:pt x="6" y="1291"/>
                        <a:pt x="104" y="1707"/>
                        <a:pt x="131" y="1888"/>
                      </a:cubicBezTo>
                      <a:cubicBezTo>
                        <a:pt x="158" y="2069"/>
                        <a:pt x="159" y="2085"/>
                        <a:pt x="163" y="2064"/>
                      </a:cubicBezTo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7127" name="Freeform 23" descr="Дуб"/>
                <p:cNvSpPr>
                  <a:spLocks/>
                </p:cNvSpPr>
                <p:nvPr/>
              </p:nvSpPr>
              <p:spPr bwMode="auto">
                <a:xfrm flipH="1">
                  <a:off x="2845" y="1720"/>
                  <a:ext cx="163" cy="2085"/>
                </a:xfrm>
                <a:custGeom>
                  <a:avLst/>
                  <a:gdLst/>
                  <a:ahLst/>
                  <a:cxnLst>
                    <a:cxn ang="0">
                      <a:pos x="115" y="0"/>
                    </a:cxn>
                    <a:cxn ang="0">
                      <a:pos x="3" y="976"/>
                    </a:cxn>
                    <a:cxn ang="0">
                      <a:pos x="131" y="1888"/>
                    </a:cxn>
                    <a:cxn ang="0">
                      <a:pos x="163" y="2064"/>
                    </a:cxn>
                  </a:cxnLst>
                  <a:rect l="0" t="0" r="r" b="b"/>
                  <a:pathLst>
                    <a:path w="163" h="2085">
                      <a:moveTo>
                        <a:pt x="115" y="0"/>
                      </a:moveTo>
                      <a:cubicBezTo>
                        <a:pt x="96" y="163"/>
                        <a:pt x="0" y="661"/>
                        <a:pt x="3" y="976"/>
                      </a:cubicBezTo>
                      <a:cubicBezTo>
                        <a:pt x="6" y="1291"/>
                        <a:pt x="104" y="1707"/>
                        <a:pt x="131" y="1888"/>
                      </a:cubicBezTo>
                      <a:cubicBezTo>
                        <a:pt x="158" y="2069"/>
                        <a:pt x="159" y="2085"/>
                        <a:pt x="163" y="2064"/>
                      </a:cubicBezTo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7128" name="Freeform 24"/>
              <p:cNvSpPr>
                <a:spLocks/>
              </p:cNvSpPr>
              <p:nvPr/>
            </p:nvSpPr>
            <p:spPr bwMode="auto">
              <a:xfrm>
                <a:off x="1320" y="1563"/>
                <a:ext cx="1664" cy="248"/>
              </a:xfrm>
              <a:custGeom>
                <a:avLst/>
                <a:gdLst/>
                <a:ahLst/>
                <a:cxnLst>
                  <a:cxn ang="0">
                    <a:pos x="112" y="13"/>
                  </a:cxn>
                  <a:cxn ang="0">
                    <a:pos x="864" y="13"/>
                  </a:cxn>
                  <a:cxn ang="0">
                    <a:pos x="1504" y="93"/>
                  </a:cxn>
                  <a:cxn ang="0">
                    <a:pos x="1248" y="141"/>
                  </a:cxn>
                  <a:cxn ang="0">
                    <a:pos x="672" y="141"/>
                  </a:cxn>
                  <a:cxn ang="0">
                    <a:pos x="192" y="77"/>
                  </a:cxn>
                  <a:cxn ang="0">
                    <a:pos x="112" y="13"/>
                  </a:cxn>
                </a:cxnLst>
                <a:rect l="0" t="0" r="r" b="b"/>
                <a:pathLst>
                  <a:path w="1568" h="152">
                    <a:moveTo>
                      <a:pt x="112" y="13"/>
                    </a:moveTo>
                    <a:cubicBezTo>
                      <a:pt x="224" y="2"/>
                      <a:pt x="632" y="0"/>
                      <a:pt x="864" y="13"/>
                    </a:cubicBezTo>
                    <a:cubicBezTo>
                      <a:pt x="1096" y="26"/>
                      <a:pt x="1440" y="72"/>
                      <a:pt x="1504" y="93"/>
                    </a:cubicBezTo>
                    <a:cubicBezTo>
                      <a:pt x="1568" y="114"/>
                      <a:pt x="1387" y="133"/>
                      <a:pt x="1248" y="141"/>
                    </a:cubicBezTo>
                    <a:cubicBezTo>
                      <a:pt x="1109" y="149"/>
                      <a:pt x="848" y="152"/>
                      <a:pt x="672" y="141"/>
                    </a:cubicBezTo>
                    <a:cubicBezTo>
                      <a:pt x="496" y="130"/>
                      <a:pt x="285" y="98"/>
                      <a:pt x="192" y="77"/>
                    </a:cubicBezTo>
                    <a:cubicBezTo>
                      <a:pt x="99" y="56"/>
                      <a:pt x="0" y="24"/>
                      <a:pt x="112" y="1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9" name="Freeform 25"/>
              <p:cNvSpPr>
                <a:spLocks/>
              </p:cNvSpPr>
              <p:nvPr/>
            </p:nvSpPr>
            <p:spPr bwMode="auto">
              <a:xfrm>
                <a:off x="1448" y="3720"/>
                <a:ext cx="1408" cy="1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2" y="80"/>
                  </a:cxn>
                  <a:cxn ang="0">
                    <a:pos x="800" y="128"/>
                  </a:cxn>
                  <a:cxn ang="0">
                    <a:pos x="1152" y="112"/>
                  </a:cxn>
                  <a:cxn ang="0">
                    <a:pos x="1408" y="64"/>
                  </a:cxn>
                </a:cxnLst>
                <a:rect l="0" t="0" r="r" b="b"/>
                <a:pathLst>
                  <a:path w="1408" h="133">
                    <a:moveTo>
                      <a:pt x="0" y="0"/>
                    </a:moveTo>
                    <a:cubicBezTo>
                      <a:pt x="59" y="13"/>
                      <a:pt x="219" y="59"/>
                      <a:pt x="352" y="80"/>
                    </a:cubicBezTo>
                    <a:cubicBezTo>
                      <a:pt x="485" y="101"/>
                      <a:pt x="667" y="123"/>
                      <a:pt x="800" y="128"/>
                    </a:cubicBezTo>
                    <a:cubicBezTo>
                      <a:pt x="933" y="133"/>
                      <a:pt x="1051" y="123"/>
                      <a:pt x="1152" y="112"/>
                    </a:cubicBezTo>
                    <a:cubicBezTo>
                      <a:pt x="1253" y="101"/>
                      <a:pt x="1330" y="80"/>
                      <a:pt x="1408" y="6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7130" name="Freeform 26"/>
            <p:cNvSpPr>
              <a:spLocks/>
            </p:cNvSpPr>
            <p:nvPr/>
          </p:nvSpPr>
          <p:spPr bwMode="auto">
            <a:xfrm>
              <a:off x="672" y="2960"/>
              <a:ext cx="124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200" y="64"/>
                </a:cxn>
                <a:cxn ang="0">
                  <a:pos x="1088" y="80"/>
                </a:cxn>
              </a:cxnLst>
              <a:rect l="0" t="0" r="r" b="b"/>
              <a:pathLst>
                <a:path w="1240" h="117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25" y="117"/>
                    <a:pt x="848" y="112"/>
                  </a:cubicBezTo>
                  <a:cubicBezTo>
                    <a:pt x="971" y="107"/>
                    <a:pt x="1160" y="69"/>
                    <a:pt x="1200" y="64"/>
                  </a:cubicBezTo>
                  <a:cubicBezTo>
                    <a:pt x="1240" y="59"/>
                    <a:pt x="1111" y="77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auto">
            <a:xfrm>
              <a:off x="672" y="3008"/>
              <a:ext cx="1272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232" y="80"/>
                </a:cxn>
                <a:cxn ang="0">
                  <a:pos x="1088" y="80"/>
                </a:cxn>
              </a:cxnLst>
              <a:rect l="0" t="0" r="r" b="b"/>
              <a:pathLst>
                <a:path w="1272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20" y="115"/>
                    <a:pt x="848" y="112"/>
                  </a:cubicBezTo>
                  <a:cubicBezTo>
                    <a:pt x="976" y="109"/>
                    <a:pt x="1192" y="85"/>
                    <a:pt x="1232" y="80"/>
                  </a:cubicBezTo>
                  <a:cubicBezTo>
                    <a:pt x="1272" y="75"/>
                    <a:pt x="1118" y="80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2" name="Freeform 28"/>
            <p:cNvSpPr>
              <a:spLocks/>
            </p:cNvSpPr>
            <p:nvPr/>
          </p:nvSpPr>
          <p:spPr bwMode="auto">
            <a:xfrm>
              <a:off x="688" y="3744"/>
              <a:ext cx="1189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120" y="96"/>
                </a:cxn>
                <a:cxn ang="0">
                  <a:pos x="1184" y="80"/>
                </a:cxn>
                <a:cxn ang="0">
                  <a:pos x="1088" y="80"/>
                </a:cxn>
              </a:cxnLst>
              <a:rect l="0" t="0" r="r" b="b"/>
              <a:pathLst>
                <a:path w="1189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39" y="112"/>
                    <a:pt x="848" y="112"/>
                  </a:cubicBezTo>
                  <a:cubicBezTo>
                    <a:pt x="957" y="112"/>
                    <a:pt x="1064" y="101"/>
                    <a:pt x="1120" y="96"/>
                  </a:cubicBezTo>
                  <a:cubicBezTo>
                    <a:pt x="1176" y="91"/>
                    <a:pt x="1189" y="83"/>
                    <a:pt x="1184" y="80"/>
                  </a:cubicBezTo>
                  <a:cubicBezTo>
                    <a:pt x="1179" y="77"/>
                    <a:pt x="1108" y="80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3" name="Freeform 29"/>
            <p:cNvSpPr>
              <a:spLocks/>
            </p:cNvSpPr>
            <p:nvPr/>
          </p:nvSpPr>
          <p:spPr bwMode="auto">
            <a:xfrm>
              <a:off x="688" y="3792"/>
              <a:ext cx="1208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168" y="96"/>
                </a:cxn>
                <a:cxn ang="0">
                  <a:pos x="1088" y="80"/>
                </a:cxn>
              </a:cxnLst>
              <a:rect l="0" t="0" r="r" b="b"/>
              <a:pathLst>
                <a:path w="1208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31" y="112"/>
                    <a:pt x="848" y="112"/>
                  </a:cubicBezTo>
                  <a:cubicBezTo>
                    <a:pt x="965" y="112"/>
                    <a:pt x="1128" y="101"/>
                    <a:pt x="1168" y="96"/>
                  </a:cubicBezTo>
                  <a:cubicBezTo>
                    <a:pt x="1208" y="91"/>
                    <a:pt x="1105" y="83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7497763" y="3357563"/>
            <a:ext cx="1038225" cy="1174750"/>
            <a:chOff x="1968" y="2304"/>
            <a:chExt cx="969" cy="1058"/>
          </a:xfrm>
        </p:grpSpPr>
        <p:sp>
          <p:nvSpPr>
            <p:cNvPr id="47135" name="Oval 31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7" name="Oval 33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9" name="Freeform 35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6994525" y="3789363"/>
            <a:ext cx="1038225" cy="1174750"/>
            <a:chOff x="1968" y="2304"/>
            <a:chExt cx="969" cy="1058"/>
          </a:xfrm>
        </p:grpSpPr>
        <p:sp>
          <p:nvSpPr>
            <p:cNvPr id="47143" name="Oval 39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4" name="Freeform 40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5" name="Oval 41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6" name="Freeform 42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7" name="Freeform 43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8" name="Freeform 44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9" name="Freeform 45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6100763" y="3933825"/>
            <a:ext cx="1038225" cy="1174750"/>
            <a:chOff x="1968" y="2304"/>
            <a:chExt cx="969" cy="1058"/>
          </a:xfrm>
        </p:grpSpPr>
        <p:sp>
          <p:nvSpPr>
            <p:cNvPr id="47151" name="Oval 47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2" name="Freeform 48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3" name="Oval 49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4" name="Freeform 50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5" name="Freeform 51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6" name="Freeform 52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7" name="Freeform 53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158" name="WordArt 54"/>
          <p:cNvSpPr>
            <a:spLocks noChangeArrowheads="1" noChangeShapeType="1" noTextEdit="1"/>
          </p:cNvSpPr>
          <p:nvPr/>
        </p:nvSpPr>
        <p:spPr bwMode="auto">
          <a:xfrm>
            <a:off x="3394075" y="5373688"/>
            <a:ext cx="381635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 dirty="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9 раз &gt; чем</a:t>
            </a:r>
          </a:p>
        </p:txBody>
      </p:sp>
      <p:sp>
        <p:nvSpPr>
          <p:cNvPr id="47159" name="AutoShape 55"/>
          <p:cNvSpPr>
            <a:spLocks noChangeArrowheads="1"/>
          </p:cNvSpPr>
          <p:nvPr/>
        </p:nvSpPr>
        <p:spPr bwMode="auto">
          <a:xfrm rot="-2065673">
            <a:off x="7416800" y="5213350"/>
            <a:ext cx="1727200" cy="733425"/>
          </a:xfrm>
          <a:prstGeom prst="curvedUpArrow">
            <a:avLst>
              <a:gd name="adj1" fmla="val 47100"/>
              <a:gd name="adj2" fmla="val 94199"/>
              <a:gd name="adj3" fmla="val 33333"/>
            </a:avLst>
          </a:prstGeom>
          <a:solidFill>
            <a:srgbClr val="FFCC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60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235825" y="6165850"/>
            <a:ext cx="1657350" cy="4318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2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12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12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12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animBg="1"/>
      <p:bldP spid="47158" grpId="0" animBg="1"/>
      <p:bldP spid="471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313" y="260350"/>
            <a:ext cx="1038225" cy="1174750"/>
            <a:chOff x="1968" y="2304"/>
            <a:chExt cx="969" cy="1058"/>
          </a:xfrm>
        </p:grpSpPr>
        <p:sp>
          <p:nvSpPr>
            <p:cNvPr id="49155" name="Oval 3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6" name="Freeform 4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57" name="Oval 5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8" name="Freeform 6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59" name="Freeform 7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60" name="Freeform 8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61" name="Freeform 9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163" name="WordArt 11"/>
          <p:cNvSpPr>
            <a:spLocks noChangeArrowheads="1" noChangeShapeType="1" noTextEdit="1"/>
          </p:cNvSpPr>
          <p:nvPr/>
        </p:nvSpPr>
        <p:spPr bwMode="auto">
          <a:xfrm>
            <a:off x="1619250" y="476250"/>
            <a:ext cx="151288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- 8 л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0" y="1411288"/>
            <a:ext cx="2262188" cy="1535112"/>
            <a:chOff x="113" y="1071"/>
            <a:chExt cx="1425" cy="967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158" y="1117"/>
              <a:ext cx="654" cy="740"/>
              <a:chOff x="1968" y="2304"/>
              <a:chExt cx="969" cy="1058"/>
            </a:xfrm>
          </p:grpSpPr>
          <p:sp>
            <p:nvSpPr>
              <p:cNvPr id="49166" name="Oval 14"/>
              <p:cNvSpPr>
                <a:spLocks noChangeArrowheads="1"/>
              </p:cNvSpPr>
              <p:nvPr/>
            </p:nvSpPr>
            <p:spPr bwMode="auto">
              <a:xfrm>
                <a:off x="2160" y="3216"/>
                <a:ext cx="62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67" name="Freeform 15"/>
              <p:cNvSpPr>
                <a:spLocks/>
              </p:cNvSpPr>
              <p:nvPr/>
            </p:nvSpPr>
            <p:spPr bwMode="auto">
              <a:xfrm>
                <a:off x="2016" y="2400"/>
                <a:ext cx="864" cy="9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4" y="886"/>
                  </a:cxn>
                  <a:cxn ang="0">
                    <a:pos x="158" y="906"/>
                  </a:cxn>
                  <a:cxn ang="0">
                    <a:pos x="214" y="934"/>
                  </a:cxn>
                  <a:cxn ang="0">
                    <a:pos x="286" y="946"/>
                  </a:cxn>
                  <a:cxn ang="0">
                    <a:pos x="390" y="962"/>
                  </a:cxn>
                  <a:cxn ang="0">
                    <a:pos x="482" y="958"/>
                  </a:cxn>
                  <a:cxn ang="0">
                    <a:pos x="550" y="954"/>
                  </a:cxn>
                  <a:cxn ang="0">
                    <a:pos x="602" y="950"/>
                  </a:cxn>
                  <a:cxn ang="0">
                    <a:pos x="654" y="942"/>
                  </a:cxn>
                  <a:cxn ang="0">
                    <a:pos x="706" y="930"/>
                  </a:cxn>
                  <a:cxn ang="0">
                    <a:pos x="738" y="918"/>
                  </a:cxn>
                  <a:cxn ang="0">
                    <a:pos x="762" y="898"/>
                  </a:cxn>
                  <a:cxn ang="0">
                    <a:pos x="762" y="878"/>
                  </a:cxn>
                  <a:cxn ang="0">
                    <a:pos x="864" y="0"/>
                  </a:cxn>
                </a:cxnLst>
                <a:rect l="0" t="0" r="r" b="b"/>
                <a:pathLst>
                  <a:path w="864" h="962">
                    <a:moveTo>
                      <a:pt x="0" y="0"/>
                    </a:moveTo>
                    <a:lnTo>
                      <a:pt x="154" y="886"/>
                    </a:lnTo>
                    <a:lnTo>
                      <a:pt x="158" y="906"/>
                    </a:lnTo>
                    <a:lnTo>
                      <a:pt x="214" y="934"/>
                    </a:lnTo>
                    <a:lnTo>
                      <a:pt x="286" y="946"/>
                    </a:lnTo>
                    <a:lnTo>
                      <a:pt x="390" y="962"/>
                    </a:lnTo>
                    <a:lnTo>
                      <a:pt x="482" y="958"/>
                    </a:lnTo>
                    <a:lnTo>
                      <a:pt x="550" y="954"/>
                    </a:lnTo>
                    <a:lnTo>
                      <a:pt x="602" y="950"/>
                    </a:lnTo>
                    <a:lnTo>
                      <a:pt x="654" y="942"/>
                    </a:lnTo>
                    <a:lnTo>
                      <a:pt x="706" y="930"/>
                    </a:lnTo>
                    <a:lnTo>
                      <a:pt x="738" y="918"/>
                    </a:lnTo>
                    <a:lnTo>
                      <a:pt x="762" y="898"/>
                    </a:lnTo>
                    <a:lnTo>
                      <a:pt x="762" y="878"/>
                    </a:lnTo>
                    <a:lnTo>
                      <a:pt x="864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68" name="Oval 16"/>
              <p:cNvSpPr>
                <a:spLocks noChangeArrowheads="1"/>
              </p:cNvSpPr>
              <p:nvPr/>
            </p:nvSpPr>
            <p:spPr bwMode="auto">
              <a:xfrm>
                <a:off x="2016" y="2304"/>
                <a:ext cx="864" cy="19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69" name="Freeform 17"/>
              <p:cNvSpPr>
                <a:spLocks/>
              </p:cNvSpPr>
              <p:nvPr/>
            </p:nvSpPr>
            <p:spPr bwMode="auto">
              <a:xfrm flipV="1">
                <a:off x="1968" y="2448"/>
                <a:ext cx="969" cy="500"/>
              </a:xfrm>
              <a:custGeom>
                <a:avLst/>
                <a:gdLst/>
                <a:ahLst/>
                <a:cxnLst>
                  <a:cxn ang="0">
                    <a:pos x="47" y="427"/>
                  </a:cxn>
                  <a:cxn ang="0">
                    <a:pos x="85" y="481"/>
                  </a:cxn>
                  <a:cxn ang="0">
                    <a:pos x="7" y="311"/>
                  </a:cxn>
                  <a:cxn ang="0">
                    <a:pos x="43" y="167"/>
                  </a:cxn>
                  <a:cxn ang="0">
                    <a:pos x="157" y="53"/>
                  </a:cxn>
                  <a:cxn ang="0">
                    <a:pos x="409" y="5"/>
                  </a:cxn>
                  <a:cxn ang="0">
                    <a:pos x="775" y="23"/>
                  </a:cxn>
                  <a:cxn ang="0">
                    <a:pos x="949" y="131"/>
                  </a:cxn>
                  <a:cxn ang="0">
                    <a:pos x="1003" y="245"/>
                  </a:cxn>
                  <a:cxn ang="0">
                    <a:pos x="1003" y="371"/>
                  </a:cxn>
                  <a:cxn ang="0">
                    <a:pos x="918" y="481"/>
                  </a:cxn>
                  <a:cxn ang="0">
                    <a:pos x="956" y="441"/>
                  </a:cxn>
                </a:cxnLst>
                <a:rect l="0" t="0" r="r" b="b"/>
                <a:pathLst>
                  <a:path w="1017" h="500">
                    <a:moveTo>
                      <a:pt x="47" y="427"/>
                    </a:moveTo>
                    <a:cubicBezTo>
                      <a:pt x="53" y="436"/>
                      <a:pt x="92" y="500"/>
                      <a:pt x="85" y="481"/>
                    </a:cubicBezTo>
                    <a:cubicBezTo>
                      <a:pt x="78" y="462"/>
                      <a:pt x="14" y="363"/>
                      <a:pt x="7" y="311"/>
                    </a:cubicBezTo>
                    <a:cubicBezTo>
                      <a:pt x="0" y="259"/>
                      <a:pt x="18" y="210"/>
                      <a:pt x="43" y="167"/>
                    </a:cubicBezTo>
                    <a:cubicBezTo>
                      <a:pt x="68" y="124"/>
                      <a:pt x="96" y="80"/>
                      <a:pt x="157" y="53"/>
                    </a:cubicBezTo>
                    <a:cubicBezTo>
                      <a:pt x="218" y="26"/>
                      <a:pt x="306" y="10"/>
                      <a:pt x="409" y="5"/>
                    </a:cubicBezTo>
                    <a:cubicBezTo>
                      <a:pt x="512" y="0"/>
                      <a:pt x="685" y="2"/>
                      <a:pt x="775" y="23"/>
                    </a:cubicBezTo>
                    <a:cubicBezTo>
                      <a:pt x="865" y="44"/>
                      <a:pt x="911" y="94"/>
                      <a:pt x="949" y="131"/>
                    </a:cubicBezTo>
                    <a:cubicBezTo>
                      <a:pt x="987" y="168"/>
                      <a:pt x="994" y="205"/>
                      <a:pt x="1003" y="245"/>
                    </a:cubicBezTo>
                    <a:cubicBezTo>
                      <a:pt x="1012" y="285"/>
                      <a:pt x="1017" y="332"/>
                      <a:pt x="1003" y="371"/>
                    </a:cubicBezTo>
                    <a:cubicBezTo>
                      <a:pt x="989" y="410"/>
                      <a:pt x="926" y="469"/>
                      <a:pt x="918" y="481"/>
                    </a:cubicBezTo>
                    <a:cubicBezTo>
                      <a:pt x="910" y="493"/>
                      <a:pt x="948" y="449"/>
                      <a:pt x="956" y="44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0" name="Freeform 18" descr="Дуб"/>
              <p:cNvSpPr>
                <a:spLocks/>
              </p:cNvSpPr>
              <p:nvPr/>
            </p:nvSpPr>
            <p:spPr bwMode="auto">
              <a:xfrm flipV="1">
                <a:off x="2208" y="2880"/>
                <a:ext cx="514" cy="144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1" name="Freeform 19"/>
              <p:cNvSpPr>
                <a:spLocks/>
              </p:cNvSpPr>
              <p:nvPr/>
            </p:nvSpPr>
            <p:spPr bwMode="auto">
              <a:xfrm>
                <a:off x="2832" y="2448"/>
                <a:ext cx="59" cy="42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2" name="Freeform 20"/>
              <p:cNvSpPr>
                <a:spLocks/>
              </p:cNvSpPr>
              <p:nvPr/>
            </p:nvSpPr>
            <p:spPr bwMode="auto">
              <a:xfrm rot="16891287">
                <a:off x="2014" y="2439"/>
                <a:ext cx="50" cy="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884" y="1071"/>
              <a:ext cx="654" cy="740"/>
              <a:chOff x="1968" y="2304"/>
              <a:chExt cx="969" cy="1058"/>
            </a:xfrm>
          </p:grpSpPr>
          <p:sp>
            <p:nvSpPr>
              <p:cNvPr id="49174" name="Oval 22"/>
              <p:cNvSpPr>
                <a:spLocks noChangeArrowheads="1"/>
              </p:cNvSpPr>
              <p:nvPr/>
            </p:nvSpPr>
            <p:spPr bwMode="auto">
              <a:xfrm>
                <a:off x="2160" y="3216"/>
                <a:ext cx="62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75" name="Freeform 23"/>
              <p:cNvSpPr>
                <a:spLocks/>
              </p:cNvSpPr>
              <p:nvPr/>
            </p:nvSpPr>
            <p:spPr bwMode="auto">
              <a:xfrm>
                <a:off x="2016" y="2400"/>
                <a:ext cx="864" cy="9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4" y="886"/>
                  </a:cxn>
                  <a:cxn ang="0">
                    <a:pos x="158" y="906"/>
                  </a:cxn>
                  <a:cxn ang="0">
                    <a:pos x="214" y="934"/>
                  </a:cxn>
                  <a:cxn ang="0">
                    <a:pos x="286" y="946"/>
                  </a:cxn>
                  <a:cxn ang="0">
                    <a:pos x="390" y="962"/>
                  </a:cxn>
                  <a:cxn ang="0">
                    <a:pos x="482" y="958"/>
                  </a:cxn>
                  <a:cxn ang="0">
                    <a:pos x="550" y="954"/>
                  </a:cxn>
                  <a:cxn ang="0">
                    <a:pos x="602" y="950"/>
                  </a:cxn>
                  <a:cxn ang="0">
                    <a:pos x="654" y="942"/>
                  </a:cxn>
                  <a:cxn ang="0">
                    <a:pos x="706" y="930"/>
                  </a:cxn>
                  <a:cxn ang="0">
                    <a:pos x="738" y="918"/>
                  </a:cxn>
                  <a:cxn ang="0">
                    <a:pos x="762" y="898"/>
                  </a:cxn>
                  <a:cxn ang="0">
                    <a:pos x="762" y="878"/>
                  </a:cxn>
                  <a:cxn ang="0">
                    <a:pos x="864" y="0"/>
                  </a:cxn>
                </a:cxnLst>
                <a:rect l="0" t="0" r="r" b="b"/>
                <a:pathLst>
                  <a:path w="864" h="962">
                    <a:moveTo>
                      <a:pt x="0" y="0"/>
                    </a:moveTo>
                    <a:lnTo>
                      <a:pt x="154" y="886"/>
                    </a:lnTo>
                    <a:lnTo>
                      <a:pt x="158" y="906"/>
                    </a:lnTo>
                    <a:lnTo>
                      <a:pt x="214" y="934"/>
                    </a:lnTo>
                    <a:lnTo>
                      <a:pt x="286" y="946"/>
                    </a:lnTo>
                    <a:lnTo>
                      <a:pt x="390" y="962"/>
                    </a:lnTo>
                    <a:lnTo>
                      <a:pt x="482" y="958"/>
                    </a:lnTo>
                    <a:lnTo>
                      <a:pt x="550" y="954"/>
                    </a:lnTo>
                    <a:lnTo>
                      <a:pt x="602" y="950"/>
                    </a:lnTo>
                    <a:lnTo>
                      <a:pt x="654" y="942"/>
                    </a:lnTo>
                    <a:lnTo>
                      <a:pt x="706" y="930"/>
                    </a:lnTo>
                    <a:lnTo>
                      <a:pt x="738" y="918"/>
                    </a:lnTo>
                    <a:lnTo>
                      <a:pt x="762" y="898"/>
                    </a:lnTo>
                    <a:lnTo>
                      <a:pt x="762" y="878"/>
                    </a:lnTo>
                    <a:lnTo>
                      <a:pt x="864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6" name="Oval 24"/>
              <p:cNvSpPr>
                <a:spLocks noChangeArrowheads="1"/>
              </p:cNvSpPr>
              <p:nvPr/>
            </p:nvSpPr>
            <p:spPr bwMode="auto">
              <a:xfrm>
                <a:off x="2016" y="2304"/>
                <a:ext cx="864" cy="19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77" name="Freeform 25"/>
              <p:cNvSpPr>
                <a:spLocks/>
              </p:cNvSpPr>
              <p:nvPr/>
            </p:nvSpPr>
            <p:spPr bwMode="auto">
              <a:xfrm flipV="1">
                <a:off x="1968" y="2448"/>
                <a:ext cx="969" cy="500"/>
              </a:xfrm>
              <a:custGeom>
                <a:avLst/>
                <a:gdLst/>
                <a:ahLst/>
                <a:cxnLst>
                  <a:cxn ang="0">
                    <a:pos x="47" y="427"/>
                  </a:cxn>
                  <a:cxn ang="0">
                    <a:pos x="85" y="481"/>
                  </a:cxn>
                  <a:cxn ang="0">
                    <a:pos x="7" y="311"/>
                  </a:cxn>
                  <a:cxn ang="0">
                    <a:pos x="43" y="167"/>
                  </a:cxn>
                  <a:cxn ang="0">
                    <a:pos x="157" y="53"/>
                  </a:cxn>
                  <a:cxn ang="0">
                    <a:pos x="409" y="5"/>
                  </a:cxn>
                  <a:cxn ang="0">
                    <a:pos x="775" y="23"/>
                  </a:cxn>
                  <a:cxn ang="0">
                    <a:pos x="949" y="131"/>
                  </a:cxn>
                  <a:cxn ang="0">
                    <a:pos x="1003" y="245"/>
                  </a:cxn>
                  <a:cxn ang="0">
                    <a:pos x="1003" y="371"/>
                  </a:cxn>
                  <a:cxn ang="0">
                    <a:pos x="918" y="481"/>
                  </a:cxn>
                  <a:cxn ang="0">
                    <a:pos x="956" y="441"/>
                  </a:cxn>
                </a:cxnLst>
                <a:rect l="0" t="0" r="r" b="b"/>
                <a:pathLst>
                  <a:path w="1017" h="500">
                    <a:moveTo>
                      <a:pt x="47" y="427"/>
                    </a:moveTo>
                    <a:cubicBezTo>
                      <a:pt x="53" y="436"/>
                      <a:pt x="92" y="500"/>
                      <a:pt x="85" y="481"/>
                    </a:cubicBezTo>
                    <a:cubicBezTo>
                      <a:pt x="78" y="462"/>
                      <a:pt x="14" y="363"/>
                      <a:pt x="7" y="311"/>
                    </a:cubicBezTo>
                    <a:cubicBezTo>
                      <a:pt x="0" y="259"/>
                      <a:pt x="18" y="210"/>
                      <a:pt x="43" y="167"/>
                    </a:cubicBezTo>
                    <a:cubicBezTo>
                      <a:pt x="68" y="124"/>
                      <a:pt x="96" y="80"/>
                      <a:pt x="157" y="53"/>
                    </a:cubicBezTo>
                    <a:cubicBezTo>
                      <a:pt x="218" y="26"/>
                      <a:pt x="306" y="10"/>
                      <a:pt x="409" y="5"/>
                    </a:cubicBezTo>
                    <a:cubicBezTo>
                      <a:pt x="512" y="0"/>
                      <a:pt x="685" y="2"/>
                      <a:pt x="775" y="23"/>
                    </a:cubicBezTo>
                    <a:cubicBezTo>
                      <a:pt x="865" y="44"/>
                      <a:pt x="911" y="94"/>
                      <a:pt x="949" y="131"/>
                    </a:cubicBezTo>
                    <a:cubicBezTo>
                      <a:pt x="987" y="168"/>
                      <a:pt x="994" y="205"/>
                      <a:pt x="1003" y="245"/>
                    </a:cubicBezTo>
                    <a:cubicBezTo>
                      <a:pt x="1012" y="285"/>
                      <a:pt x="1017" y="332"/>
                      <a:pt x="1003" y="371"/>
                    </a:cubicBezTo>
                    <a:cubicBezTo>
                      <a:pt x="989" y="410"/>
                      <a:pt x="926" y="469"/>
                      <a:pt x="918" y="481"/>
                    </a:cubicBezTo>
                    <a:cubicBezTo>
                      <a:pt x="910" y="493"/>
                      <a:pt x="948" y="449"/>
                      <a:pt x="956" y="44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8" name="Freeform 26" descr="Дуб"/>
              <p:cNvSpPr>
                <a:spLocks/>
              </p:cNvSpPr>
              <p:nvPr/>
            </p:nvSpPr>
            <p:spPr bwMode="auto">
              <a:xfrm flipV="1">
                <a:off x="2208" y="2880"/>
                <a:ext cx="514" cy="144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79" name="Freeform 27"/>
              <p:cNvSpPr>
                <a:spLocks/>
              </p:cNvSpPr>
              <p:nvPr/>
            </p:nvSpPr>
            <p:spPr bwMode="auto">
              <a:xfrm>
                <a:off x="2832" y="2448"/>
                <a:ext cx="59" cy="42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0" name="Freeform 28"/>
              <p:cNvSpPr>
                <a:spLocks/>
              </p:cNvSpPr>
              <p:nvPr/>
            </p:nvSpPr>
            <p:spPr bwMode="auto">
              <a:xfrm rot="16891287">
                <a:off x="2014" y="2439"/>
                <a:ext cx="50" cy="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612" y="1207"/>
              <a:ext cx="654" cy="740"/>
              <a:chOff x="1968" y="2304"/>
              <a:chExt cx="969" cy="1058"/>
            </a:xfrm>
          </p:grpSpPr>
          <p:sp>
            <p:nvSpPr>
              <p:cNvPr id="49182" name="Oval 30"/>
              <p:cNvSpPr>
                <a:spLocks noChangeArrowheads="1"/>
              </p:cNvSpPr>
              <p:nvPr/>
            </p:nvSpPr>
            <p:spPr bwMode="auto">
              <a:xfrm>
                <a:off x="2160" y="3216"/>
                <a:ext cx="62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83" name="Freeform 31"/>
              <p:cNvSpPr>
                <a:spLocks/>
              </p:cNvSpPr>
              <p:nvPr/>
            </p:nvSpPr>
            <p:spPr bwMode="auto">
              <a:xfrm>
                <a:off x="2016" y="2400"/>
                <a:ext cx="864" cy="9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4" y="886"/>
                  </a:cxn>
                  <a:cxn ang="0">
                    <a:pos x="158" y="906"/>
                  </a:cxn>
                  <a:cxn ang="0">
                    <a:pos x="214" y="934"/>
                  </a:cxn>
                  <a:cxn ang="0">
                    <a:pos x="286" y="946"/>
                  </a:cxn>
                  <a:cxn ang="0">
                    <a:pos x="390" y="962"/>
                  </a:cxn>
                  <a:cxn ang="0">
                    <a:pos x="482" y="958"/>
                  </a:cxn>
                  <a:cxn ang="0">
                    <a:pos x="550" y="954"/>
                  </a:cxn>
                  <a:cxn ang="0">
                    <a:pos x="602" y="950"/>
                  </a:cxn>
                  <a:cxn ang="0">
                    <a:pos x="654" y="942"/>
                  </a:cxn>
                  <a:cxn ang="0">
                    <a:pos x="706" y="930"/>
                  </a:cxn>
                  <a:cxn ang="0">
                    <a:pos x="738" y="918"/>
                  </a:cxn>
                  <a:cxn ang="0">
                    <a:pos x="762" y="898"/>
                  </a:cxn>
                  <a:cxn ang="0">
                    <a:pos x="762" y="878"/>
                  </a:cxn>
                  <a:cxn ang="0">
                    <a:pos x="864" y="0"/>
                  </a:cxn>
                </a:cxnLst>
                <a:rect l="0" t="0" r="r" b="b"/>
                <a:pathLst>
                  <a:path w="864" h="962">
                    <a:moveTo>
                      <a:pt x="0" y="0"/>
                    </a:moveTo>
                    <a:lnTo>
                      <a:pt x="154" y="886"/>
                    </a:lnTo>
                    <a:lnTo>
                      <a:pt x="158" y="906"/>
                    </a:lnTo>
                    <a:lnTo>
                      <a:pt x="214" y="934"/>
                    </a:lnTo>
                    <a:lnTo>
                      <a:pt x="286" y="946"/>
                    </a:lnTo>
                    <a:lnTo>
                      <a:pt x="390" y="962"/>
                    </a:lnTo>
                    <a:lnTo>
                      <a:pt x="482" y="958"/>
                    </a:lnTo>
                    <a:lnTo>
                      <a:pt x="550" y="954"/>
                    </a:lnTo>
                    <a:lnTo>
                      <a:pt x="602" y="950"/>
                    </a:lnTo>
                    <a:lnTo>
                      <a:pt x="654" y="942"/>
                    </a:lnTo>
                    <a:lnTo>
                      <a:pt x="706" y="930"/>
                    </a:lnTo>
                    <a:lnTo>
                      <a:pt x="738" y="918"/>
                    </a:lnTo>
                    <a:lnTo>
                      <a:pt x="762" y="898"/>
                    </a:lnTo>
                    <a:lnTo>
                      <a:pt x="762" y="878"/>
                    </a:lnTo>
                    <a:lnTo>
                      <a:pt x="864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4" name="Oval 32"/>
              <p:cNvSpPr>
                <a:spLocks noChangeArrowheads="1"/>
              </p:cNvSpPr>
              <p:nvPr/>
            </p:nvSpPr>
            <p:spPr bwMode="auto">
              <a:xfrm>
                <a:off x="2016" y="2304"/>
                <a:ext cx="864" cy="19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85" name="Freeform 33"/>
              <p:cNvSpPr>
                <a:spLocks/>
              </p:cNvSpPr>
              <p:nvPr/>
            </p:nvSpPr>
            <p:spPr bwMode="auto">
              <a:xfrm flipV="1">
                <a:off x="1968" y="2448"/>
                <a:ext cx="969" cy="500"/>
              </a:xfrm>
              <a:custGeom>
                <a:avLst/>
                <a:gdLst/>
                <a:ahLst/>
                <a:cxnLst>
                  <a:cxn ang="0">
                    <a:pos x="47" y="427"/>
                  </a:cxn>
                  <a:cxn ang="0">
                    <a:pos x="85" y="481"/>
                  </a:cxn>
                  <a:cxn ang="0">
                    <a:pos x="7" y="311"/>
                  </a:cxn>
                  <a:cxn ang="0">
                    <a:pos x="43" y="167"/>
                  </a:cxn>
                  <a:cxn ang="0">
                    <a:pos x="157" y="53"/>
                  </a:cxn>
                  <a:cxn ang="0">
                    <a:pos x="409" y="5"/>
                  </a:cxn>
                  <a:cxn ang="0">
                    <a:pos x="775" y="23"/>
                  </a:cxn>
                  <a:cxn ang="0">
                    <a:pos x="949" y="131"/>
                  </a:cxn>
                  <a:cxn ang="0">
                    <a:pos x="1003" y="245"/>
                  </a:cxn>
                  <a:cxn ang="0">
                    <a:pos x="1003" y="371"/>
                  </a:cxn>
                  <a:cxn ang="0">
                    <a:pos x="918" y="481"/>
                  </a:cxn>
                  <a:cxn ang="0">
                    <a:pos x="956" y="441"/>
                  </a:cxn>
                </a:cxnLst>
                <a:rect l="0" t="0" r="r" b="b"/>
                <a:pathLst>
                  <a:path w="1017" h="500">
                    <a:moveTo>
                      <a:pt x="47" y="427"/>
                    </a:moveTo>
                    <a:cubicBezTo>
                      <a:pt x="53" y="436"/>
                      <a:pt x="92" y="500"/>
                      <a:pt x="85" y="481"/>
                    </a:cubicBezTo>
                    <a:cubicBezTo>
                      <a:pt x="78" y="462"/>
                      <a:pt x="14" y="363"/>
                      <a:pt x="7" y="311"/>
                    </a:cubicBezTo>
                    <a:cubicBezTo>
                      <a:pt x="0" y="259"/>
                      <a:pt x="18" y="210"/>
                      <a:pt x="43" y="167"/>
                    </a:cubicBezTo>
                    <a:cubicBezTo>
                      <a:pt x="68" y="124"/>
                      <a:pt x="96" y="80"/>
                      <a:pt x="157" y="53"/>
                    </a:cubicBezTo>
                    <a:cubicBezTo>
                      <a:pt x="218" y="26"/>
                      <a:pt x="306" y="10"/>
                      <a:pt x="409" y="5"/>
                    </a:cubicBezTo>
                    <a:cubicBezTo>
                      <a:pt x="512" y="0"/>
                      <a:pt x="685" y="2"/>
                      <a:pt x="775" y="23"/>
                    </a:cubicBezTo>
                    <a:cubicBezTo>
                      <a:pt x="865" y="44"/>
                      <a:pt x="911" y="94"/>
                      <a:pt x="949" y="131"/>
                    </a:cubicBezTo>
                    <a:cubicBezTo>
                      <a:pt x="987" y="168"/>
                      <a:pt x="994" y="205"/>
                      <a:pt x="1003" y="245"/>
                    </a:cubicBezTo>
                    <a:cubicBezTo>
                      <a:pt x="1012" y="285"/>
                      <a:pt x="1017" y="332"/>
                      <a:pt x="1003" y="371"/>
                    </a:cubicBezTo>
                    <a:cubicBezTo>
                      <a:pt x="989" y="410"/>
                      <a:pt x="926" y="469"/>
                      <a:pt x="918" y="481"/>
                    </a:cubicBezTo>
                    <a:cubicBezTo>
                      <a:pt x="910" y="493"/>
                      <a:pt x="948" y="449"/>
                      <a:pt x="956" y="44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6" name="Freeform 34" descr="Дуб"/>
              <p:cNvSpPr>
                <a:spLocks/>
              </p:cNvSpPr>
              <p:nvPr/>
            </p:nvSpPr>
            <p:spPr bwMode="auto">
              <a:xfrm flipV="1">
                <a:off x="2208" y="2880"/>
                <a:ext cx="514" cy="144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7" name="Freeform 35"/>
              <p:cNvSpPr>
                <a:spLocks/>
              </p:cNvSpPr>
              <p:nvPr/>
            </p:nvSpPr>
            <p:spPr bwMode="auto">
              <a:xfrm>
                <a:off x="2832" y="2448"/>
                <a:ext cx="59" cy="42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8" name="Freeform 36"/>
              <p:cNvSpPr>
                <a:spLocks/>
              </p:cNvSpPr>
              <p:nvPr/>
            </p:nvSpPr>
            <p:spPr bwMode="auto">
              <a:xfrm rot="16891287">
                <a:off x="2014" y="2439"/>
                <a:ext cx="50" cy="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113" y="1298"/>
              <a:ext cx="654" cy="740"/>
              <a:chOff x="1968" y="2304"/>
              <a:chExt cx="969" cy="1058"/>
            </a:xfrm>
          </p:grpSpPr>
          <p:sp>
            <p:nvSpPr>
              <p:cNvPr id="49190" name="Oval 38"/>
              <p:cNvSpPr>
                <a:spLocks noChangeArrowheads="1"/>
              </p:cNvSpPr>
              <p:nvPr/>
            </p:nvSpPr>
            <p:spPr bwMode="auto">
              <a:xfrm>
                <a:off x="2160" y="3216"/>
                <a:ext cx="62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91" name="Freeform 39"/>
              <p:cNvSpPr>
                <a:spLocks/>
              </p:cNvSpPr>
              <p:nvPr/>
            </p:nvSpPr>
            <p:spPr bwMode="auto">
              <a:xfrm>
                <a:off x="2016" y="2400"/>
                <a:ext cx="864" cy="9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4" y="886"/>
                  </a:cxn>
                  <a:cxn ang="0">
                    <a:pos x="158" y="906"/>
                  </a:cxn>
                  <a:cxn ang="0">
                    <a:pos x="214" y="934"/>
                  </a:cxn>
                  <a:cxn ang="0">
                    <a:pos x="286" y="946"/>
                  </a:cxn>
                  <a:cxn ang="0">
                    <a:pos x="390" y="962"/>
                  </a:cxn>
                  <a:cxn ang="0">
                    <a:pos x="482" y="958"/>
                  </a:cxn>
                  <a:cxn ang="0">
                    <a:pos x="550" y="954"/>
                  </a:cxn>
                  <a:cxn ang="0">
                    <a:pos x="602" y="950"/>
                  </a:cxn>
                  <a:cxn ang="0">
                    <a:pos x="654" y="942"/>
                  </a:cxn>
                  <a:cxn ang="0">
                    <a:pos x="706" y="930"/>
                  </a:cxn>
                  <a:cxn ang="0">
                    <a:pos x="738" y="918"/>
                  </a:cxn>
                  <a:cxn ang="0">
                    <a:pos x="762" y="898"/>
                  </a:cxn>
                  <a:cxn ang="0">
                    <a:pos x="762" y="878"/>
                  </a:cxn>
                  <a:cxn ang="0">
                    <a:pos x="864" y="0"/>
                  </a:cxn>
                </a:cxnLst>
                <a:rect l="0" t="0" r="r" b="b"/>
                <a:pathLst>
                  <a:path w="864" h="962">
                    <a:moveTo>
                      <a:pt x="0" y="0"/>
                    </a:moveTo>
                    <a:lnTo>
                      <a:pt x="154" y="886"/>
                    </a:lnTo>
                    <a:lnTo>
                      <a:pt x="158" y="906"/>
                    </a:lnTo>
                    <a:lnTo>
                      <a:pt x="214" y="934"/>
                    </a:lnTo>
                    <a:lnTo>
                      <a:pt x="286" y="946"/>
                    </a:lnTo>
                    <a:lnTo>
                      <a:pt x="390" y="962"/>
                    </a:lnTo>
                    <a:lnTo>
                      <a:pt x="482" y="958"/>
                    </a:lnTo>
                    <a:lnTo>
                      <a:pt x="550" y="954"/>
                    </a:lnTo>
                    <a:lnTo>
                      <a:pt x="602" y="950"/>
                    </a:lnTo>
                    <a:lnTo>
                      <a:pt x="654" y="942"/>
                    </a:lnTo>
                    <a:lnTo>
                      <a:pt x="706" y="930"/>
                    </a:lnTo>
                    <a:lnTo>
                      <a:pt x="738" y="918"/>
                    </a:lnTo>
                    <a:lnTo>
                      <a:pt x="762" y="898"/>
                    </a:lnTo>
                    <a:lnTo>
                      <a:pt x="762" y="878"/>
                    </a:lnTo>
                    <a:lnTo>
                      <a:pt x="864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2" name="Oval 40"/>
              <p:cNvSpPr>
                <a:spLocks noChangeArrowheads="1"/>
              </p:cNvSpPr>
              <p:nvPr/>
            </p:nvSpPr>
            <p:spPr bwMode="auto">
              <a:xfrm>
                <a:off x="2016" y="2304"/>
                <a:ext cx="864" cy="192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93" name="Freeform 41"/>
              <p:cNvSpPr>
                <a:spLocks/>
              </p:cNvSpPr>
              <p:nvPr/>
            </p:nvSpPr>
            <p:spPr bwMode="auto">
              <a:xfrm flipV="1">
                <a:off x="1968" y="2448"/>
                <a:ext cx="969" cy="500"/>
              </a:xfrm>
              <a:custGeom>
                <a:avLst/>
                <a:gdLst/>
                <a:ahLst/>
                <a:cxnLst>
                  <a:cxn ang="0">
                    <a:pos x="47" y="427"/>
                  </a:cxn>
                  <a:cxn ang="0">
                    <a:pos x="85" y="481"/>
                  </a:cxn>
                  <a:cxn ang="0">
                    <a:pos x="7" y="311"/>
                  </a:cxn>
                  <a:cxn ang="0">
                    <a:pos x="43" y="167"/>
                  </a:cxn>
                  <a:cxn ang="0">
                    <a:pos x="157" y="53"/>
                  </a:cxn>
                  <a:cxn ang="0">
                    <a:pos x="409" y="5"/>
                  </a:cxn>
                  <a:cxn ang="0">
                    <a:pos x="775" y="23"/>
                  </a:cxn>
                  <a:cxn ang="0">
                    <a:pos x="949" y="131"/>
                  </a:cxn>
                  <a:cxn ang="0">
                    <a:pos x="1003" y="245"/>
                  </a:cxn>
                  <a:cxn ang="0">
                    <a:pos x="1003" y="371"/>
                  </a:cxn>
                  <a:cxn ang="0">
                    <a:pos x="918" y="481"/>
                  </a:cxn>
                  <a:cxn ang="0">
                    <a:pos x="956" y="441"/>
                  </a:cxn>
                </a:cxnLst>
                <a:rect l="0" t="0" r="r" b="b"/>
                <a:pathLst>
                  <a:path w="1017" h="500">
                    <a:moveTo>
                      <a:pt x="47" y="427"/>
                    </a:moveTo>
                    <a:cubicBezTo>
                      <a:pt x="53" y="436"/>
                      <a:pt x="92" y="500"/>
                      <a:pt x="85" y="481"/>
                    </a:cubicBezTo>
                    <a:cubicBezTo>
                      <a:pt x="78" y="462"/>
                      <a:pt x="14" y="363"/>
                      <a:pt x="7" y="311"/>
                    </a:cubicBezTo>
                    <a:cubicBezTo>
                      <a:pt x="0" y="259"/>
                      <a:pt x="18" y="210"/>
                      <a:pt x="43" y="167"/>
                    </a:cubicBezTo>
                    <a:cubicBezTo>
                      <a:pt x="68" y="124"/>
                      <a:pt x="96" y="80"/>
                      <a:pt x="157" y="53"/>
                    </a:cubicBezTo>
                    <a:cubicBezTo>
                      <a:pt x="218" y="26"/>
                      <a:pt x="306" y="10"/>
                      <a:pt x="409" y="5"/>
                    </a:cubicBezTo>
                    <a:cubicBezTo>
                      <a:pt x="512" y="0"/>
                      <a:pt x="685" y="2"/>
                      <a:pt x="775" y="23"/>
                    </a:cubicBezTo>
                    <a:cubicBezTo>
                      <a:pt x="865" y="44"/>
                      <a:pt x="911" y="94"/>
                      <a:pt x="949" y="131"/>
                    </a:cubicBezTo>
                    <a:cubicBezTo>
                      <a:pt x="987" y="168"/>
                      <a:pt x="994" y="205"/>
                      <a:pt x="1003" y="245"/>
                    </a:cubicBezTo>
                    <a:cubicBezTo>
                      <a:pt x="1012" y="285"/>
                      <a:pt x="1017" y="332"/>
                      <a:pt x="1003" y="371"/>
                    </a:cubicBezTo>
                    <a:cubicBezTo>
                      <a:pt x="989" y="410"/>
                      <a:pt x="926" y="469"/>
                      <a:pt x="918" y="481"/>
                    </a:cubicBezTo>
                    <a:cubicBezTo>
                      <a:pt x="910" y="493"/>
                      <a:pt x="948" y="449"/>
                      <a:pt x="956" y="44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4" name="Freeform 42" descr="Дуб"/>
              <p:cNvSpPr>
                <a:spLocks/>
              </p:cNvSpPr>
              <p:nvPr/>
            </p:nvSpPr>
            <p:spPr bwMode="auto">
              <a:xfrm flipV="1">
                <a:off x="2208" y="2880"/>
                <a:ext cx="514" cy="144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5" name="Freeform 43"/>
              <p:cNvSpPr>
                <a:spLocks/>
              </p:cNvSpPr>
              <p:nvPr/>
            </p:nvSpPr>
            <p:spPr bwMode="auto">
              <a:xfrm>
                <a:off x="2832" y="2448"/>
                <a:ext cx="59" cy="42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6" name="Freeform 44"/>
              <p:cNvSpPr>
                <a:spLocks/>
              </p:cNvSpPr>
              <p:nvPr/>
            </p:nvSpPr>
            <p:spPr bwMode="auto">
              <a:xfrm rot="16891287">
                <a:off x="2014" y="2439"/>
                <a:ext cx="50" cy="50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2305050" y="1700213"/>
            <a:ext cx="3168650" cy="649287"/>
            <a:chOff x="1565" y="1253"/>
            <a:chExt cx="1996" cy="409"/>
          </a:xfrm>
        </p:grpSpPr>
        <p:sp>
          <p:nvSpPr>
            <p:cNvPr id="49198" name="WordArt 46"/>
            <p:cNvSpPr>
              <a:spLocks noChangeArrowheads="1" noChangeShapeType="1" noTextEdit="1"/>
            </p:cNvSpPr>
            <p:nvPr/>
          </p:nvSpPr>
          <p:spPr bwMode="auto">
            <a:xfrm>
              <a:off x="1565" y="1253"/>
              <a:ext cx="1996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(8   4) л</a:t>
              </a:r>
            </a:p>
          </p:txBody>
        </p:sp>
        <p:sp>
          <p:nvSpPr>
            <p:cNvPr id="49199" name="Oval 47"/>
            <p:cNvSpPr>
              <a:spLocks noChangeArrowheads="1"/>
            </p:cNvSpPr>
            <p:nvPr/>
          </p:nvSpPr>
          <p:spPr bwMode="auto">
            <a:xfrm>
              <a:off x="2517" y="1389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250825" y="2708275"/>
            <a:ext cx="2074863" cy="2459038"/>
            <a:chOff x="645" y="2667"/>
            <a:chExt cx="1307" cy="1549"/>
          </a:xfrm>
        </p:grpSpPr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645" y="2667"/>
              <a:ext cx="1307" cy="1549"/>
              <a:chOff x="1285" y="1563"/>
              <a:chExt cx="1723" cy="2301"/>
            </a:xfrm>
          </p:grpSpPr>
          <p:sp>
            <p:nvSpPr>
              <p:cNvPr id="49202" name="Freeform 50" descr="Дуб"/>
              <p:cNvSpPr>
                <a:spLocks/>
              </p:cNvSpPr>
              <p:nvPr/>
            </p:nvSpPr>
            <p:spPr bwMode="auto">
              <a:xfrm>
                <a:off x="1320" y="1624"/>
                <a:ext cx="1584" cy="2240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1584" y="128"/>
                  </a:cxn>
                  <a:cxn ang="0">
                    <a:pos x="1520" y="2176"/>
                  </a:cxn>
                  <a:cxn ang="0">
                    <a:pos x="976" y="2240"/>
                  </a:cxn>
                  <a:cxn ang="0">
                    <a:pos x="336" y="2144"/>
                  </a:cxn>
                  <a:cxn ang="0">
                    <a:pos x="128" y="2096"/>
                  </a:cxn>
                  <a:cxn ang="0">
                    <a:pos x="0" y="1360"/>
                  </a:cxn>
                  <a:cxn ang="0">
                    <a:pos x="80" y="0"/>
                  </a:cxn>
                </a:cxnLst>
                <a:rect l="0" t="0" r="r" b="b"/>
                <a:pathLst>
                  <a:path w="1584" h="2240">
                    <a:moveTo>
                      <a:pt x="80" y="0"/>
                    </a:moveTo>
                    <a:lnTo>
                      <a:pt x="1584" y="128"/>
                    </a:lnTo>
                    <a:lnTo>
                      <a:pt x="1520" y="2176"/>
                    </a:lnTo>
                    <a:lnTo>
                      <a:pt x="976" y="2240"/>
                    </a:lnTo>
                    <a:lnTo>
                      <a:pt x="336" y="2144"/>
                    </a:lnTo>
                    <a:lnTo>
                      <a:pt x="128" y="2096"/>
                    </a:lnTo>
                    <a:lnTo>
                      <a:pt x="0" y="1360"/>
                    </a:lnTo>
                    <a:lnTo>
                      <a:pt x="80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19050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3" name="Freeform 51"/>
              <p:cNvSpPr>
                <a:spLocks/>
              </p:cNvSpPr>
              <p:nvPr/>
            </p:nvSpPr>
            <p:spPr bwMode="auto">
              <a:xfrm>
                <a:off x="1861" y="1720"/>
                <a:ext cx="118" cy="2096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12"/>
                  </a:cxn>
                  <a:cxn ang="0">
                    <a:pos x="99" y="1856"/>
                  </a:cxn>
                  <a:cxn ang="0">
                    <a:pos x="115" y="2096"/>
                  </a:cxn>
                </a:cxnLst>
                <a:rect l="0" t="0" r="r" b="b"/>
                <a:pathLst>
                  <a:path w="118" h="2096">
                    <a:moveTo>
                      <a:pt x="115" y="0"/>
                    </a:moveTo>
                    <a:cubicBezTo>
                      <a:pt x="94" y="152"/>
                      <a:pt x="6" y="603"/>
                      <a:pt x="3" y="912"/>
                    </a:cubicBezTo>
                    <a:cubicBezTo>
                      <a:pt x="0" y="1221"/>
                      <a:pt x="80" y="1659"/>
                      <a:pt x="99" y="1856"/>
                    </a:cubicBezTo>
                    <a:cubicBezTo>
                      <a:pt x="118" y="2053"/>
                      <a:pt x="112" y="2046"/>
                      <a:pt x="115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4" name="Freeform 52"/>
              <p:cNvSpPr>
                <a:spLocks/>
              </p:cNvSpPr>
              <p:nvPr/>
            </p:nvSpPr>
            <p:spPr bwMode="auto">
              <a:xfrm>
                <a:off x="1565" y="1672"/>
                <a:ext cx="187" cy="2112"/>
              </a:xfrm>
              <a:custGeom>
                <a:avLst/>
                <a:gdLst/>
                <a:ahLst/>
                <a:cxnLst>
                  <a:cxn ang="0">
                    <a:pos x="115" y="0"/>
                  </a:cxn>
                  <a:cxn ang="0">
                    <a:pos x="3" y="976"/>
                  </a:cxn>
                  <a:cxn ang="0">
                    <a:pos x="131" y="1888"/>
                  </a:cxn>
                  <a:cxn ang="0">
                    <a:pos x="187" y="2112"/>
                  </a:cxn>
                </a:cxnLst>
                <a:rect l="0" t="0" r="r" b="b"/>
                <a:pathLst>
                  <a:path w="187" h="2112">
                    <a:moveTo>
                      <a:pt x="115" y="0"/>
                    </a:moveTo>
                    <a:cubicBezTo>
                      <a:pt x="96" y="163"/>
                      <a:pt x="0" y="661"/>
                      <a:pt x="3" y="976"/>
                    </a:cubicBezTo>
                    <a:cubicBezTo>
                      <a:pt x="6" y="1291"/>
                      <a:pt x="100" y="1699"/>
                      <a:pt x="131" y="1888"/>
                    </a:cubicBezTo>
                    <a:cubicBezTo>
                      <a:pt x="162" y="2077"/>
                      <a:pt x="175" y="2066"/>
                      <a:pt x="187" y="211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5" name="Freeform 53"/>
              <p:cNvSpPr>
                <a:spLocks/>
              </p:cNvSpPr>
              <p:nvPr/>
            </p:nvSpPr>
            <p:spPr bwMode="auto">
              <a:xfrm>
                <a:off x="2600" y="1736"/>
                <a:ext cx="120" cy="2096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112" y="704"/>
                  </a:cxn>
                  <a:cxn ang="0">
                    <a:pos x="96" y="1344"/>
                  </a:cxn>
                  <a:cxn ang="0">
                    <a:pos x="0" y="2096"/>
                  </a:cxn>
                </a:cxnLst>
                <a:rect l="0" t="0" r="r" b="b"/>
                <a:pathLst>
                  <a:path w="120" h="2096">
                    <a:moveTo>
                      <a:pt x="48" y="0"/>
                    </a:moveTo>
                    <a:cubicBezTo>
                      <a:pt x="59" y="117"/>
                      <a:pt x="104" y="480"/>
                      <a:pt x="112" y="704"/>
                    </a:cubicBezTo>
                    <a:cubicBezTo>
                      <a:pt x="120" y="928"/>
                      <a:pt x="115" y="1112"/>
                      <a:pt x="96" y="1344"/>
                    </a:cubicBezTo>
                    <a:cubicBezTo>
                      <a:pt x="77" y="1576"/>
                      <a:pt x="20" y="1939"/>
                      <a:pt x="0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6" name="Freeform 54"/>
              <p:cNvSpPr>
                <a:spLocks/>
              </p:cNvSpPr>
              <p:nvPr/>
            </p:nvSpPr>
            <p:spPr bwMode="auto">
              <a:xfrm>
                <a:off x="2131" y="1720"/>
                <a:ext cx="101" cy="2112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5" y="928"/>
                  </a:cxn>
                  <a:cxn ang="0">
                    <a:pos x="37" y="1712"/>
                  </a:cxn>
                  <a:cxn ang="0">
                    <a:pos x="101" y="2112"/>
                  </a:cxn>
                </a:cxnLst>
                <a:rect l="0" t="0" r="r" b="b"/>
                <a:pathLst>
                  <a:path w="101" h="2112">
                    <a:moveTo>
                      <a:pt x="69" y="0"/>
                    </a:moveTo>
                    <a:cubicBezTo>
                      <a:pt x="58" y="157"/>
                      <a:pt x="10" y="643"/>
                      <a:pt x="5" y="928"/>
                    </a:cubicBezTo>
                    <a:cubicBezTo>
                      <a:pt x="0" y="1213"/>
                      <a:pt x="21" y="1515"/>
                      <a:pt x="37" y="1712"/>
                    </a:cubicBezTo>
                    <a:cubicBezTo>
                      <a:pt x="53" y="1909"/>
                      <a:pt x="88" y="2029"/>
                      <a:pt x="101" y="2112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07" name="Freeform 55"/>
              <p:cNvSpPr>
                <a:spLocks/>
              </p:cNvSpPr>
              <p:nvPr/>
            </p:nvSpPr>
            <p:spPr bwMode="auto">
              <a:xfrm>
                <a:off x="2392" y="1752"/>
                <a:ext cx="35" cy="209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2" y="912"/>
                  </a:cxn>
                  <a:cxn ang="0">
                    <a:pos x="16" y="1664"/>
                  </a:cxn>
                  <a:cxn ang="0">
                    <a:pos x="0" y="2096"/>
                  </a:cxn>
                </a:cxnLst>
                <a:rect l="0" t="0" r="r" b="b"/>
                <a:pathLst>
                  <a:path w="35" h="2096">
                    <a:moveTo>
                      <a:pt x="32" y="0"/>
                    </a:moveTo>
                    <a:cubicBezTo>
                      <a:pt x="32" y="152"/>
                      <a:pt x="35" y="635"/>
                      <a:pt x="32" y="912"/>
                    </a:cubicBezTo>
                    <a:cubicBezTo>
                      <a:pt x="29" y="1189"/>
                      <a:pt x="21" y="1467"/>
                      <a:pt x="16" y="1664"/>
                    </a:cubicBezTo>
                    <a:cubicBezTo>
                      <a:pt x="11" y="1861"/>
                      <a:pt x="3" y="2006"/>
                      <a:pt x="0" y="2096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1" name="Group 56"/>
              <p:cNvGrpSpPr>
                <a:grpSpLocks/>
              </p:cNvGrpSpPr>
              <p:nvPr/>
            </p:nvGrpSpPr>
            <p:grpSpPr bwMode="auto">
              <a:xfrm>
                <a:off x="1285" y="1640"/>
                <a:ext cx="1723" cy="2165"/>
                <a:chOff x="1285" y="1640"/>
                <a:chExt cx="1723" cy="2165"/>
              </a:xfrm>
            </p:grpSpPr>
            <p:sp>
              <p:nvSpPr>
                <p:cNvPr id="49209" name="Freeform 57" descr="Дуб"/>
                <p:cNvSpPr>
                  <a:spLocks/>
                </p:cNvSpPr>
                <p:nvPr/>
              </p:nvSpPr>
              <p:spPr bwMode="auto">
                <a:xfrm>
                  <a:off x="1285" y="1640"/>
                  <a:ext cx="163" cy="2085"/>
                </a:xfrm>
                <a:custGeom>
                  <a:avLst/>
                  <a:gdLst/>
                  <a:ahLst/>
                  <a:cxnLst>
                    <a:cxn ang="0">
                      <a:pos x="115" y="0"/>
                    </a:cxn>
                    <a:cxn ang="0">
                      <a:pos x="3" y="976"/>
                    </a:cxn>
                    <a:cxn ang="0">
                      <a:pos x="131" y="1888"/>
                    </a:cxn>
                    <a:cxn ang="0">
                      <a:pos x="163" y="2064"/>
                    </a:cxn>
                  </a:cxnLst>
                  <a:rect l="0" t="0" r="r" b="b"/>
                  <a:pathLst>
                    <a:path w="163" h="2085">
                      <a:moveTo>
                        <a:pt x="115" y="0"/>
                      </a:moveTo>
                      <a:cubicBezTo>
                        <a:pt x="96" y="163"/>
                        <a:pt x="0" y="661"/>
                        <a:pt x="3" y="976"/>
                      </a:cubicBezTo>
                      <a:cubicBezTo>
                        <a:pt x="6" y="1291"/>
                        <a:pt x="104" y="1707"/>
                        <a:pt x="131" y="1888"/>
                      </a:cubicBezTo>
                      <a:cubicBezTo>
                        <a:pt x="158" y="2069"/>
                        <a:pt x="159" y="2085"/>
                        <a:pt x="163" y="2064"/>
                      </a:cubicBezTo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9210" name="Freeform 58" descr="Дуб"/>
                <p:cNvSpPr>
                  <a:spLocks/>
                </p:cNvSpPr>
                <p:nvPr/>
              </p:nvSpPr>
              <p:spPr bwMode="auto">
                <a:xfrm flipH="1">
                  <a:off x="2845" y="1720"/>
                  <a:ext cx="163" cy="2085"/>
                </a:xfrm>
                <a:custGeom>
                  <a:avLst/>
                  <a:gdLst/>
                  <a:ahLst/>
                  <a:cxnLst>
                    <a:cxn ang="0">
                      <a:pos x="115" y="0"/>
                    </a:cxn>
                    <a:cxn ang="0">
                      <a:pos x="3" y="976"/>
                    </a:cxn>
                    <a:cxn ang="0">
                      <a:pos x="131" y="1888"/>
                    </a:cxn>
                    <a:cxn ang="0">
                      <a:pos x="163" y="2064"/>
                    </a:cxn>
                  </a:cxnLst>
                  <a:rect l="0" t="0" r="r" b="b"/>
                  <a:pathLst>
                    <a:path w="163" h="2085">
                      <a:moveTo>
                        <a:pt x="115" y="0"/>
                      </a:moveTo>
                      <a:cubicBezTo>
                        <a:pt x="96" y="163"/>
                        <a:pt x="0" y="661"/>
                        <a:pt x="3" y="976"/>
                      </a:cubicBezTo>
                      <a:cubicBezTo>
                        <a:pt x="6" y="1291"/>
                        <a:pt x="104" y="1707"/>
                        <a:pt x="131" y="1888"/>
                      </a:cubicBezTo>
                      <a:cubicBezTo>
                        <a:pt x="158" y="2069"/>
                        <a:pt x="159" y="2085"/>
                        <a:pt x="163" y="2064"/>
                      </a:cubicBezTo>
                    </a:path>
                  </a:pathLst>
                </a:cu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190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211" name="Freeform 59"/>
              <p:cNvSpPr>
                <a:spLocks/>
              </p:cNvSpPr>
              <p:nvPr/>
            </p:nvSpPr>
            <p:spPr bwMode="auto">
              <a:xfrm>
                <a:off x="1320" y="1563"/>
                <a:ext cx="1664" cy="248"/>
              </a:xfrm>
              <a:custGeom>
                <a:avLst/>
                <a:gdLst/>
                <a:ahLst/>
                <a:cxnLst>
                  <a:cxn ang="0">
                    <a:pos x="112" y="13"/>
                  </a:cxn>
                  <a:cxn ang="0">
                    <a:pos x="864" y="13"/>
                  </a:cxn>
                  <a:cxn ang="0">
                    <a:pos x="1504" y="93"/>
                  </a:cxn>
                  <a:cxn ang="0">
                    <a:pos x="1248" y="141"/>
                  </a:cxn>
                  <a:cxn ang="0">
                    <a:pos x="672" y="141"/>
                  </a:cxn>
                  <a:cxn ang="0">
                    <a:pos x="192" y="77"/>
                  </a:cxn>
                  <a:cxn ang="0">
                    <a:pos x="112" y="13"/>
                  </a:cxn>
                </a:cxnLst>
                <a:rect l="0" t="0" r="r" b="b"/>
                <a:pathLst>
                  <a:path w="1568" h="152">
                    <a:moveTo>
                      <a:pt x="112" y="13"/>
                    </a:moveTo>
                    <a:cubicBezTo>
                      <a:pt x="224" y="2"/>
                      <a:pt x="632" y="0"/>
                      <a:pt x="864" y="13"/>
                    </a:cubicBezTo>
                    <a:cubicBezTo>
                      <a:pt x="1096" y="26"/>
                      <a:pt x="1440" y="72"/>
                      <a:pt x="1504" y="93"/>
                    </a:cubicBezTo>
                    <a:cubicBezTo>
                      <a:pt x="1568" y="114"/>
                      <a:pt x="1387" y="133"/>
                      <a:pt x="1248" y="141"/>
                    </a:cubicBezTo>
                    <a:cubicBezTo>
                      <a:pt x="1109" y="149"/>
                      <a:pt x="848" y="152"/>
                      <a:pt x="672" y="141"/>
                    </a:cubicBezTo>
                    <a:cubicBezTo>
                      <a:pt x="496" y="130"/>
                      <a:pt x="285" y="98"/>
                      <a:pt x="192" y="77"/>
                    </a:cubicBezTo>
                    <a:cubicBezTo>
                      <a:pt x="99" y="56"/>
                      <a:pt x="0" y="24"/>
                      <a:pt x="112" y="1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212" name="Freeform 60"/>
              <p:cNvSpPr>
                <a:spLocks/>
              </p:cNvSpPr>
              <p:nvPr/>
            </p:nvSpPr>
            <p:spPr bwMode="auto">
              <a:xfrm>
                <a:off x="1448" y="3720"/>
                <a:ext cx="1408" cy="1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2" y="80"/>
                  </a:cxn>
                  <a:cxn ang="0">
                    <a:pos x="800" y="128"/>
                  </a:cxn>
                  <a:cxn ang="0">
                    <a:pos x="1152" y="112"/>
                  </a:cxn>
                  <a:cxn ang="0">
                    <a:pos x="1408" y="64"/>
                  </a:cxn>
                </a:cxnLst>
                <a:rect l="0" t="0" r="r" b="b"/>
                <a:pathLst>
                  <a:path w="1408" h="133">
                    <a:moveTo>
                      <a:pt x="0" y="0"/>
                    </a:moveTo>
                    <a:cubicBezTo>
                      <a:pt x="59" y="13"/>
                      <a:pt x="219" y="59"/>
                      <a:pt x="352" y="80"/>
                    </a:cubicBezTo>
                    <a:cubicBezTo>
                      <a:pt x="485" y="101"/>
                      <a:pt x="667" y="123"/>
                      <a:pt x="800" y="128"/>
                    </a:cubicBezTo>
                    <a:cubicBezTo>
                      <a:pt x="933" y="133"/>
                      <a:pt x="1051" y="123"/>
                      <a:pt x="1152" y="112"/>
                    </a:cubicBezTo>
                    <a:cubicBezTo>
                      <a:pt x="1253" y="101"/>
                      <a:pt x="1330" y="80"/>
                      <a:pt x="1408" y="64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213" name="Freeform 61"/>
            <p:cNvSpPr>
              <a:spLocks/>
            </p:cNvSpPr>
            <p:nvPr/>
          </p:nvSpPr>
          <p:spPr bwMode="auto">
            <a:xfrm>
              <a:off x="672" y="2960"/>
              <a:ext cx="124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200" y="64"/>
                </a:cxn>
                <a:cxn ang="0">
                  <a:pos x="1088" y="80"/>
                </a:cxn>
              </a:cxnLst>
              <a:rect l="0" t="0" r="r" b="b"/>
              <a:pathLst>
                <a:path w="1240" h="117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25" y="117"/>
                    <a:pt x="848" y="112"/>
                  </a:cubicBezTo>
                  <a:cubicBezTo>
                    <a:pt x="971" y="107"/>
                    <a:pt x="1160" y="69"/>
                    <a:pt x="1200" y="64"/>
                  </a:cubicBezTo>
                  <a:cubicBezTo>
                    <a:pt x="1240" y="59"/>
                    <a:pt x="1111" y="77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214" name="Freeform 62"/>
            <p:cNvSpPr>
              <a:spLocks/>
            </p:cNvSpPr>
            <p:nvPr/>
          </p:nvSpPr>
          <p:spPr bwMode="auto">
            <a:xfrm>
              <a:off x="672" y="3008"/>
              <a:ext cx="1272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232" y="80"/>
                </a:cxn>
                <a:cxn ang="0">
                  <a:pos x="1088" y="80"/>
                </a:cxn>
              </a:cxnLst>
              <a:rect l="0" t="0" r="r" b="b"/>
              <a:pathLst>
                <a:path w="1272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20" y="115"/>
                    <a:pt x="848" y="112"/>
                  </a:cubicBezTo>
                  <a:cubicBezTo>
                    <a:pt x="976" y="109"/>
                    <a:pt x="1192" y="85"/>
                    <a:pt x="1232" y="80"/>
                  </a:cubicBezTo>
                  <a:cubicBezTo>
                    <a:pt x="1272" y="75"/>
                    <a:pt x="1118" y="80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215" name="Freeform 63"/>
            <p:cNvSpPr>
              <a:spLocks/>
            </p:cNvSpPr>
            <p:nvPr/>
          </p:nvSpPr>
          <p:spPr bwMode="auto">
            <a:xfrm>
              <a:off x="688" y="3744"/>
              <a:ext cx="1189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120" y="96"/>
                </a:cxn>
                <a:cxn ang="0">
                  <a:pos x="1184" y="80"/>
                </a:cxn>
                <a:cxn ang="0">
                  <a:pos x="1088" y="80"/>
                </a:cxn>
              </a:cxnLst>
              <a:rect l="0" t="0" r="r" b="b"/>
              <a:pathLst>
                <a:path w="1189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39" y="112"/>
                    <a:pt x="848" y="112"/>
                  </a:cubicBezTo>
                  <a:cubicBezTo>
                    <a:pt x="957" y="112"/>
                    <a:pt x="1064" y="101"/>
                    <a:pt x="1120" y="96"/>
                  </a:cubicBezTo>
                  <a:cubicBezTo>
                    <a:pt x="1176" y="91"/>
                    <a:pt x="1189" y="83"/>
                    <a:pt x="1184" y="80"/>
                  </a:cubicBezTo>
                  <a:cubicBezTo>
                    <a:pt x="1179" y="77"/>
                    <a:pt x="1108" y="80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216" name="Freeform 64"/>
            <p:cNvSpPr>
              <a:spLocks/>
            </p:cNvSpPr>
            <p:nvPr/>
          </p:nvSpPr>
          <p:spPr bwMode="auto">
            <a:xfrm>
              <a:off x="688" y="3792"/>
              <a:ext cx="1208" cy="1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96"/>
                </a:cxn>
                <a:cxn ang="0">
                  <a:pos x="848" y="112"/>
                </a:cxn>
                <a:cxn ang="0">
                  <a:pos x="1168" y="96"/>
                </a:cxn>
                <a:cxn ang="0">
                  <a:pos x="1088" y="80"/>
                </a:cxn>
              </a:cxnLst>
              <a:rect l="0" t="0" r="r" b="b"/>
              <a:pathLst>
                <a:path w="1208" h="115">
                  <a:moveTo>
                    <a:pt x="0" y="0"/>
                  </a:moveTo>
                  <a:cubicBezTo>
                    <a:pt x="161" y="38"/>
                    <a:pt x="323" y="77"/>
                    <a:pt x="464" y="96"/>
                  </a:cubicBezTo>
                  <a:cubicBezTo>
                    <a:pt x="605" y="115"/>
                    <a:pt x="731" y="112"/>
                    <a:pt x="848" y="112"/>
                  </a:cubicBezTo>
                  <a:cubicBezTo>
                    <a:pt x="965" y="112"/>
                    <a:pt x="1128" y="101"/>
                    <a:pt x="1168" y="96"/>
                  </a:cubicBezTo>
                  <a:cubicBezTo>
                    <a:pt x="1208" y="91"/>
                    <a:pt x="1105" y="83"/>
                    <a:pt x="1088" y="80"/>
                  </a:cubicBezTo>
                </a:path>
              </a:pathLst>
            </a:custGeom>
            <a:noFill/>
            <a:ln w="762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65"/>
          <p:cNvGrpSpPr>
            <a:grpSpLocks/>
          </p:cNvGrpSpPr>
          <p:nvPr/>
        </p:nvGrpSpPr>
        <p:grpSpPr bwMode="auto">
          <a:xfrm>
            <a:off x="2555875" y="3429000"/>
            <a:ext cx="4464050" cy="649288"/>
            <a:chOff x="1610" y="2160"/>
            <a:chExt cx="2812" cy="409"/>
          </a:xfrm>
        </p:grpSpPr>
        <p:sp>
          <p:nvSpPr>
            <p:cNvPr id="49218" name="Oval 66"/>
            <p:cNvSpPr>
              <a:spLocks noChangeArrowheads="1"/>
            </p:cNvSpPr>
            <p:nvPr/>
          </p:nvSpPr>
          <p:spPr bwMode="auto">
            <a:xfrm>
              <a:off x="2608" y="2296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9" name="WordArt 67"/>
            <p:cNvSpPr>
              <a:spLocks noChangeArrowheads="1" noChangeShapeType="1" noTextEdit="1"/>
            </p:cNvSpPr>
            <p:nvPr/>
          </p:nvSpPr>
          <p:spPr bwMode="auto">
            <a:xfrm>
              <a:off x="1610" y="2160"/>
              <a:ext cx="2812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(8   4)   9 л</a:t>
              </a:r>
            </a:p>
          </p:txBody>
        </p:sp>
        <p:sp>
          <p:nvSpPr>
            <p:cNvPr id="49220" name="Oval 68"/>
            <p:cNvSpPr>
              <a:spLocks noChangeArrowheads="1"/>
            </p:cNvSpPr>
            <p:nvPr/>
          </p:nvSpPr>
          <p:spPr bwMode="auto">
            <a:xfrm>
              <a:off x="3470" y="2296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755650" y="5661025"/>
            <a:ext cx="3600450" cy="649288"/>
            <a:chOff x="930" y="3566"/>
            <a:chExt cx="2812" cy="409"/>
          </a:xfrm>
        </p:grpSpPr>
        <p:sp>
          <p:nvSpPr>
            <p:cNvPr id="49222" name="Oval 70"/>
            <p:cNvSpPr>
              <a:spLocks noChangeArrowheads="1"/>
            </p:cNvSpPr>
            <p:nvPr/>
          </p:nvSpPr>
          <p:spPr bwMode="auto">
            <a:xfrm>
              <a:off x="1519" y="374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23" name="WordArt 71"/>
            <p:cNvSpPr>
              <a:spLocks noChangeArrowheads="1" noChangeShapeType="1" noTextEdit="1"/>
            </p:cNvSpPr>
            <p:nvPr/>
          </p:nvSpPr>
          <p:spPr bwMode="auto">
            <a:xfrm>
              <a:off x="930" y="3566"/>
              <a:ext cx="2812" cy="4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 dirty="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8   4   9 =</a:t>
              </a:r>
            </a:p>
          </p:txBody>
        </p:sp>
        <p:sp>
          <p:nvSpPr>
            <p:cNvPr id="49224" name="Oval 72"/>
            <p:cNvSpPr>
              <a:spLocks noChangeArrowheads="1"/>
            </p:cNvSpPr>
            <p:nvPr/>
          </p:nvSpPr>
          <p:spPr bwMode="auto">
            <a:xfrm>
              <a:off x="2472" y="3748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225" name="AutoShape 73"/>
          <p:cNvSpPr>
            <a:spLocks noChangeArrowheads="1"/>
          </p:cNvSpPr>
          <p:nvPr/>
        </p:nvSpPr>
        <p:spPr bwMode="auto">
          <a:xfrm>
            <a:off x="4067175" y="5345113"/>
            <a:ext cx="3095625" cy="1512887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288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  <p:bldP spid="492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в группах</a:t>
            </a:r>
            <a:endParaRPr lang="ru-RU" sz="6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группа: № 431в, 422в, 412ик, 414а</a:t>
            </a:r>
            <a:endParaRPr lang="ru-RU" sz="5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группа: № 431г, 422г, 412лм, 414б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7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  <a:tabLst>
                <a:tab pos="457200" algn="l"/>
                <a:tab pos="588963" algn="l"/>
              </a:tabLst>
            </a:pPr>
            <a:endParaRPr lang="en-US" dirty="0" smtClean="0">
              <a:solidFill>
                <a:srgbClr val="FF3300"/>
              </a:solidFill>
            </a:endParaRPr>
          </a:p>
          <a:p>
            <a:pPr algn="ctr">
              <a:buNone/>
              <a:tabLst>
                <a:tab pos="457200" algn="l"/>
                <a:tab pos="588963" algn="l"/>
              </a:tabLst>
            </a:pPr>
            <a:r>
              <a:rPr lang="ru-RU" sz="4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На данном уроке говорилось о …</a:t>
            </a:r>
          </a:p>
          <a:p>
            <a:pPr algn="ctr">
              <a:buNone/>
              <a:tabLst>
                <a:tab pos="457200" algn="l"/>
                <a:tab pos="588963" algn="l"/>
              </a:tabLst>
            </a:pPr>
            <a:r>
              <a:rPr lang="ru-RU" sz="4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Урок мне понравился (не понравился), потому что…</a:t>
            </a:r>
          </a:p>
          <a:p>
            <a:pPr algn="ctr">
              <a:buNone/>
              <a:tabLst>
                <a:tab pos="457200" algn="l"/>
                <a:tab pos="588963" algn="l"/>
              </a:tabLst>
            </a:pPr>
            <a:r>
              <a:rPr lang="ru-RU" sz="4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Сегодня я понял(а), что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Меняются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групповыми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заданиями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 УРОК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650" name="Group 114"/>
          <p:cNvGraphicFramePr>
            <a:graphicFrameLocks noGrp="1"/>
          </p:cNvGraphicFramePr>
          <p:nvPr/>
        </p:nvGraphicFramePr>
        <p:xfrm>
          <a:off x="1331913" y="549275"/>
          <a:ext cx="6078537" cy="1158240"/>
        </p:xfrm>
        <a:graphic>
          <a:graphicData uri="http://schemas.openxmlformats.org/drawingml/2006/table">
            <a:tbl>
              <a:tblPr/>
              <a:tblGrid>
                <a:gridCol w="674687"/>
                <a:gridCol w="674688"/>
                <a:gridCol w="674687"/>
                <a:gridCol w="674688"/>
                <a:gridCol w="674687"/>
                <a:gridCol w="676275"/>
                <a:gridCol w="676275"/>
                <a:gridCol w="676275"/>
                <a:gridCol w="67627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194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652" name="Rectangle 116"/>
          <p:cNvSpPr>
            <a:spLocks noChangeArrowheads="1"/>
          </p:cNvSpPr>
          <p:nvPr/>
        </p:nvSpPr>
        <p:spPr bwMode="auto">
          <a:xfrm>
            <a:off x="827088" y="600741"/>
            <a:ext cx="80105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1)35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х = 17  (У)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3)у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37 = 18    (Е)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2)90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у = 62   (И)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4)29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+ х = 45  (О)        </a:t>
            </a:r>
          </a:p>
        </p:txBody>
      </p:sp>
      <p:sp>
        <p:nvSpPr>
          <p:cNvPr id="65653" name="Rectangle 117"/>
          <p:cNvSpPr>
            <a:spLocks noChangeArrowheads="1"/>
          </p:cNvSpPr>
          <p:nvPr/>
        </p:nvSpPr>
        <p:spPr bwMode="auto">
          <a:xfrm>
            <a:off x="827088" y="3152212"/>
            <a:ext cx="7848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tabLst>
                <a:tab pos="34194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5)31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+ у = 16 + 44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Ж) 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4194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6)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80 – с = 21 + 19  (Н)   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4194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40 – 3 = с + 13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tabLst>
                <a:tab pos="3419475" algn="l"/>
              </a:tabLst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Поставь оценку в оценочный лист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 что значит слово УМНОЖАТЬ в словаре Владимира Ивановича Даля: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Умножать – числом, увеличивать, количеством, множить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79388" y="188913"/>
            <a:ext cx="8678862" cy="1368425"/>
          </a:xfrm>
          <a:prstGeom prst="wedgeRoundRectCallout">
            <a:avLst>
              <a:gd name="adj1" fmla="val 34653"/>
              <a:gd name="adj2" fmla="val 219375"/>
              <a:gd name="adj3" fmla="val 16667"/>
            </a:avLst>
          </a:prstGeom>
          <a:solidFill>
            <a:srgbClr val="FF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 dirty="0">
                <a:solidFill>
                  <a:schemeClr val="accent2"/>
                </a:solidFill>
                <a:latin typeface="Georgia" pitchFamily="18" charset="0"/>
              </a:rPr>
              <a:t>Владимир Иванович Даль – автор</a:t>
            </a:r>
            <a:r>
              <a:rPr lang="ru-RU" sz="2400" b="1" i="1" dirty="0">
                <a:latin typeface="Georgia" pitchFamily="18" charset="0"/>
              </a:rPr>
              <a:t> </a:t>
            </a:r>
            <a:r>
              <a:rPr lang="ru-RU" sz="2400" b="1" i="1" dirty="0">
                <a:latin typeface="Georgia" pitchFamily="18" charset="0"/>
                <a:hlinkClick r:id="rId2" tooltip="Толковый словарь живого великорусского языка"/>
              </a:rPr>
              <a:t>«Толкового словаря живого великорусского языка»</a:t>
            </a:r>
            <a:r>
              <a:rPr lang="ru-RU" sz="2400" b="1" i="1" dirty="0">
                <a:latin typeface="Georgia" pitchFamily="18" charset="0"/>
              </a:rPr>
              <a:t> </a:t>
            </a:r>
            <a:r>
              <a:rPr lang="ru-RU" sz="2400" b="1" i="1" dirty="0">
                <a:solidFill>
                  <a:schemeClr val="accent2"/>
                </a:solidFill>
                <a:latin typeface="Georgia" pitchFamily="18" charset="0"/>
              </a:rPr>
              <a:t>–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  <a:latin typeface="Georgia" pitchFamily="18" charset="0"/>
              </a:rPr>
              <a:t>в своем словаре пишет:</a:t>
            </a:r>
            <a:endParaRPr lang="ru-RU" sz="2400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pic>
        <p:nvPicPr>
          <p:cNvPr id="10244" name="Picture 4" descr="Даль"/>
          <p:cNvPicPr>
            <a:picLocks noChangeAspect="1" noChangeArrowheads="1"/>
          </p:cNvPicPr>
          <p:nvPr/>
        </p:nvPicPr>
        <p:blipFill>
          <a:blip r:embed="rId3" cstate="print"/>
          <a:srcRect l="12408" t="-2362" r="15172"/>
          <a:stretch>
            <a:fillRect/>
          </a:stretch>
        </p:blipFill>
        <p:spPr bwMode="auto">
          <a:xfrm>
            <a:off x="1115616" y="2109370"/>
            <a:ext cx="2611437" cy="4319588"/>
          </a:xfrm>
          <a:prstGeom prst="rect">
            <a:avLst/>
          </a:prstGeom>
          <a:noFill/>
        </p:spPr>
      </p:pic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643438" y="2133600"/>
            <a:ext cx="3887787" cy="4248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CC"/>
              </a:gs>
              <a:gs pos="50000">
                <a:srgbClr val="FFFFCC">
                  <a:gamma/>
                  <a:tint val="0"/>
                  <a:invGamma/>
                </a:srgbClr>
              </a:gs>
              <a:gs pos="100000">
                <a:srgbClr val="FFFFCC"/>
              </a:gs>
            </a:gsLst>
            <a:lin ang="0" scaled="1"/>
          </a:gradFill>
          <a:ln w="5080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«Умножать –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множить,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увеличивать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числом, </a:t>
            </a:r>
          </a:p>
          <a:p>
            <a:pPr algn="ctr"/>
            <a:r>
              <a:rPr lang="ru-RU" sz="3200" b="1" i="1" dirty="0">
                <a:solidFill>
                  <a:srgbClr val="FF0000"/>
                </a:solidFill>
                <a:latin typeface="Georgia" pitchFamily="18" charset="0"/>
              </a:rPr>
              <a:t>количеством</a:t>
            </a:r>
            <a:r>
              <a:rPr lang="ru-RU" sz="3200" b="1" i="1" dirty="0" smtClean="0">
                <a:solidFill>
                  <a:srgbClr val="FF0000"/>
                </a:solidFill>
                <a:latin typeface="Georgia" pitchFamily="18" charset="0"/>
              </a:rPr>
              <a:t>».</a:t>
            </a:r>
          </a:p>
          <a:p>
            <a:pPr algn="ctr"/>
            <a:endParaRPr lang="ru-RU" sz="2000" b="1" i="1" dirty="0" smtClean="0">
              <a:latin typeface="Georgia" pitchFamily="18" charset="0"/>
            </a:endParaRPr>
          </a:p>
          <a:p>
            <a:pPr algn="ctr"/>
            <a:endParaRPr lang="ru-RU" sz="2000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1763713" y="765175"/>
            <a:ext cx="58324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УМНОЖЕНИЕ</a:t>
            </a:r>
          </a:p>
        </p:txBody>
      </p:sp>
      <p:sp>
        <p:nvSpPr>
          <p:cNvPr id="66565" name="WordArt 5"/>
          <p:cNvSpPr>
            <a:spLocks noChangeArrowheads="1" noChangeShapeType="1" noTextEdit="1"/>
          </p:cNvSpPr>
          <p:nvPr/>
        </p:nvSpPr>
        <p:spPr bwMode="auto">
          <a:xfrm>
            <a:off x="755576" y="3140968"/>
            <a:ext cx="74009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натуральных чисел и его свойства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Умножение и его свойства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n =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m+m+m</a:t>
            </a:r>
            <a:r>
              <a:rPr lang="ru-RU" sz="4800" smtClean="0">
                <a:latin typeface="Times New Roman" pitchFamily="18" charset="0"/>
                <a:cs typeface="Times New Roman" pitchFamily="18" charset="0"/>
              </a:rPr>
              <a:t>+…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20 = 500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 · b = b · a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(с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· b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=с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· b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 · 0 = 0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 · 1 = a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оцени свои знания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Зашифрованные слова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 234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=                                      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0 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о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 0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365 =                                         234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р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 25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=                                     144000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е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125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=                                     180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с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20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 =                                       500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д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144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250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=                                 1500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н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45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=                                             18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3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л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72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1000 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=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9) 5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18 =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10) 0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33</a:t>
            </a:r>
            <a:r>
              <a:rPr lang="en-US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=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Краеведческая задача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Х.Осиновский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12 домов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Х.Михайловский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? домов, в 2 раза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Ивановка -?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омов, в 20 раз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6588224" y="19888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164288" y="1916832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16216" y="314096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7380312" y="191683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7092280" y="19168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фигурная скобка 19"/>
          <p:cNvSpPr/>
          <p:nvPr/>
        </p:nvSpPr>
        <p:spPr>
          <a:xfrm>
            <a:off x="7668344" y="1916832"/>
            <a:ext cx="144016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74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12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= 24 (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на хуторе Михайловском;</a:t>
            </a:r>
          </a:p>
          <a:p>
            <a:pPr lvl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24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= 480 (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в селе Ивановка;</a:t>
            </a:r>
          </a:p>
          <a:p>
            <a:pPr lvl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12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= 48 (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в селе Панки;</a:t>
            </a:r>
          </a:p>
          <a:p>
            <a:pPr lvl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24+12+480 +48 = 564 (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всего</a:t>
            </a:r>
          </a:p>
          <a:p>
            <a:pPr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 564 дома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409</TotalTime>
  <Words>682</Words>
  <Application>Microsoft Office PowerPoint</Application>
  <PresentationFormat>Экран (4:3)</PresentationFormat>
  <Paragraphs>108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А что значит слово УМНОЖАТЬ в словаре Владимира Ивановича Даля:</vt:lpstr>
      <vt:lpstr>Презентация PowerPoint</vt:lpstr>
      <vt:lpstr>Презентация PowerPoint</vt:lpstr>
      <vt:lpstr>Умножение и его свойства</vt:lpstr>
      <vt:lpstr>Зашифрованные слова</vt:lpstr>
      <vt:lpstr>Краеведческая задача</vt:lpstr>
      <vt:lpstr>Решение</vt:lpstr>
      <vt:lpstr>Краеведческая задача</vt:lpstr>
      <vt:lpstr>Презентация PowerPoint</vt:lpstr>
      <vt:lpstr>Физминутка для глаз</vt:lpstr>
      <vt:lpstr>Презентация PowerPoint</vt:lpstr>
      <vt:lpstr>Презентация PowerPoint</vt:lpstr>
      <vt:lpstr>Работа в группах</vt:lpstr>
      <vt:lpstr> РЕФЛЕКСИЯ 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GYPNORION</cp:lastModifiedBy>
  <cp:revision>68</cp:revision>
  <dcterms:modified xsi:type="dcterms:W3CDTF">2013-10-30T14:15:12Z</dcterms:modified>
</cp:coreProperties>
</file>