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7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  <p:sldId id="272" r:id="rId15"/>
    <p:sldId id="266" r:id="rId16"/>
    <p:sldId id="268" r:id="rId17"/>
    <p:sldId id="278" r:id="rId18"/>
    <p:sldId id="270" r:id="rId19"/>
    <p:sldId id="271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416"/>
    <a:srgbClr val="B1EC3C"/>
    <a:srgbClr val="C1F062"/>
    <a:srgbClr val="D4F494"/>
    <a:srgbClr val="82B913"/>
    <a:srgbClr val="A9EA26"/>
    <a:srgbClr val="BBEE54"/>
    <a:srgbClr val="CEF385"/>
    <a:srgbClr val="F88F02"/>
    <a:srgbClr val="FEA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6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F2D48-B480-4417-B238-CB735712413F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708EA4-EB7F-48FD-95F2-F18CFD376C7F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Важно помнить:</a:t>
          </a:r>
          <a:endParaRPr lang="ru-RU" dirty="0"/>
        </a:p>
      </dgm:t>
    </dgm:pt>
    <dgm:pt modelId="{DB5E3D65-CF3A-45F2-8B10-B6F5C80438F3}" type="parTrans" cxnId="{791A1A36-FD8E-428C-BBC9-3B557E8C8D07}">
      <dgm:prSet/>
      <dgm:spPr/>
      <dgm:t>
        <a:bodyPr/>
        <a:lstStyle/>
        <a:p>
          <a:endParaRPr lang="ru-RU"/>
        </a:p>
      </dgm:t>
    </dgm:pt>
    <dgm:pt modelId="{650ACDFC-CCA3-4589-B25E-AA193D3CF108}" type="sibTrans" cxnId="{791A1A36-FD8E-428C-BBC9-3B557E8C8D07}">
      <dgm:prSet/>
      <dgm:spPr/>
      <dgm:t>
        <a:bodyPr/>
        <a:lstStyle/>
        <a:p>
          <a:endParaRPr lang="ru-RU"/>
        </a:p>
      </dgm:t>
    </dgm:pt>
    <dgm:pt modelId="{8DAC511C-2C65-4A65-A16D-C7FB9A488299}">
      <dgm:prSet phldrT="[Текст]"/>
      <dgm:spPr>
        <a:solidFill>
          <a:srgbClr val="0148BB"/>
        </a:solidFill>
      </dgm:spPr>
      <dgm:t>
        <a:bodyPr/>
        <a:lstStyle/>
        <a:p>
          <a:r>
            <a:rPr lang="ru-RU" dirty="0" smtClean="0"/>
            <a:t>Полезно помнить:</a:t>
          </a:r>
          <a:endParaRPr lang="ru-RU" dirty="0"/>
        </a:p>
      </dgm:t>
    </dgm:pt>
    <dgm:pt modelId="{8BFE5456-EFA2-4C27-A9C4-AF00306B3766}" type="parTrans" cxnId="{E400186F-6625-498C-A41D-2751A868D5D9}">
      <dgm:prSet/>
      <dgm:spPr/>
      <dgm:t>
        <a:bodyPr/>
        <a:lstStyle/>
        <a:p>
          <a:endParaRPr lang="ru-RU"/>
        </a:p>
      </dgm:t>
    </dgm:pt>
    <dgm:pt modelId="{2DDA3D78-9F6B-404D-8240-1A63F0BA1F09}" type="sibTrans" cxnId="{E400186F-6625-498C-A41D-2751A868D5D9}">
      <dgm:prSet/>
      <dgm:spPr/>
      <dgm:t>
        <a:bodyPr/>
        <a:lstStyle/>
        <a:p>
          <a:endParaRPr lang="ru-RU"/>
        </a:p>
      </dgm:t>
    </dgm:pt>
    <dgm:pt modelId="{7A3AFC69-3EF6-4DB6-84DE-0F8315DA1AB2}" type="pres">
      <dgm:prSet presAssocID="{A6AF2D48-B480-4417-B238-CB735712413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336B15-F24C-4C6A-8C69-BAC4409F7863}" type="pres">
      <dgm:prSet presAssocID="{3B708EA4-EB7F-48FD-95F2-F18CFD376C7F}" presName="linNode" presStyleCnt="0"/>
      <dgm:spPr/>
    </dgm:pt>
    <dgm:pt modelId="{917E5868-D7A3-458B-A72C-E45AE742F22F}" type="pres">
      <dgm:prSet presAssocID="{3B708EA4-EB7F-48FD-95F2-F18CFD376C7F}" presName="parentShp" presStyleLbl="node1" presStyleIdx="0" presStyleCnt="2" custScaleX="57692" custLinFactNeighborX="-21140" custLinFactNeighborY="-3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16C8C-AADA-494D-A7F0-A71CB5048140}" type="pres">
      <dgm:prSet presAssocID="{3B708EA4-EB7F-48FD-95F2-F18CFD376C7F}" presName="childShp" presStyleLbl="bgAccFollowNode1" presStyleIdx="0" presStyleCnt="2" custScaleX="114085" custLinFactNeighborX="-15385" custLinFactNeighborY="-26">
        <dgm:presLayoutVars>
          <dgm:bulletEnabled val="1"/>
        </dgm:presLayoutVars>
      </dgm:prSet>
      <dgm:spPr>
        <a:solidFill>
          <a:srgbClr val="FFBDBD">
            <a:alpha val="89804"/>
          </a:srgbClr>
        </a:solidFill>
      </dgm:spPr>
      <dgm:t>
        <a:bodyPr/>
        <a:lstStyle/>
        <a:p>
          <a:endParaRPr lang="ru-RU"/>
        </a:p>
      </dgm:t>
    </dgm:pt>
    <dgm:pt modelId="{56FED8CD-8504-4A50-BD62-37BFE22ADE5A}" type="pres">
      <dgm:prSet presAssocID="{650ACDFC-CCA3-4589-B25E-AA193D3CF108}" presName="spacing" presStyleCnt="0"/>
      <dgm:spPr/>
    </dgm:pt>
    <dgm:pt modelId="{372211F8-5B88-44A6-87BF-0565C17910E3}" type="pres">
      <dgm:prSet presAssocID="{8DAC511C-2C65-4A65-A16D-C7FB9A488299}" presName="linNode" presStyleCnt="0"/>
      <dgm:spPr/>
    </dgm:pt>
    <dgm:pt modelId="{FA62EC96-9C71-4530-8877-30B311BC9D02}" type="pres">
      <dgm:prSet presAssocID="{8DAC511C-2C65-4A65-A16D-C7FB9A488299}" presName="parentShp" presStyleLbl="node1" presStyleIdx="1" presStyleCnt="2" custScaleX="57692" custLinFactNeighborX="-14103" custLinFactNeighborY="-13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FE0CC-F974-419D-85C2-C9CDB1A4ADAD}" type="pres">
      <dgm:prSet presAssocID="{8DAC511C-2C65-4A65-A16D-C7FB9A488299}" presName="childShp" presStyleLbl="bgAccFollowNode1" presStyleIdx="1" presStyleCnt="2" custScaleX="112685" custLinFactNeighborX="-14498" custLinFactNeighborY="-13090">
        <dgm:presLayoutVars>
          <dgm:bulletEnabled val="1"/>
        </dgm:presLayoutVars>
      </dgm:prSet>
      <dgm:spPr>
        <a:solidFill>
          <a:srgbClr val="A8C9FE">
            <a:alpha val="89804"/>
          </a:srgbClr>
        </a:solidFill>
      </dgm:spPr>
      <dgm:t>
        <a:bodyPr/>
        <a:lstStyle/>
        <a:p>
          <a:endParaRPr lang="ru-RU"/>
        </a:p>
      </dgm:t>
    </dgm:pt>
  </dgm:ptLst>
  <dgm:cxnLst>
    <dgm:cxn modelId="{791A1A36-FD8E-428C-BBC9-3B557E8C8D07}" srcId="{A6AF2D48-B480-4417-B238-CB735712413F}" destId="{3B708EA4-EB7F-48FD-95F2-F18CFD376C7F}" srcOrd="0" destOrd="0" parTransId="{DB5E3D65-CF3A-45F2-8B10-B6F5C80438F3}" sibTransId="{650ACDFC-CCA3-4589-B25E-AA193D3CF108}"/>
    <dgm:cxn modelId="{E500B299-9678-41EC-8FBC-6CC739397E44}" type="presOf" srcId="{3B708EA4-EB7F-48FD-95F2-F18CFD376C7F}" destId="{917E5868-D7A3-458B-A72C-E45AE742F22F}" srcOrd="0" destOrd="0" presId="urn:microsoft.com/office/officeart/2005/8/layout/vList6"/>
    <dgm:cxn modelId="{5DBCDA3C-DE3D-4EDD-A29B-698EE3244067}" type="presOf" srcId="{A6AF2D48-B480-4417-B238-CB735712413F}" destId="{7A3AFC69-3EF6-4DB6-84DE-0F8315DA1AB2}" srcOrd="0" destOrd="0" presId="urn:microsoft.com/office/officeart/2005/8/layout/vList6"/>
    <dgm:cxn modelId="{7320AD8C-7611-4442-95A9-24CC0DD57044}" type="presOf" srcId="{8DAC511C-2C65-4A65-A16D-C7FB9A488299}" destId="{FA62EC96-9C71-4530-8877-30B311BC9D02}" srcOrd="0" destOrd="0" presId="urn:microsoft.com/office/officeart/2005/8/layout/vList6"/>
    <dgm:cxn modelId="{E400186F-6625-498C-A41D-2751A868D5D9}" srcId="{A6AF2D48-B480-4417-B238-CB735712413F}" destId="{8DAC511C-2C65-4A65-A16D-C7FB9A488299}" srcOrd="1" destOrd="0" parTransId="{8BFE5456-EFA2-4C27-A9C4-AF00306B3766}" sibTransId="{2DDA3D78-9F6B-404D-8240-1A63F0BA1F09}"/>
    <dgm:cxn modelId="{FE4181BE-3CC1-48B7-BED8-76D14F3A9A75}" type="presParOf" srcId="{7A3AFC69-3EF6-4DB6-84DE-0F8315DA1AB2}" destId="{37336B15-F24C-4C6A-8C69-BAC4409F7863}" srcOrd="0" destOrd="0" presId="urn:microsoft.com/office/officeart/2005/8/layout/vList6"/>
    <dgm:cxn modelId="{4F6726FD-5B7C-412C-ADB0-1AD12CD76854}" type="presParOf" srcId="{37336B15-F24C-4C6A-8C69-BAC4409F7863}" destId="{917E5868-D7A3-458B-A72C-E45AE742F22F}" srcOrd="0" destOrd="0" presId="urn:microsoft.com/office/officeart/2005/8/layout/vList6"/>
    <dgm:cxn modelId="{01658015-6C4F-4BED-B767-C2E8FA47ADDD}" type="presParOf" srcId="{37336B15-F24C-4C6A-8C69-BAC4409F7863}" destId="{F7816C8C-AADA-494D-A7F0-A71CB5048140}" srcOrd="1" destOrd="0" presId="urn:microsoft.com/office/officeart/2005/8/layout/vList6"/>
    <dgm:cxn modelId="{6A117804-9611-4A38-969B-4D137A3BB03D}" type="presParOf" srcId="{7A3AFC69-3EF6-4DB6-84DE-0F8315DA1AB2}" destId="{56FED8CD-8504-4A50-BD62-37BFE22ADE5A}" srcOrd="1" destOrd="0" presId="urn:microsoft.com/office/officeart/2005/8/layout/vList6"/>
    <dgm:cxn modelId="{6819CBA1-AEE2-4C46-A577-85940E2D7831}" type="presParOf" srcId="{7A3AFC69-3EF6-4DB6-84DE-0F8315DA1AB2}" destId="{372211F8-5B88-44A6-87BF-0565C17910E3}" srcOrd="2" destOrd="0" presId="urn:microsoft.com/office/officeart/2005/8/layout/vList6"/>
    <dgm:cxn modelId="{D3593D3D-1ADD-4285-8712-AC06DD24B954}" type="presParOf" srcId="{372211F8-5B88-44A6-87BF-0565C17910E3}" destId="{FA62EC96-9C71-4530-8877-30B311BC9D02}" srcOrd="0" destOrd="0" presId="urn:microsoft.com/office/officeart/2005/8/layout/vList6"/>
    <dgm:cxn modelId="{B2E38162-109C-489C-8B8D-1FBAAD7DCA90}" type="presParOf" srcId="{372211F8-5B88-44A6-87BF-0565C17910E3}" destId="{7E1FE0CC-F974-419D-85C2-C9CDB1A4AD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16C8C-AADA-494D-A7F0-A71CB5048140}">
      <dsp:nvSpPr>
        <dsp:cNvPr id="0" name=""/>
        <dsp:cNvSpPr/>
      </dsp:nvSpPr>
      <dsp:spPr>
        <a:xfrm>
          <a:off x="1980693" y="0"/>
          <a:ext cx="6407725" cy="1931386"/>
        </a:xfrm>
        <a:prstGeom prst="rightArrow">
          <a:avLst>
            <a:gd name="adj1" fmla="val 75000"/>
            <a:gd name="adj2" fmla="val 50000"/>
          </a:avLst>
        </a:prstGeom>
        <a:solidFill>
          <a:srgbClr val="FFBDBD">
            <a:alpha val="89804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7E5868-D7A3-458B-A72C-E45AE742F22F}">
      <dsp:nvSpPr>
        <dsp:cNvPr id="0" name=""/>
        <dsp:cNvSpPr/>
      </dsp:nvSpPr>
      <dsp:spPr>
        <a:xfrm>
          <a:off x="0" y="0"/>
          <a:ext cx="2160228" cy="1931386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Важно помнить:</a:t>
          </a:r>
          <a:endParaRPr lang="ru-RU" sz="3000" kern="1200" dirty="0"/>
        </a:p>
      </dsp:txBody>
      <dsp:txXfrm>
        <a:off x="94282" y="94282"/>
        <a:ext cx="1971664" cy="1742822"/>
      </dsp:txXfrm>
    </dsp:sp>
    <dsp:sp modelId="{7E1FE0CC-F974-419D-85C2-C9CDB1A4ADAD}">
      <dsp:nvSpPr>
        <dsp:cNvPr id="0" name=""/>
        <dsp:cNvSpPr/>
      </dsp:nvSpPr>
      <dsp:spPr>
        <a:xfrm>
          <a:off x="2053222" y="1872202"/>
          <a:ext cx="6329092" cy="1931386"/>
        </a:xfrm>
        <a:prstGeom prst="rightArrow">
          <a:avLst>
            <a:gd name="adj1" fmla="val 75000"/>
            <a:gd name="adj2" fmla="val 50000"/>
          </a:avLst>
        </a:prstGeom>
        <a:solidFill>
          <a:srgbClr val="A8C9FE">
            <a:alpha val="89804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62EC96-9C71-4530-8877-30B311BC9D02}">
      <dsp:nvSpPr>
        <dsp:cNvPr id="0" name=""/>
        <dsp:cNvSpPr/>
      </dsp:nvSpPr>
      <dsp:spPr>
        <a:xfrm>
          <a:off x="0" y="1872202"/>
          <a:ext cx="2160228" cy="1931386"/>
        </a:xfrm>
        <a:prstGeom prst="roundRect">
          <a:avLst/>
        </a:prstGeom>
        <a:solidFill>
          <a:srgbClr val="0148BB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Полезно помнить:</a:t>
          </a:r>
          <a:endParaRPr lang="ru-RU" sz="3000" kern="1200" dirty="0"/>
        </a:p>
      </dsp:txBody>
      <dsp:txXfrm>
        <a:off x="94282" y="1966484"/>
        <a:ext cx="1971664" cy="1742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6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5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49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6" Type="http://schemas.openxmlformats.org/officeDocument/2006/relationships/image" Target="../media/image2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8B0A6-C781-48C8-ACE0-08CADB053F9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388FE-33F8-4C9B-A362-1E5F11E3C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Предлагаю выбрать соответствующий смайлик.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42D8DCB-CF97-48B4-935C-681332611E63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</a:rPr>
              <a:pPr/>
              <a:t>15</a:t>
            </a:fld>
            <a:endParaRPr lang="ru-RU" altLang="ru-RU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61" name="Freeform 17" descr="CITTEXT"/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/>
              <a:ahLst/>
              <a:cxnLst>
                <a:cxn ang="0">
                  <a:pos x="0" y="3840"/>
                </a:cxn>
                <a:cxn ang="0">
                  <a:pos x="0" y="0"/>
                </a:cxn>
                <a:cxn ang="0">
                  <a:pos x="1824" y="0"/>
                </a:cxn>
                <a:cxn ang="0">
                  <a:pos x="583" y="3840"/>
                </a:cxn>
                <a:cxn ang="0">
                  <a:pos x="0" y="3840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6152" name="Picture 8" descr="CITBANND"/>
            <p:cNvPicPr>
              <a:picLocks noChangeAspect="1" noChangeArrowheads="1"/>
            </p:cNvPicPr>
            <p:nvPr/>
          </p:nvPicPr>
          <p:blipFill>
            <a:blip r:embed="rId3" cstate="print"/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</p:spPr>
        </p:pic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6154" name="Freeform 10"/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42" y="0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59" name="Group 15"/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6155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56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57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58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514AD2-AA59-4924-AA2D-BF1BC9AD880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33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2173-F0C3-4226-B290-6235664408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4993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C52CB-E8F1-469E-9403-5FA76ED1C6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9154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82A73-0FAC-4700-9917-7F605134CAE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8021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2C57-AF6A-40B8-8EEA-2AC1CEEA0D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7808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404B1-5DBA-4DBE-B93C-A085A38F34C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3336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19061-024F-44E6-815D-720A37E5DA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0992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5797F-E3AC-41C5-A48E-56BB9C4603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573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ACC7D-EE98-413A-B847-736029429F7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59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A414E-DCD5-4589-B244-999D486D68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469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B8798-EBF7-4D12-8BB9-F666A161E8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004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152400" y="0"/>
            <a:ext cx="8991600" cy="6858000"/>
            <a:chOff x="96" y="0"/>
            <a:chExt cx="5664" cy="432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1032" name="Picture 8" descr="CITBANND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</p:spPr>
        </p:pic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96" y="1248"/>
              <a:ext cx="4320" cy="3072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0" y="0"/>
                </a:cxn>
                <a:cxn ang="0">
                  <a:pos x="4320" y="0"/>
                </a:cxn>
              </a:cxnLst>
              <a:rect l="0" t="0" r="r" b="b"/>
              <a:pathLst>
                <a:path w="4320" h="3264">
                  <a:moveTo>
                    <a:pt x="0" y="3264"/>
                  </a:moveTo>
                  <a:lnTo>
                    <a:pt x="0" y="0"/>
                  </a:lnTo>
                  <a:lnTo>
                    <a:pt x="4320" y="0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419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947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1475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2003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626C9F-8A73-4099-AD83-937BDDE95C9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1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7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8.bin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28.png"/><Relationship Id="rId4" Type="http://schemas.openxmlformats.org/officeDocument/2006/relationships/image" Target="../media/image4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image" Target="../media/image68.png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67.wmf"/><Relationship Id="rId5" Type="http://schemas.microsoft.com/office/2007/relationships/hdphoto" Target="../media/hdphoto2.wdp"/><Relationship Id="rId10" Type="http://schemas.openxmlformats.org/officeDocument/2006/relationships/oleObject" Target="../embeddings/oleObject82.bin"/><Relationship Id="rId4" Type="http://schemas.openxmlformats.org/officeDocument/2006/relationships/image" Target="../media/image69.jpeg"/><Relationship Id="rId9" Type="http://schemas.openxmlformats.org/officeDocument/2006/relationships/image" Target="../media/image6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90.bin"/><Relationship Id="rId3" Type="http://schemas.openxmlformats.org/officeDocument/2006/relationships/hyperlink" Target="&#1059;&#1088;&#1086;&#1082;%20&#1087;&#1086;%20&#1090;&#1077;&#1084;&#1077;%20&#1057;&#1090;&#1077;&#1087;&#1077;&#1085;&#1100;%20&#1089;%20&#1094;&#1077;&#1083;&#1099;&#1084;%20&#1087;&#1086;&#1082;&#1072;&#1079;&#1072;&#1090;&#1077;&#1083;&#1077;&#1084;/&#1089;&#1090;&#1077;&#1087;&#1077;&#1085;&#1100;/&#1053;&#1086;&#1074;&#1099;&#1081;%20&#1088;&#1072;&#1079;&#1076;&#1077;&#1083;%201.one" TargetMode="Externa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89.bin"/><Relationship Id="rId20" Type="http://schemas.openxmlformats.org/officeDocument/2006/relationships/oleObject" Target="../embeddings/oleObject9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73.wmf"/><Relationship Id="rId24" Type="http://schemas.openxmlformats.org/officeDocument/2006/relationships/image" Target="../media/image80.png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88.bin"/><Relationship Id="rId22" Type="http://schemas.openxmlformats.org/officeDocument/2006/relationships/oleObject" Target="../embeddings/oleObject9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emf"/><Relationship Id="rId5" Type="http://schemas.openxmlformats.org/officeDocument/2006/relationships/image" Target="../media/image83.gif"/><Relationship Id="rId4" Type="http://schemas.openxmlformats.org/officeDocument/2006/relationships/image" Target="../media/image8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4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39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34" Type="http://schemas.openxmlformats.org/officeDocument/2006/relationships/image" Target="../media/image19.wmf"/><Relationship Id="rId42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oleObject" Target="../embeddings/oleObject36.bin"/><Relationship Id="rId38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34.bin"/><Relationship Id="rId41" Type="http://schemas.openxmlformats.org/officeDocument/2006/relationships/oleObject" Target="../embeddings/oleObject4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38.bin"/><Relationship Id="rId40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5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35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jpeg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28.png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7.bin"/><Relationship Id="rId4" Type="http://schemas.microsoft.com/office/2007/relationships/hdphoto" Target="../media/hdphoto1.wdp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1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jpeg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28.png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39.wmf"/><Relationship Id="rId4" Type="http://schemas.microsoft.com/office/2007/relationships/hdphoto" Target="../media/hdphoto1.wdp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45.wmf"/><Relationship Id="rId3" Type="http://schemas.openxmlformats.org/officeDocument/2006/relationships/image" Target="../media/image27.png"/><Relationship Id="rId21" Type="http://schemas.openxmlformats.org/officeDocument/2006/relationships/image" Target="../media/image48.jpeg"/><Relationship Id="rId7" Type="http://schemas.openxmlformats.org/officeDocument/2006/relationships/image" Target="../media/image42.wmf"/><Relationship Id="rId12" Type="http://schemas.microsoft.com/office/2007/relationships/diagramDrawing" Target="../diagrams/drawing1.xml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3.bin"/><Relationship Id="rId11" Type="http://schemas.openxmlformats.org/officeDocument/2006/relationships/diagramColors" Target="../diagrams/colors1.xml"/><Relationship Id="rId5" Type="http://schemas.openxmlformats.org/officeDocument/2006/relationships/image" Target="../media/image47.jpeg"/><Relationship Id="rId15" Type="http://schemas.openxmlformats.org/officeDocument/2006/relationships/oleObject" Target="../embeddings/oleObject55.bin"/><Relationship Id="rId10" Type="http://schemas.openxmlformats.org/officeDocument/2006/relationships/diagramQuickStyle" Target="../diagrams/quickStyle1.xml"/><Relationship Id="rId19" Type="http://schemas.openxmlformats.org/officeDocument/2006/relationships/oleObject" Target="../embeddings/oleObject57.bin"/><Relationship Id="rId4" Type="http://schemas.microsoft.com/office/2007/relationships/hdphoto" Target="../media/hdphoto1.wdp"/><Relationship Id="rId9" Type="http://schemas.openxmlformats.org/officeDocument/2006/relationships/diagramLayout" Target="../diagrams/layout1.xml"/><Relationship Id="rId14" Type="http://schemas.openxmlformats.org/officeDocument/2006/relationships/image" Target="../media/image43.wmf"/><Relationship Id="rId22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6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336704" cy="548680"/>
          </a:xfrm>
          <a:solidFill>
            <a:schemeClr val="accent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Классифицировать по признаку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00292"/>
              </p:ext>
            </p:extLst>
          </p:nvPr>
        </p:nvGraphicFramePr>
        <p:xfrm>
          <a:off x="4561468" y="919162"/>
          <a:ext cx="800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" name="Формула" r:id="rId3" imgW="215640" imgH="203040" progId="Equation.3">
                  <p:embed/>
                </p:oleObj>
              </mc:Choice>
              <mc:Fallback>
                <p:oleObj name="Формула" r:id="rId3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1468" y="919162"/>
                        <a:ext cx="800100" cy="7524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19884"/>
              </p:ext>
            </p:extLst>
          </p:nvPr>
        </p:nvGraphicFramePr>
        <p:xfrm>
          <a:off x="4792585" y="1800379"/>
          <a:ext cx="6111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" name="Формула" r:id="rId5" imgW="164880" imgH="203040" progId="Equation.3">
                  <p:embed/>
                </p:oleObj>
              </mc:Choice>
              <mc:Fallback>
                <p:oleObj name="Формула" r:id="rId5" imgW="164880" imgH="2030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585" y="1800379"/>
                        <a:ext cx="611187" cy="7540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746454"/>
              </p:ext>
            </p:extLst>
          </p:nvPr>
        </p:nvGraphicFramePr>
        <p:xfrm>
          <a:off x="2253729" y="2564904"/>
          <a:ext cx="6111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" name="Формула" r:id="rId7" imgW="164880" imgH="190440" progId="Equation.3">
                  <p:embed/>
                </p:oleObj>
              </mc:Choice>
              <mc:Fallback>
                <p:oleObj name="Формула" r:id="rId7" imgW="164880" imgH="1904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729" y="2564904"/>
                        <a:ext cx="611187" cy="70643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65532"/>
              </p:ext>
            </p:extLst>
          </p:nvPr>
        </p:nvGraphicFramePr>
        <p:xfrm>
          <a:off x="4932702" y="3284984"/>
          <a:ext cx="8461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" name="Формула" r:id="rId9" imgW="228600" imgH="203040" progId="Equation.3">
                  <p:embed/>
                </p:oleObj>
              </mc:Choice>
              <mc:Fallback>
                <p:oleObj name="Формула" r:id="rId9" imgW="228600" imgH="2030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702" y="3284984"/>
                        <a:ext cx="846137" cy="7540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4582"/>
              </p:ext>
            </p:extLst>
          </p:nvPr>
        </p:nvGraphicFramePr>
        <p:xfrm>
          <a:off x="5940152" y="2082866"/>
          <a:ext cx="1080120" cy="12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" name="Формула" r:id="rId11" imgW="419040" imgH="495000" progId="Equation.3">
                  <p:embed/>
                </p:oleObj>
              </mc:Choice>
              <mc:Fallback>
                <p:oleObj name="Формула" r:id="rId11" imgW="419040" imgH="4950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82866"/>
                        <a:ext cx="1080120" cy="127801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10067"/>
              </p:ext>
            </p:extLst>
          </p:nvPr>
        </p:nvGraphicFramePr>
        <p:xfrm>
          <a:off x="7389291" y="3973046"/>
          <a:ext cx="8461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" name="Формула" r:id="rId13" imgW="228600" imgH="190440" progId="Equation.3">
                  <p:embed/>
                </p:oleObj>
              </mc:Choice>
              <mc:Fallback>
                <p:oleObj name="Формула" r:id="rId13" imgW="228600" imgH="1904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291" y="3973046"/>
                        <a:ext cx="846137" cy="70643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98142"/>
              </p:ext>
            </p:extLst>
          </p:nvPr>
        </p:nvGraphicFramePr>
        <p:xfrm>
          <a:off x="7341666" y="2924944"/>
          <a:ext cx="9413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" name="Формула" r:id="rId15" imgW="253800" imgH="228600" progId="Equation.3">
                  <p:embed/>
                </p:oleObj>
              </mc:Choice>
              <mc:Fallback>
                <p:oleObj name="Формула" r:id="rId15" imgW="25380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1666" y="2924944"/>
                        <a:ext cx="941387" cy="847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653299"/>
              </p:ext>
            </p:extLst>
          </p:nvPr>
        </p:nvGraphicFramePr>
        <p:xfrm>
          <a:off x="7412310" y="2055442"/>
          <a:ext cx="8001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" name="Формула" r:id="rId17" imgW="215640" imgH="203040" progId="Equation.3">
                  <p:embed/>
                </p:oleObj>
              </mc:Choice>
              <mc:Fallback>
                <p:oleObj name="Формула" r:id="rId17" imgW="215640" imgH="2030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310" y="2055442"/>
                        <a:ext cx="800100" cy="7540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181486"/>
              </p:ext>
            </p:extLst>
          </p:nvPr>
        </p:nvGraphicFramePr>
        <p:xfrm>
          <a:off x="3563888" y="928195"/>
          <a:ext cx="6111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" name="Формула" r:id="rId19" imgW="164880" imgH="190440" progId="Equation.3">
                  <p:embed/>
                </p:oleObj>
              </mc:Choice>
              <mc:Fallback>
                <p:oleObj name="Формула" r:id="rId19" imgW="164880" imgH="1904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928195"/>
                        <a:ext cx="611187" cy="706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71836"/>
              </p:ext>
            </p:extLst>
          </p:nvPr>
        </p:nvGraphicFramePr>
        <p:xfrm>
          <a:off x="818198" y="1916832"/>
          <a:ext cx="1089506" cy="63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" name="Формула" r:id="rId21" imgW="393480" imgH="228600" progId="Equation.3">
                  <p:embed/>
                </p:oleObj>
              </mc:Choice>
              <mc:Fallback>
                <p:oleObj name="Формула" r:id="rId21" imgW="39348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8" y="1916832"/>
                        <a:ext cx="1089506" cy="631701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422368"/>
              </p:ext>
            </p:extLst>
          </p:nvPr>
        </p:nvGraphicFramePr>
        <p:xfrm>
          <a:off x="611561" y="2644862"/>
          <a:ext cx="1080120" cy="695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" name="Формула" r:id="rId23" imgW="355320" imgH="228600" progId="Equation.3">
                  <p:embed/>
                </p:oleObj>
              </mc:Choice>
              <mc:Fallback>
                <p:oleObj name="Формула" r:id="rId23" imgW="35532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2644862"/>
                        <a:ext cx="1080120" cy="69575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410912"/>
              </p:ext>
            </p:extLst>
          </p:nvPr>
        </p:nvGraphicFramePr>
        <p:xfrm>
          <a:off x="5420072" y="5013176"/>
          <a:ext cx="16002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" name="Формула" r:id="rId25" imgW="431640" imgH="228600" progId="Equation.3">
                  <p:embed/>
                </p:oleObj>
              </mc:Choice>
              <mc:Fallback>
                <p:oleObj name="Формула" r:id="rId25" imgW="43164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072" y="5013176"/>
                        <a:ext cx="1600200" cy="847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219412"/>
              </p:ext>
            </p:extLst>
          </p:nvPr>
        </p:nvGraphicFramePr>
        <p:xfrm>
          <a:off x="2256006" y="3284984"/>
          <a:ext cx="1247612" cy="774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" name="Формула" r:id="rId27" imgW="368280" imgH="228600" progId="Equation.3">
                  <p:embed/>
                </p:oleObj>
              </mc:Choice>
              <mc:Fallback>
                <p:oleObj name="Формула" r:id="rId27" imgW="36828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006" y="3284984"/>
                        <a:ext cx="1247612" cy="77412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57324"/>
              </p:ext>
            </p:extLst>
          </p:nvPr>
        </p:nvGraphicFramePr>
        <p:xfrm>
          <a:off x="3707904" y="3140968"/>
          <a:ext cx="1024805" cy="1460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" name="Формула" r:id="rId29" imgW="330120" imgH="469800" progId="Equation.3">
                  <p:embed/>
                </p:oleObj>
              </mc:Choice>
              <mc:Fallback>
                <p:oleObj name="Формула" r:id="rId29" imgW="330120" imgH="4698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140968"/>
                        <a:ext cx="1024805" cy="146001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431590"/>
              </p:ext>
            </p:extLst>
          </p:nvPr>
        </p:nvGraphicFramePr>
        <p:xfrm>
          <a:off x="2519772" y="5085184"/>
          <a:ext cx="13636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" name="Формула" r:id="rId31" imgW="368280" imgH="228600" progId="Equation.3">
                  <p:embed/>
                </p:oleObj>
              </mc:Choice>
              <mc:Fallback>
                <p:oleObj name="Формула" r:id="rId31" imgW="36828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5085184"/>
                        <a:ext cx="1363662" cy="847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44580"/>
              </p:ext>
            </p:extLst>
          </p:nvPr>
        </p:nvGraphicFramePr>
        <p:xfrm>
          <a:off x="2195736" y="1800153"/>
          <a:ext cx="6111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" name="Формула" r:id="rId33" imgW="164880" imgH="190440" progId="Equation.3">
                  <p:embed/>
                </p:oleObj>
              </mc:Choice>
              <mc:Fallback>
                <p:oleObj name="Формула" r:id="rId33" imgW="164880" imgH="1904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800153"/>
                        <a:ext cx="611187" cy="706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226446"/>
              </p:ext>
            </p:extLst>
          </p:nvPr>
        </p:nvGraphicFramePr>
        <p:xfrm>
          <a:off x="3131840" y="1821694"/>
          <a:ext cx="1219409" cy="1253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" name="Формула" r:id="rId35" imgW="457200" imgH="469800" progId="Equation.3">
                  <p:embed/>
                </p:oleObj>
              </mc:Choice>
              <mc:Fallback>
                <p:oleObj name="Формула" r:id="rId35" imgW="457200" imgH="4698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821694"/>
                        <a:ext cx="1219409" cy="1253470"/>
                      </a:xfrm>
                      <a:prstGeom prst="rect">
                        <a:avLst/>
                      </a:prstGeom>
                      <a:solidFill>
                        <a:srgbClr val="AAEA2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802464"/>
              </p:ext>
            </p:extLst>
          </p:nvPr>
        </p:nvGraphicFramePr>
        <p:xfrm>
          <a:off x="1110743" y="3326636"/>
          <a:ext cx="89282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Формула" r:id="rId37" imgW="342720" imgH="469800" progId="Equation.3">
                  <p:embed/>
                </p:oleObj>
              </mc:Choice>
              <mc:Fallback>
                <p:oleObj name="Формула" r:id="rId37" imgW="342720" imgH="4698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743" y="3326636"/>
                        <a:ext cx="892821" cy="1224136"/>
                      </a:xfrm>
                      <a:prstGeom prst="rect">
                        <a:avLst/>
                      </a:prstGeom>
                      <a:solidFill>
                        <a:srgbClr val="AAEA2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339752" y="4273932"/>
            <a:ext cx="108012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-3+7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1225539"/>
            <a:ext cx="158417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-6,4+7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0047" y="4273932"/>
            <a:ext cx="151216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-1,1-0,9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924737"/>
            <a:ext cx="122413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4,3 -7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60132" y="1538543"/>
            <a:ext cx="108012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-7+7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945" y="1186347"/>
            <a:ext cx="108012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-6+7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36096" y="924737"/>
            <a:ext cx="86409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-3-5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4140968" y="705486"/>
            <a:ext cx="4933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096" name="Rectangle 1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Объект 4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414281"/>
              </p:ext>
            </p:extLst>
          </p:nvPr>
        </p:nvGraphicFramePr>
        <p:xfrm>
          <a:off x="658282" y="457200"/>
          <a:ext cx="1024855" cy="1040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" name="Формула" r:id="rId39" imgW="203040" imgH="203040" progId="Equation.3">
                  <p:embed/>
                </p:oleObj>
              </mc:Choice>
              <mc:Fallback>
                <p:oleObj name="Формула" r:id="rId39" imgW="203040" imgH="20304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82" y="457200"/>
                        <a:ext cx="1024855" cy="1040527"/>
                      </a:xfrm>
                      <a:prstGeom prst="rect">
                        <a:avLst/>
                      </a:prstGeom>
                      <a:solidFill>
                        <a:srgbClr val="4FD1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11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12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2" name="Объект 4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825280"/>
              </p:ext>
            </p:extLst>
          </p:nvPr>
        </p:nvGraphicFramePr>
        <p:xfrm>
          <a:off x="6675438" y="760413"/>
          <a:ext cx="1352946" cy="109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Формула" r:id="rId41" imgW="253800" imgH="203040" progId="Equation.3">
                  <p:embed/>
                </p:oleObj>
              </mc:Choice>
              <mc:Fallback>
                <p:oleObj name="Формула" r:id="rId41" imgW="253800" imgH="20304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760413"/>
                        <a:ext cx="1352946" cy="1099621"/>
                      </a:xfrm>
                      <a:prstGeom prst="rect">
                        <a:avLst/>
                      </a:prstGeom>
                      <a:solidFill>
                        <a:srgbClr val="4FD1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3"/>
          <p:cNvSpPr>
            <a:spLocks noChangeArrowheads="1"/>
          </p:cNvSpPr>
          <p:nvPr/>
        </p:nvSpPr>
        <p:spPr bwMode="auto">
          <a:xfrm>
            <a:off x="1524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21965E-6 L -0.23855 0.339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169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12139E-6 L 0.18472 0.395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19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48555E-6 L -0.49514 0.08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7" y="425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09249E-7 L 0.25295 0.270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9" y="1350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4624E-7 L -0.34826 0.52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26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14438" y="2924175"/>
            <a:ext cx="3132137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356100" y="2924175"/>
            <a:ext cx="2960688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492375" y="3302000"/>
          <a:ext cx="26638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3" imgW="914400" imgH="469800" progId="Equation.DSMT4">
                  <p:embed/>
                </p:oleObj>
              </mc:Choice>
              <mc:Fallback>
                <p:oleObj name="Equation" r:id="rId3" imgW="914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302000"/>
                        <a:ext cx="26638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770188" y="3430588"/>
          <a:ext cx="236855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5" imgW="952200" imgH="469800" progId="Equation.DSMT4">
                  <p:embed/>
                </p:oleObj>
              </mc:Choice>
              <mc:Fallback>
                <p:oleObj name="Equation" r:id="rId5" imgW="952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3430588"/>
                        <a:ext cx="236855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744788" y="3378200"/>
          <a:ext cx="2551112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7" imgW="965160" imgH="469800" progId="Equation.DSMT4">
                  <p:embed/>
                </p:oleObj>
              </mc:Choice>
              <mc:Fallback>
                <p:oleObj name="Equation" r:id="rId7" imgW="965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378200"/>
                        <a:ext cx="2551112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Вычислите:</a:t>
            </a:r>
          </a:p>
        </p:txBody>
      </p:sp>
      <p:graphicFrame>
        <p:nvGraphicFramePr>
          <p:cNvPr id="4096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936875" y="3452813"/>
          <a:ext cx="22558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9" imgW="965160" imgH="469800" progId="Equation.DSMT4">
                  <p:embed/>
                </p:oleObj>
              </mc:Choice>
              <mc:Fallback>
                <p:oleObj name="Equation" r:id="rId9" imgW="965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452813"/>
                        <a:ext cx="2255838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2554288" y="3340100"/>
          <a:ext cx="27400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11" imgW="939600" imgH="469800" progId="Equation.DSMT4">
                  <p:embed/>
                </p:oleObj>
              </mc:Choice>
              <mc:Fallback>
                <p:oleObj name="Equation" r:id="rId11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3340100"/>
                        <a:ext cx="27400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503738" y="3116263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FF6600"/>
                </a:solidFill>
              </a:rPr>
              <a:t>Правильный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FF6600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4198286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animBg="1"/>
      <p:bldP spid="40970" grpId="1" animBg="1"/>
      <p:bldP spid="40970" grpId="2" animBg="1"/>
      <p:bldP spid="40970" grpId="3" animBg="1"/>
      <p:bldP spid="40970" grpId="4" animBg="1"/>
      <p:bldP spid="40970" grpId="5" animBg="1"/>
      <p:bldP spid="40970" grpId="6" animBg="1"/>
      <p:bldP spid="40970" grpId="7" animBg="1"/>
      <p:bldP spid="40970" grpId="8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14438" y="2924175"/>
            <a:ext cx="3132137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356100" y="2924175"/>
            <a:ext cx="2960688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19238" y="3309938"/>
          <a:ext cx="3533775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3" imgW="1231560" imgH="469800" progId="Equation.DSMT4">
                  <p:embed/>
                </p:oleObj>
              </mc:Choice>
              <mc:Fallback>
                <p:oleObj name="Equation" r:id="rId3" imgW="12315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09938"/>
                        <a:ext cx="3533775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165350" y="3438525"/>
          <a:ext cx="271621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5" imgW="1091880" imgH="469800" progId="Equation.DSMT4">
                  <p:embed/>
                </p:oleObj>
              </mc:Choice>
              <mc:Fallback>
                <p:oleObj name="Equation" r:id="rId5" imgW="1091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3438525"/>
                        <a:ext cx="2716213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720975" y="3390900"/>
          <a:ext cx="2214563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7" imgW="838080" imgH="469800" progId="Equation.DSMT4">
                  <p:embed/>
                </p:oleObj>
              </mc:Choice>
              <mc:Fallback>
                <p:oleObj name="Equation" r:id="rId7" imgW="838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390900"/>
                        <a:ext cx="2214563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Выполните действия:</a:t>
            </a:r>
          </a:p>
        </p:txBody>
      </p:sp>
      <p:graphicFrame>
        <p:nvGraphicFramePr>
          <p:cNvPr id="4199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819400" y="3470275"/>
          <a:ext cx="22796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9" imgW="977760" imgH="469800" progId="Equation.DSMT4">
                  <p:embed/>
                </p:oleObj>
              </mc:Choice>
              <mc:Fallback>
                <p:oleObj name="Equation" r:id="rId9" imgW="9777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70275"/>
                        <a:ext cx="227965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1539875" y="3367088"/>
          <a:ext cx="3521075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11" imgW="1257120" imgH="469800" progId="Equation.DSMT4">
                  <p:embed/>
                </p:oleObj>
              </mc:Choice>
              <mc:Fallback>
                <p:oleObj name="Equation" r:id="rId11" imgW="12571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367088"/>
                        <a:ext cx="3521075" cy="131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503738" y="3116263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FF6600"/>
                </a:solidFill>
              </a:rPr>
              <a:t>Правильный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FF6600"/>
                </a:solidFill>
              </a:rPr>
              <a:t>ответ</a:t>
            </a:r>
          </a:p>
        </p:txBody>
      </p:sp>
      <p:sp>
        <p:nvSpPr>
          <p:cNvPr id="41996" name="Text Box 12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4222750" y="6389688"/>
            <a:ext cx="758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dirty="0">
                <a:solidFill>
                  <a:srgbClr val="FFFFFF"/>
                </a:solidFill>
              </a:rPr>
              <a:t>Закрыть</a:t>
            </a:r>
          </a:p>
        </p:txBody>
      </p:sp>
    </p:spTree>
    <p:extLst>
      <p:ext uri="{BB962C8B-B14F-4D97-AF65-F5344CB8AC3E}">
        <p14:creationId xmlns:p14="http://schemas.microsoft.com/office/powerpoint/2010/main" val="1262488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 animBg="1"/>
      <p:bldP spid="41994" grpId="1" animBg="1"/>
      <p:bldP spid="41994" grpId="2" animBg="1"/>
      <p:bldP spid="41994" grpId="3" animBg="1"/>
      <p:bldP spid="41994" grpId="4" animBg="1"/>
      <p:bldP spid="41994" grpId="5" animBg="1"/>
      <p:bldP spid="41994" grpId="6" animBg="1"/>
      <p:bldP spid="41994" grpId="7" animBg="1"/>
      <p:bldP spid="41994" grpId="8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79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-38201"/>
            <a:ext cx="7351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Учимся  применять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новые  знания 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55679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pic>
        <p:nvPicPr>
          <p:cNvPr id="6184" name="Picture 40" descr="http://e-school.karelia.ru/ptz/s02/klass/3b/DocLib/_w/67284108_p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7025"/>
            <a:ext cx="6096000" cy="550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44" y="3487315"/>
            <a:ext cx="1135007" cy="926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9" name="Picture 15" descr="&amp;Kcy;&amp;acy;&amp;rcy;&amp;tcy;&amp;icy;&amp;ncy;&amp;kcy;&amp;acy; 125 &amp;icy;&amp;zcy; 6534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574" y="1401018"/>
            <a:ext cx="1704506" cy="161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6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8569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ttp://ih.constantcontact.com/fs112/1101971617682/img/196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10" y="3887592"/>
            <a:ext cx="2715578" cy="306074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40562"/>
              </p:ext>
            </p:extLst>
          </p:nvPr>
        </p:nvGraphicFramePr>
        <p:xfrm>
          <a:off x="5482679" y="1551484"/>
          <a:ext cx="3154362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Формула" r:id="rId6" imgW="609480" imgH="393480" progId="Equation.3">
                  <p:embed/>
                </p:oleObj>
              </mc:Choice>
              <mc:Fallback>
                <p:oleObj name="Формула" r:id="rId6" imgW="609480" imgH="393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679" y="1551484"/>
                        <a:ext cx="3154362" cy="20367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 w="9525">
                        <a:solidFill>
                          <a:srgbClr val="00206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900944"/>
              </p:ext>
            </p:extLst>
          </p:nvPr>
        </p:nvGraphicFramePr>
        <p:xfrm>
          <a:off x="5322557" y="2431064"/>
          <a:ext cx="3474606" cy="1791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Формула" r:id="rId8" imgW="393480" imgH="203040" progId="Equation.3">
                  <p:embed/>
                </p:oleObj>
              </mc:Choice>
              <mc:Fallback>
                <p:oleObj name="Формула" r:id="rId8" imgW="393480" imgH="20304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557" y="2431064"/>
                        <a:ext cx="3474606" cy="1791144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87652" y="3065026"/>
            <a:ext cx="374441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 имеют смысла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806009"/>
              </p:ext>
            </p:extLst>
          </p:nvPr>
        </p:nvGraphicFramePr>
        <p:xfrm>
          <a:off x="4139952" y="3065026"/>
          <a:ext cx="4480145" cy="1440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Формула" r:id="rId10" imgW="711000" imgH="228600" progId="Equation.3">
                  <p:embed/>
                </p:oleObj>
              </mc:Choice>
              <mc:Fallback>
                <p:oleObj name="Формула" r:id="rId10" imgW="711000" imgH="2286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065026"/>
                        <a:ext cx="4480145" cy="1440458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20766" y="4410812"/>
            <a:ext cx="108012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03947" y="-171400"/>
            <a:ext cx="3393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Рефлексия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9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hlinkClick r:id="rId3" action="ppaction://hlinkfile"/>
          </p:cNvPr>
          <p:cNvSpPr/>
          <p:nvPr/>
        </p:nvSpPr>
        <p:spPr>
          <a:xfrm>
            <a:off x="66356" y="188640"/>
            <a:ext cx="588494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Постройте  ломаную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 координатам  её  вершин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88344"/>
              </p:ext>
            </p:extLst>
          </p:nvPr>
        </p:nvGraphicFramePr>
        <p:xfrm>
          <a:off x="700336" y="4394899"/>
          <a:ext cx="1625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Формула" r:id="rId4" imgW="812520" imgH="228600" progId="Equation.3">
                  <p:embed/>
                </p:oleObj>
              </mc:Choice>
              <mc:Fallback>
                <p:oleObj name="Формула" r:id="rId4" imgW="812520" imgH="2286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36" y="4394899"/>
                        <a:ext cx="1625600" cy="458788"/>
                      </a:xfrm>
                      <a:prstGeom prst="rect">
                        <a:avLst/>
                      </a:prstGeom>
                      <a:solidFill>
                        <a:srgbClr val="FEA32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752494"/>
              </p:ext>
            </p:extLst>
          </p:nvPr>
        </p:nvGraphicFramePr>
        <p:xfrm>
          <a:off x="4067944" y="3929916"/>
          <a:ext cx="1447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Формула" r:id="rId6" imgW="723600" imgH="228600" progId="Equation.3">
                  <p:embed/>
                </p:oleObj>
              </mc:Choice>
              <mc:Fallback>
                <p:oleObj name="Формула" r:id="rId6" imgW="72360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929916"/>
                        <a:ext cx="1447800" cy="458788"/>
                      </a:xfrm>
                      <a:prstGeom prst="rect">
                        <a:avLst/>
                      </a:prstGeom>
                      <a:solidFill>
                        <a:srgbClr val="9FE416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601049"/>
              </p:ext>
            </p:extLst>
          </p:nvPr>
        </p:nvGraphicFramePr>
        <p:xfrm>
          <a:off x="4139952" y="3068960"/>
          <a:ext cx="10922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Формула" r:id="rId8" imgW="545760" imgH="228600" progId="Equation.3">
                  <p:embed/>
                </p:oleObj>
              </mc:Choice>
              <mc:Fallback>
                <p:oleObj name="Формула" r:id="rId8" imgW="54576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068960"/>
                        <a:ext cx="1092200" cy="458787"/>
                      </a:xfrm>
                      <a:prstGeom prst="rect">
                        <a:avLst/>
                      </a:prstGeom>
                      <a:solidFill>
                        <a:srgbClr val="B1EC3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19861"/>
              </p:ext>
            </p:extLst>
          </p:nvPr>
        </p:nvGraphicFramePr>
        <p:xfrm>
          <a:off x="3999806" y="2365454"/>
          <a:ext cx="1524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Формула" r:id="rId10" imgW="761760" imgH="228600" progId="Equation.3">
                  <p:embed/>
                </p:oleObj>
              </mc:Choice>
              <mc:Fallback>
                <p:oleObj name="Формула" r:id="rId10" imgW="76176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806" y="2365454"/>
                        <a:ext cx="1524000" cy="458788"/>
                      </a:xfrm>
                      <a:prstGeom prst="rect">
                        <a:avLst/>
                      </a:prstGeom>
                      <a:solidFill>
                        <a:srgbClr val="C1F06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7846"/>
              </p:ext>
            </p:extLst>
          </p:nvPr>
        </p:nvGraphicFramePr>
        <p:xfrm>
          <a:off x="3690700" y="1226547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Формула" r:id="rId12" imgW="1130040" imgH="533160" progId="Equation.3">
                  <p:embed/>
                </p:oleObj>
              </mc:Choice>
              <mc:Fallback>
                <p:oleObj name="Формула" r:id="rId12" imgW="1130040" imgH="53316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700" y="1226547"/>
                        <a:ext cx="2260600" cy="1069975"/>
                      </a:xfrm>
                      <a:prstGeom prst="rect">
                        <a:avLst/>
                      </a:prstGeom>
                      <a:solidFill>
                        <a:srgbClr val="D4F494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91764"/>
              </p:ext>
            </p:extLst>
          </p:nvPr>
        </p:nvGraphicFramePr>
        <p:xfrm>
          <a:off x="700336" y="5042971"/>
          <a:ext cx="13970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Формула" r:id="rId14" imgW="698400" imgH="228600" progId="Equation.3">
                  <p:embed/>
                </p:oleObj>
              </mc:Choice>
              <mc:Fallback>
                <p:oleObj name="Формула" r:id="rId14" imgW="6984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36" y="5042971"/>
                        <a:ext cx="1397000" cy="458787"/>
                      </a:xfrm>
                      <a:prstGeom prst="rect">
                        <a:avLst/>
                      </a:prstGeom>
                      <a:solidFill>
                        <a:srgbClr val="F88F0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390351"/>
              </p:ext>
            </p:extLst>
          </p:nvPr>
        </p:nvGraphicFramePr>
        <p:xfrm>
          <a:off x="3635896" y="4653136"/>
          <a:ext cx="2159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Формула" r:id="rId16" imgW="1079280" imgH="431640" progId="Equation.3">
                  <p:embed/>
                </p:oleObj>
              </mc:Choice>
              <mc:Fallback>
                <p:oleObj name="Формула" r:id="rId16" imgW="1079280" imgH="43164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653136"/>
                        <a:ext cx="2159000" cy="866775"/>
                      </a:xfrm>
                      <a:prstGeom prst="rect">
                        <a:avLst/>
                      </a:prstGeom>
                      <a:solidFill>
                        <a:srgbClr val="82B913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546857"/>
              </p:ext>
            </p:extLst>
          </p:nvPr>
        </p:nvGraphicFramePr>
        <p:xfrm>
          <a:off x="484312" y="3170763"/>
          <a:ext cx="2387601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Формула" r:id="rId18" imgW="1193760" imgH="533160" progId="Equation.3">
                  <p:embed/>
                </p:oleObj>
              </mc:Choice>
              <mc:Fallback>
                <p:oleObj name="Формула" r:id="rId18" imgW="1193760" imgH="53316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12" y="3170763"/>
                        <a:ext cx="2387601" cy="1071562"/>
                      </a:xfrm>
                      <a:prstGeom prst="rect">
                        <a:avLst/>
                      </a:prstGeom>
                      <a:solidFill>
                        <a:srgbClr val="FEB95C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498317"/>
              </p:ext>
            </p:extLst>
          </p:nvPr>
        </p:nvGraphicFramePr>
        <p:xfrm>
          <a:off x="916360" y="2594699"/>
          <a:ext cx="914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Формула" r:id="rId20" imgW="457200" imgH="228600" progId="Equation.3">
                  <p:embed/>
                </p:oleObj>
              </mc:Choice>
              <mc:Fallback>
                <p:oleObj name="Формула" r:id="rId20" imgW="45720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360" y="2594699"/>
                        <a:ext cx="914400" cy="45878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88971"/>
              </p:ext>
            </p:extLst>
          </p:nvPr>
        </p:nvGraphicFramePr>
        <p:xfrm>
          <a:off x="628328" y="1154539"/>
          <a:ext cx="1728193" cy="1300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name="Формула" r:id="rId22" imgW="711000" imgH="533160" progId="Equation.3">
                  <p:embed/>
                </p:oleObj>
              </mc:Choice>
              <mc:Fallback>
                <p:oleObj name="Формула" r:id="rId22" imgW="711000" imgH="53316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28" y="1154539"/>
                        <a:ext cx="1728193" cy="1300002"/>
                      </a:xfrm>
                      <a:prstGeom prst="rect">
                        <a:avLst/>
                      </a:prstGeom>
                      <a:solidFill>
                        <a:srgbClr val="FED298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99" name="Picture 6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08720"/>
            <a:ext cx="1081460" cy="477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3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4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D:\великолепные клипарты\смайлы\Смайлики\image00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553" y="73858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6" descr="D:\великолепные клипарты\смайлы\Смайлики\image00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02865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7" descr="D:\великолепные клипарты\смайлы\Смайлики\image00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91" y="702865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56103" y="1768872"/>
            <a:ext cx="2247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253200"/>
                </a:solidFill>
              </a:rPr>
              <a:t>Есть вопросы…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0603" y="1768872"/>
            <a:ext cx="16541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253200"/>
                </a:solidFill>
              </a:rPr>
              <a:t>Непонятно!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0041" y="1756172"/>
            <a:ext cx="1866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253200"/>
                </a:solidFill>
              </a:rPr>
              <a:t>Всё понятно!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1666" y="3899297"/>
            <a:ext cx="19288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>
                  <a:lumMod val="75000"/>
                </a:srgbClr>
              </a:solidFill>
              <a:latin typeface="Tahoma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" r="60237" b="69811"/>
          <a:stretch/>
        </p:blipFill>
        <p:spPr bwMode="auto">
          <a:xfrm>
            <a:off x="864015" y="1782842"/>
            <a:ext cx="7576307" cy="369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603947" y="-171400"/>
            <a:ext cx="3393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Рефлексия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9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3947" y="-171400"/>
            <a:ext cx="3393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Рефлексия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46856"/>
              </p:ext>
            </p:extLst>
          </p:nvPr>
        </p:nvGraphicFramePr>
        <p:xfrm>
          <a:off x="611559" y="908718"/>
          <a:ext cx="7992890" cy="3206968"/>
        </p:xfrm>
        <a:graphic>
          <a:graphicData uri="http://schemas.openxmlformats.org/drawingml/2006/table">
            <a:tbl>
              <a:tblPr firstRow="1" firstCol="1" bandRow="1"/>
              <a:tblGrid>
                <a:gridCol w="171672"/>
                <a:gridCol w="7275399"/>
                <a:gridCol w="545819"/>
              </a:tblGrid>
              <a:tr h="1810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вы  составили  конспект-справочник поставьте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себе……..…..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вы  знаете определение степени с целым отрицательным показателем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поставьте себе………………..………….…………...…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вы  умеете вычислять значение степени с целым отрицательным показателем  поставьте себе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…………………………………………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вы активно работали на уроке поставьте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себе……………...…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 каждое  безошибочно решённый на  самостоятельной работе задание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……………………………………………….............……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1 баллу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1560" y="4115687"/>
            <a:ext cx="1108923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 вы набрали 0-4 балла,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вам необходимо ещё раз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внимательно изучить тему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с целым отрицательным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показателем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тексту учебника (п.37)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 вы набрали  5-7 баллов,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вы  усвоили материал по теме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степени с целым отрицательным показателем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Если  вы набрали 8-9 баллов, то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вы  ОТЛИЧНО  поработали!!!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254" y="1124744"/>
            <a:ext cx="7702550" cy="48628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Домашнее </a:t>
            </a:r>
            <a:r>
              <a:rPr lang="ru-RU" sz="4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задание 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п.37,выучить определение;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№964,965,966,968,969,970; 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подготовить презентацию – </a:t>
            </a:r>
          </a:p>
          <a:p>
            <a:r>
              <a:rPr lang="ru-RU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устный счёт по теме «Степень </a:t>
            </a:r>
          </a:p>
          <a:p>
            <a:r>
              <a:rPr lang="ru-RU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 целым отрицательным </a:t>
            </a:r>
          </a:p>
          <a:p>
            <a:r>
              <a:rPr lang="ru-RU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показателем».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 descr="C:\Users\Лазарева Ирина\Videos\Pictures\LifeFrame\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033" y="4277033"/>
            <a:ext cx="2580967" cy="258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4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3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4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9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4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3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4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7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4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660476" y="1484784"/>
            <a:ext cx="1238537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 за  работу!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7410" name="Picture 2" descr="C:\Users\Лазарева Ирина\Videos\Pictures\LifeFrame\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66825"/>
            <a:ext cx="2796991" cy="27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8485" y="72262"/>
            <a:ext cx="3583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Тема: </a:t>
            </a:r>
            <a:endParaRPr lang="ru-RU" sz="2800" b="1" u="sng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«Понятие </a:t>
            </a:r>
            <a:r>
              <a:rPr lang="ru-RU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степени с целым </a:t>
            </a:r>
            <a:r>
              <a:rPr lang="ru-RU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отрицательным</a:t>
            </a:r>
          </a:p>
          <a:p>
            <a:r>
              <a:rPr lang="ru-RU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показателем »</a:t>
            </a:r>
            <a:endParaRPr lang="ru-RU" sz="2800" b="1" i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76872" y="3004209"/>
            <a:ext cx="5551512" cy="1569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сформировать у учащихся  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              понятие степени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целым отрицательным 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                показателем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Picture 2" descr="C:\Users\Лазарева Ирина\Desktop\Sample Pictures\Г-9\учёная пт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789039"/>
            <a:ext cx="3600401" cy="2721562"/>
          </a:xfrm>
          <a:prstGeom prst="roundRect">
            <a:avLst>
              <a:gd name="adj" fmla="val 35332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2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  <p:sp>
        <p:nvSpPr>
          <p:cNvPr id="2" name="Прямоугольник 1"/>
          <p:cNvSpPr/>
          <p:nvPr/>
        </p:nvSpPr>
        <p:spPr>
          <a:xfrm>
            <a:off x="486965" y="1114198"/>
            <a:ext cx="3419526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Самоанализ</a:t>
            </a:r>
          </a:p>
          <a:p>
            <a:pPr algn="ctr"/>
            <a:r>
              <a:rPr lang="ru-RU" sz="36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урока</a:t>
            </a:r>
            <a:endParaRPr lang="ru-RU" sz="36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2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71092"/>
              </p:ext>
            </p:extLst>
          </p:nvPr>
        </p:nvGraphicFramePr>
        <p:xfrm>
          <a:off x="6012160" y="1153625"/>
          <a:ext cx="800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1" name="Формула" r:id="rId3" imgW="215640" imgH="203040" progId="Equation.3">
                  <p:embed/>
                </p:oleObj>
              </mc:Choice>
              <mc:Fallback>
                <p:oleObj name="Формула" r:id="rId3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2160" y="1153625"/>
                        <a:ext cx="800100" cy="7524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185902"/>
              </p:ext>
            </p:extLst>
          </p:nvPr>
        </p:nvGraphicFramePr>
        <p:xfrm>
          <a:off x="2555776" y="3068960"/>
          <a:ext cx="6111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2" name="Формула" r:id="rId5" imgW="164880" imgH="203040" progId="Equation.3">
                  <p:embed/>
                </p:oleObj>
              </mc:Choice>
              <mc:Fallback>
                <p:oleObj name="Формула" r:id="rId5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068960"/>
                        <a:ext cx="611187" cy="7540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754346"/>
              </p:ext>
            </p:extLst>
          </p:nvPr>
        </p:nvGraphicFramePr>
        <p:xfrm>
          <a:off x="971600" y="2636912"/>
          <a:ext cx="504056" cy="58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" name="Формула" r:id="rId7" imgW="164880" imgH="190440" progId="Equation.3">
                  <p:embed/>
                </p:oleObj>
              </mc:Choice>
              <mc:Fallback>
                <p:oleObj name="Формула" r:id="rId7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504056" cy="58261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953253"/>
              </p:ext>
            </p:extLst>
          </p:nvPr>
        </p:nvGraphicFramePr>
        <p:xfrm>
          <a:off x="7020272" y="1916832"/>
          <a:ext cx="8461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" name="Формула" r:id="rId9" imgW="228600" imgH="203040" progId="Equation.3">
                  <p:embed/>
                </p:oleObj>
              </mc:Choice>
              <mc:Fallback>
                <p:oleObj name="Формула" r:id="rId9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916832"/>
                        <a:ext cx="846137" cy="7540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540333"/>
              </p:ext>
            </p:extLst>
          </p:nvPr>
        </p:nvGraphicFramePr>
        <p:xfrm>
          <a:off x="5436096" y="4221088"/>
          <a:ext cx="1080120" cy="12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5" name="Формула" r:id="rId11" imgW="419040" imgH="495000" progId="Equation.3">
                  <p:embed/>
                </p:oleObj>
              </mc:Choice>
              <mc:Fallback>
                <p:oleObj name="Формула" r:id="rId11" imgW="4190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221088"/>
                        <a:ext cx="1080120" cy="127801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17268"/>
              </p:ext>
            </p:extLst>
          </p:nvPr>
        </p:nvGraphicFramePr>
        <p:xfrm>
          <a:off x="6804248" y="3356992"/>
          <a:ext cx="8461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" name="Формула" r:id="rId13" imgW="228600" imgH="190440" progId="Equation.3">
                  <p:embed/>
                </p:oleObj>
              </mc:Choice>
              <mc:Fallback>
                <p:oleObj name="Формула" r:id="rId13" imgW="228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356992"/>
                        <a:ext cx="846137" cy="70643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642572"/>
              </p:ext>
            </p:extLst>
          </p:nvPr>
        </p:nvGraphicFramePr>
        <p:xfrm>
          <a:off x="6804248" y="5301208"/>
          <a:ext cx="9413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7" name="Формула" r:id="rId15" imgW="253800" imgH="228600" progId="Equation.3">
                  <p:embed/>
                </p:oleObj>
              </mc:Choice>
              <mc:Fallback>
                <p:oleObj name="Формула" r:id="rId15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5301208"/>
                        <a:ext cx="941387" cy="847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51032"/>
              </p:ext>
            </p:extLst>
          </p:nvPr>
        </p:nvGraphicFramePr>
        <p:xfrm>
          <a:off x="5724128" y="2636912"/>
          <a:ext cx="8001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8" name="Формула" r:id="rId17" imgW="215640" imgH="203040" progId="Equation.3">
                  <p:embed/>
                </p:oleObj>
              </mc:Choice>
              <mc:Fallback>
                <p:oleObj name="Формула" r:id="rId17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636912"/>
                        <a:ext cx="800100" cy="7540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21705"/>
              </p:ext>
            </p:extLst>
          </p:nvPr>
        </p:nvGraphicFramePr>
        <p:xfrm>
          <a:off x="2483768" y="5733256"/>
          <a:ext cx="6111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9" name="Формула" r:id="rId19" imgW="164880" imgH="190440" progId="Equation.3">
                  <p:embed/>
                </p:oleObj>
              </mc:Choice>
              <mc:Fallback>
                <p:oleObj name="Формула" r:id="rId19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733256"/>
                        <a:ext cx="611187" cy="706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97187"/>
              </p:ext>
            </p:extLst>
          </p:nvPr>
        </p:nvGraphicFramePr>
        <p:xfrm>
          <a:off x="539552" y="1097338"/>
          <a:ext cx="1089506" cy="63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" name="Формула" r:id="rId21" imgW="393480" imgH="228600" progId="Equation.3">
                  <p:embed/>
                </p:oleObj>
              </mc:Choice>
              <mc:Fallback>
                <p:oleObj name="Формула" r:id="rId21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097338"/>
                        <a:ext cx="1089506" cy="631701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640317"/>
              </p:ext>
            </p:extLst>
          </p:nvPr>
        </p:nvGraphicFramePr>
        <p:xfrm>
          <a:off x="539552" y="1916832"/>
          <a:ext cx="1008112" cy="6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1" name="Формула" r:id="rId23" imgW="355320" imgH="228600" progId="Equation.3">
                  <p:embed/>
                </p:oleObj>
              </mc:Choice>
              <mc:Fallback>
                <p:oleObj name="Формула" r:id="rId23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16832"/>
                        <a:ext cx="1008112" cy="6493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08229"/>
              </p:ext>
            </p:extLst>
          </p:nvPr>
        </p:nvGraphicFramePr>
        <p:xfrm>
          <a:off x="2339752" y="4941168"/>
          <a:ext cx="1240160" cy="65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" name="Формула" r:id="rId25" imgW="431640" imgH="228600" progId="Equation.3">
                  <p:embed/>
                </p:oleObj>
              </mc:Choice>
              <mc:Fallback>
                <p:oleObj name="Формула" r:id="rId25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941168"/>
                        <a:ext cx="1240160" cy="65699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29212"/>
              </p:ext>
            </p:extLst>
          </p:nvPr>
        </p:nvGraphicFramePr>
        <p:xfrm>
          <a:off x="611560" y="3284984"/>
          <a:ext cx="92840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" name="Формула" r:id="rId27" imgW="368280" imgH="228600" progId="Equation.3">
                  <p:embed/>
                </p:oleObj>
              </mc:Choice>
              <mc:Fallback>
                <p:oleObj name="Формула" r:id="rId27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84984"/>
                        <a:ext cx="928404" cy="57606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80039"/>
              </p:ext>
            </p:extLst>
          </p:nvPr>
        </p:nvGraphicFramePr>
        <p:xfrm>
          <a:off x="2699792" y="1772816"/>
          <a:ext cx="864095" cy="123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Формула" r:id="rId29" imgW="330120" imgH="469800" progId="Equation.3">
                  <p:embed/>
                </p:oleObj>
              </mc:Choice>
              <mc:Fallback>
                <p:oleObj name="Формула" r:id="rId29" imgW="33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72816"/>
                        <a:ext cx="864095" cy="1231056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994025"/>
              </p:ext>
            </p:extLst>
          </p:nvPr>
        </p:nvGraphicFramePr>
        <p:xfrm>
          <a:off x="611560" y="5301208"/>
          <a:ext cx="1078382" cy="67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" name="Формула" r:id="rId31" imgW="368280" imgH="228600" progId="Equation.3">
                  <p:embed/>
                </p:oleObj>
              </mc:Choice>
              <mc:Fallback>
                <p:oleObj name="Формула" r:id="rId31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301208"/>
                        <a:ext cx="1078382" cy="67037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49271"/>
              </p:ext>
            </p:extLst>
          </p:nvPr>
        </p:nvGraphicFramePr>
        <p:xfrm>
          <a:off x="2843809" y="1136506"/>
          <a:ext cx="550516" cy="63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" name="Формула" r:id="rId33" imgW="164880" imgH="190440" progId="Equation.3">
                  <p:embed/>
                </p:oleObj>
              </mc:Choice>
              <mc:Fallback>
                <p:oleObj name="Формула" r:id="rId33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9" y="1136506"/>
                        <a:ext cx="550516" cy="6363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59692"/>
              </p:ext>
            </p:extLst>
          </p:nvPr>
        </p:nvGraphicFramePr>
        <p:xfrm>
          <a:off x="2411761" y="3861048"/>
          <a:ext cx="1008112" cy="1036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7" name="Формула" r:id="rId35" imgW="457200" imgH="469800" progId="Equation.3">
                  <p:embed/>
                </p:oleObj>
              </mc:Choice>
              <mc:Fallback>
                <p:oleObj name="Формула" r:id="rId35" imgW="457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1" y="3861048"/>
                        <a:ext cx="1008112" cy="1036271"/>
                      </a:xfrm>
                      <a:prstGeom prst="rect">
                        <a:avLst/>
                      </a:prstGeom>
                      <a:solidFill>
                        <a:srgbClr val="AAEA2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060936"/>
              </p:ext>
            </p:extLst>
          </p:nvPr>
        </p:nvGraphicFramePr>
        <p:xfrm>
          <a:off x="792088" y="3933056"/>
          <a:ext cx="89282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Формула" r:id="rId37" imgW="342720" imgH="469800" progId="Equation.3">
                  <p:embed/>
                </p:oleObj>
              </mc:Choice>
              <mc:Fallback>
                <p:oleObj name="Формула" r:id="rId37" imgW="34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88" y="3933056"/>
                        <a:ext cx="892821" cy="1224136"/>
                      </a:xfrm>
                      <a:prstGeom prst="rect">
                        <a:avLst/>
                      </a:prstGeom>
                      <a:solidFill>
                        <a:srgbClr val="AAEA2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4140968" y="705486"/>
            <a:ext cx="4933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096" name="Rectangle 1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Объект 4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9408"/>
              </p:ext>
            </p:extLst>
          </p:nvPr>
        </p:nvGraphicFramePr>
        <p:xfrm>
          <a:off x="152400" y="0"/>
          <a:ext cx="4596708" cy="989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Формула" r:id="rId39" imgW="1675673" imgH="355446" progId="Equation.3">
                  <p:embed/>
                </p:oleObj>
              </mc:Choice>
              <mc:Fallback>
                <p:oleObj name="Формула" r:id="rId39" imgW="1675673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4596708" cy="989919"/>
                      </a:xfrm>
                      <a:prstGeom prst="rect">
                        <a:avLst/>
                      </a:prstGeom>
                      <a:solidFill>
                        <a:srgbClr val="4FD1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11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2" name="Объект 4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10404"/>
              </p:ext>
            </p:extLst>
          </p:nvPr>
        </p:nvGraphicFramePr>
        <p:xfrm>
          <a:off x="6084168" y="-8313"/>
          <a:ext cx="2466304" cy="1028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0" name="Формула" r:id="rId41" imgW="495000" imgH="203040" progId="Equation.3">
                  <p:embed/>
                </p:oleObj>
              </mc:Choice>
              <mc:Fallback>
                <p:oleObj name="Формула" r:id="rId41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-8313"/>
                        <a:ext cx="2466304" cy="1028651"/>
                      </a:xfrm>
                      <a:prstGeom prst="rect">
                        <a:avLst/>
                      </a:prstGeom>
                      <a:solidFill>
                        <a:srgbClr val="4FD1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3"/>
          <p:cNvSpPr>
            <a:spLocks noChangeArrowheads="1"/>
          </p:cNvSpPr>
          <p:nvPr/>
        </p:nvSpPr>
        <p:spPr bwMode="auto">
          <a:xfrm>
            <a:off x="1524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82853"/>
            <a:ext cx="838842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  урока:</a:t>
            </a:r>
          </a:p>
          <a:p>
            <a:pPr algn="ctr"/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«Понятие  степени  с  целым отрицательным  показателем»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8172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урока: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1) выучить определение           ;</a:t>
            </a:r>
          </a:p>
          <a:p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2) научиться вычислять          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830" y="3599072"/>
            <a:ext cx="10826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09070"/>
            <a:ext cx="10826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5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79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-38201"/>
            <a:ext cx="7351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Степень  с  целым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отрицательным  показателем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11" y="1180434"/>
            <a:ext cx="1663107" cy="13582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543696" y="2712492"/>
            <a:ext cx="7772719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3600" b="1" dirty="0" smtClean="0">
                <a:ln w="3175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выхода из затруднения: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изучить всю доступную информацию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 степени с целым показателем(в учебнике, справочниках, интернете и т.п.);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научиться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применять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определение степени с целым отрицательным показателем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при выполнении  различных заданий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 образцом решения;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составить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опорный </a:t>
            </a:r>
            <a:r>
              <a:rPr lang="ru-R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конспект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проверить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его.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5" descr="&amp;Kcy;&amp;acy;&amp;rcy;&amp;tcy;&amp;icy;&amp;ncy;&amp;kcy;&amp;acy; 125 &amp;icy;&amp;zcy; 6534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8738"/>
            <a:ext cx="2771800" cy="26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57204" y="1381759"/>
            <a:ext cx="12944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04408" y="1072494"/>
            <a:ext cx="129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4097" y="1934248"/>
            <a:ext cx="129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0327" y="1472583"/>
            <a:ext cx="129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920094"/>
            <a:ext cx="129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70465" y="1534159"/>
            <a:ext cx="12944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80858" y="238798"/>
            <a:ext cx="1294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38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5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9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95" tmFilter="0, 0; 0.125,0.2665; 0.25,0.4; 0.375,0.465; 0.5,0.5;  0.625,0.535; 0.75,0.6; 0.875,0.7335; 1,1">
                                          <p:stCondLst>
                                            <p:cond delay="1295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47" tmFilter="0, 0; 0.125,0.2665; 0.25,0.4; 0.375,0.465; 0.5,0.5;  0.625,0.535; 0.75,0.6; 0.875,0.7335; 1,1">
                                          <p:stCondLst>
                                            <p:cond delay="258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0" tmFilter="0, 0; 0.125,0.2665; 0.25,0.4; 0.375,0.465; 0.5,0.5;  0.625,0.535; 0.75,0.6; 0.875,0.7335; 1,1">
                                          <p:stCondLst>
                                            <p:cond delay="322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1">
                                          <p:stCondLst>
                                            <p:cond delay="1267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24" decel="50000">
                                          <p:stCondLst>
                                            <p:cond delay="131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1">
                                          <p:stCondLst>
                                            <p:cond delay="255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24" decel="50000">
                                          <p:stCondLst>
                                            <p:cond delay="260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1">
                                          <p:stCondLst>
                                            <p:cond delay="320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24" decel="50000">
                                          <p:stCondLst>
                                            <p:cond delay="3253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1">
                                          <p:stCondLst>
                                            <p:cond delay="352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24" decel="50000">
                                          <p:stCondLst>
                                            <p:cond delay="35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8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7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79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-38201"/>
            <a:ext cx="7351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Степень  с  целым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отрицательным  показателем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29" y="260648"/>
            <a:ext cx="1135007" cy="926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9" name="Picture 15" descr="&amp;Kcy;&amp;acy;&amp;rcy;&amp;tcy;&amp;icy;&amp;ncy;&amp;kcy;&amp;acy; 125 &amp;icy;&amp;zcy; 6534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56" y="102992"/>
            <a:ext cx="966439" cy="91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30292"/>
              </p:ext>
            </p:extLst>
          </p:nvPr>
        </p:nvGraphicFramePr>
        <p:xfrm>
          <a:off x="754878" y="1793714"/>
          <a:ext cx="1754836" cy="111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Формула" r:id="rId7" imgW="622080" imgH="393480" progId="Equation.3">
                  <p:embed/>
                </p:oleObj>
              </mc:Choice>
              <mc:Fallback>
                <p:oleObj name="Формула" r:id="rId7" imgW="622080" imgH="39348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78" y="1793714"/>
                        <a:ext cx="1754836" cy="1110332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895409"/>
              </p:ext>
            </p:extLst>
          </p:nvPr>
        </p:nvGraphicFramePr>
        <p:xfrm>
          <a:off x="3837434" y="4869160"/>
          <a:ext cx="294683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Формула" r:id="rId9" imgW="850680" imgH="228600" progId="Equation.3">
                  <p:embed/>
                </p:oleObj>
              </mc:Choice>
              <mc:Fallback>
                <p:oleObj name="Формула" r:id="rId9" imgW="85068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434" y="4869160"/>
                        <a:ext cx="2946837" cy="792088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Овал 20"/>
          <p:cNvSpPr/>
          <p:nvPr/>
        </p:nvSpPr>
        <p:spPr>
          <a:xfrm>
            <a:off x="4953744" y="1669182"/>
            <a:ext cx="792088" cy="1296144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178608"/>
              </p:ext>
            </p:extLst>
          </p:nvPr>
        </p:nvGraphicFramePr>
        <p:xfrm>
          <a:off x="7369983" y="5085184"/>
          <a:ext cx="153675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Формула" r:id="rId11" imgW="393480" imgH="203040" progId="Equation.3">
                  <p:embed/>
                </p:oleObj>
              </mc:Choice>
              <mc:Fallback>
                <p:oleObj name="Формула" r:id="rId11" imgW="393480" imgH="20304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983" y="5085184"/>
                        <a:ext cx="1536756" cy="792088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Овал 23"/>
          <p:cNvSpPr/>
          <p:nvPr/>
        </p:nvSpPr>
        <p:spPr>
          <a:xfrm>
            <a:off x="8144902" y="3284984"/>
            <a:ext cx="792088" cy="1296144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28814" y="1699270"/>
            <a:ext cx="792088" cy="1296144"/>
          </a:xfrm>
          <a:prstGeom prst="ellipse">
            <a:avLst/>
          </a:prstGeom>
          <a:solidFill>
            <a:schemeClr val="accent3">
              <a:lumMod val="60000"/>
              <a:lumOff val="40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059832" y="3284984"/>
            <a:ext cx="792088" cy="1296144"/>
          </a:xfrm>
          <a:prstGeom prst="ellipse">
            <a:avLst/>
          </a:prstGeom>
          <a:solidFill>
            <a:schemeClr val="accent3">
              <a:lumMod val="60000"/>
              <a:lumOff val="40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318525"/>
              </p:ext>
            </p:extLst>
          </p:nvPr>
        </p:nvGraphicFramePr>
        <p:xfrm>
          <a:off x="3277952" y="1647478"/>
          <a:ext cx="2421125" cy="156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Формула" r:id="rId13" imgW="609480" imgH="393480" progId="Equation.3">
                  <p:embed/>
                </p:oleObj>
              </mc:Choice>
              <mc:Fallback>
                <p:oleObj name="Формула" r:id="rId13" imgW="609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77952" y="1647478"/>
                        <a:ext cx="2421125" cy="156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227825"/>
              </p:ext>
            </p:extLst>
          </p:nvPr>
        </p:nvGraphicFramePr>
        <p:xfrm>
          <a:off x="3143684" y="3464743"/>
          <a:ext cx="2184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Формула" r:id="rId15" imgW="533160" imgH="228600" progId="Equation.3">
                  <p:embed/>
                </p:oleObj>
              </mc:Choice>
              <mc:Fallback>
                <p:oleObj name="Формула" r:id="rId15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3684" y="3464743"/>
                        <a:ext cx="21844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320993"/>
              </p:ext>
            </p:extLst>
          </p:nvPr>
        </p:nvGraphicFramePr>
        <p:xfrm>
          <a:off x="4706969" y="3464743"/>
          <a:ext cx="33289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Формула" r:id="rId17" imgW="812520" imgH="228600" progId="Equation.3">
                  <p:embed/>
                </p:oleObj>
              </mc:Choice>
              <mc:Fallback>
                <p:oleObj name="Формула" r:id="rId17" imgW="81252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69" y="3464743"/>
                        <a:ext cx="33289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43542"/>
              </p:ext>
            </p:extLst>
          </p:nvPr>
        </p:nvGraphicFramePr>
        <p:xfrm>
          <a:off x="7949834" y="3490937"/>
          <a:ext cx="88423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Формула" r:id="rId19" imgW="215640" imgH="215640" progId="Equation.3">
                  <p:embed/>
                </p:oleObj>
              </mc:Choice>
              <mc:Fallback>
                <p:oleObj name="Формула" r:id="rId19" imgW="215640" imgH="21564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9834" y="3490937"/>
                        <a:ext cx="884237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74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79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-38201"/>
            <a:ext cx="7351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Степень  с  целым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отрицательным  показателем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29" y="260648"/>
            <a:ext cx="1135007" cy="926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9" name="Picture 15" descr="&amp;Kcy;&amp;acy;&amp;rcy;&amp;tcy;&amp;icy;&amp;ncy;&amp;kcy;&amp;acy; 125 &amp;icy;&amp;zcy; 6534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766" y="175806"/>
            <a:ext cx="966439" cy="91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069783"/>
              </p:ext>
            </p:extLst>
          </p:nvPr>
        </p:nvGraphicFramePr>
        <p:xfrm>
          <a:off x="3873996" y="3528616"/>
          <a:ext cx="1091979" cy="90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Формула" r:id="rId7" imgW="215640" imgH="190440" progId="Equation.3">
                  <p:embed/>
                </p:oleObj>
              </mc:Choice>
              <mc:Fallback>
                <p:oleObj name="Формула" r:id="rId7" imgW="215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3996" y="3528616"/>
                        <a:ext cx="1091979" cy="903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745830"/>
              </p:ext>
            </p:extLst>
          </p:nvPr>
        </p:nvGraphicFramePr>
        <p:xfrm>
          <a:off x="3851920" y="1520681"/>
          <a:ext cx="971309" cy="17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Формула" r:id="rId9" imgW="203040" imgH="393480" progId="Equation.3">
                  <p:embed/>
                </p:oleObj>
              </mc:Choice>
              <mc:Fallback>
                <p:oleObj name="Формула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520681"/>
                        <a:ext cx="971309" cy="1764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Овал 20"/>
          <p:cNvSpPr/>
          <p:nvPr/>
        </p:nvSpPr>
        <p:spPr>
          <a:xfrm>
            <a:off x="3851920" y="1507232"/>
            <a:ext cx="792088" cy="1777752"/>
          </a:xfrm>
          <a:prstGeom prst="ellipse">
            <a:avLst/>
          </a:prstGeom>
          <a:solidFill>
            <a:srgbClr val="76AAFE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825230" y="3306688"/>
            <a:ext cx="792088" cy="1296144"/>
          </a:xfrm>
          <a:prstGeom prst="ellipse">
            <a:avLst/>
          </a:prstGeom>
          <a:solidFill>
            <a:srgbClr val="76AAFE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117173"/>
              </p:ext>
            </p:extLst>
          </p:nvPr>
        </p:nvGraphicFramePr>
        <p:xfrm>
          <a:off x="3037401" y="1606318"/>
          <a:ext cx="2421125" cy="156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Формула" r:id="rId11" imgW="609480" imgH="393480" progId="Equation.3">
                  <p:embed/>
                </p:oleObj>
              </mc:Choice>
              <mc:Fallback>
                <p:oleObj name="Формула" r:id="rId11" imgW="609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37401" y="1606318"/>
                        <a:ext cx="2421125" cy="156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832480"/>
              </p:ext>
            </p:extLst>
          </p:nvPr>
        </p:nvGraphicFramePr>
        <p:xfrm>
          <a:off x="2915816" y="3486708"/>
          <a:ext cx="5876647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Формула" r:id="rId13" imgW="1434960" imgH="228600" progId="Equation.3">
                  <p:embed/>
                </p:oleObj>
              </mc:Choice>
              <mc:Fallback>
                <p:oleObj name="Формула" r:id="rId13" imgW="1434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5816" y="3486708"/>
                        <a:ext cx="5876647" cy="936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3977258"/>
            <a:ext cx="683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=</a:t>
            </a:r>
            <a:endParaRPr lang="ru-RU" sz="54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489264"/>
              </p:ext>
            </p:extLst>
          </p:nvPr>
        </p:nvGraphicFramePr>
        <p:xfrm>
          <a:off x="3131840" y="1541140"/>
          <a:ext cx="5586327" cy="2037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Формула" r:id="rId15" imgW="1079280" imgH="393480" progId="Equation.3">
                  <p:embed/>
                </p:oleObj>
              </mc:Choice>
              <mc:Fallback>
                <p:oleObj name="Формула" r:id="rId15" imgW="1079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31840" y="1541140"/>
                        <a:ext cx="5586327" cy="2037366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1948 0.28634 " pathEditMode="relative" rAng="0" ptsTypes="AA">
                                      <p:cBhvr>
                                        <p:cTn id="19" dur="2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143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6927 0.04561 " pathEditMode="relative" rAng="0" ptsTypes="AA">
                                      <p:cBhvr>
                                        <p:cTn id="21" dur="2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22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00"/>
                            </p:stCondLst>
                            <p:childTnLst>
                              <p:par>
                                <p:cTn id="28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3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79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-38201"/>
            <a:ext cx="7351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Степень  с  целым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отрицательным  показателем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5" descr="&amp;Kcy;&amp;acy;&amp;rcy;&amp;tcy;&amp;icy;&amp;ncy;&amp;kcy;&amp;acy; 125 &amp;icy;&amp;zcy; 6534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1" y="129915"/>
            <a:ext cx="90974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34472"/>
              </p:ext>
            </p:extLst>
          </p:nvPr>
        </p:nvGraphicFramePr>
        <p:xfrm>
          <a:off x="2727476" y="1552228"/>
          <a:ext cx="4127650" cy="150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Формула" r:id="rId6" imgW="1079280" imgH="393480" progId="Equation.3">
                  <p:embed/>
                </p:oleObj>
              </mc:Choice>
              <mc:Fallback>
                <p:oleObj name="Формула" r:id="rId6" imgW="1079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27476" y="1552228"/>
                        <a:ext cx="4127650" cy="1505378"/>
                      </a:xfrm>
                      <a:prstGeom prst="rect">
                        <a:avLst/>
                      </a:prstGeom>
                      <a:solidFill>
                        <a:srgbClr val="76AAFE"/>
                      </a:solidFill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155679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8962209"/>
              </p:ext>
            </p:extLst>
          </p:nvPr>
        </p:nvGraphicFramePr>
        <p:xfrm>
          <a:off x="539552" y="3212976"/>
          <a:ext cx="9361040" cy="405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247187"/>
              </p:ext>
            </p:extLst>
          </p:nvPr>
        </p:nvGraphicFramePr>
        <p:xfrm>
          <a:off x="2392820" y="4180570"/>
          <a:ext cx="65579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Формула" r:id="rId13" imgW="1892160" imgH="228600" progId="Equation.3">
                  <p:embed/>
                </p:oleObj>
              </mc:Choice>
              <mc:Fallback>
                <p:oleObj name="Формула" r:id="rId13" imgW="1892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92820" y="4180570"/>
                        <a:ext cx="6557962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455247"/>
              </p:ext>
            </p:extLst>
          </p:nvPr>
        </p:nvGraphicFramePr>
        <p:xfrm>
          <a:off x="2915816" y="3356992"/>
          <a:ext cx="802630" cy="965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Формула" r:id="rId15" imgW="164880" imgH="203040" progId="Equation.3">
                  <p:embed/>
                </p:oleObj>
              </mc:Choice>
              <mc:Fallback>
                <p:oleObj name="Формула" r:id="rId15" imgW="164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15816" y="3356992"/>
                        <a:ext cx="802630" cy="965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07904" y="3651498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                не имеют смысла;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118832"/>
              </p:ext>
            </p:extLst>
          </p:nvPr>
        </p:nvGraphicFramePr>
        <p:xfrm>
          <a:off x="4173763" y="3284984"/>
          <a:ext cx="12350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Формула" r:id="rId17" imgW="253800" imgH="203040" progId="Equation.3">
                  <p:embed/>
                </p:oleObj>
              </mc:Choice>
              <mc:Fallback>
                <p:oleObj name="Формула" r:id="rId17" imgW="253800" imgH="20304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763" y="3284984"/>
                        <a:ext cx="12350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0849"/>
              </p:ext>
            </p:extLst>
          </p:nvPr>
        </p:nvGraphicFramePr>
        <p:xfrm>
          <a:off x="2863411" y="5138891"/>
          <a:ext cx="3855777" cy="169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Формула" r:id="rId19" imgW="939600" imgH="495000" progId="Equation.3">
                  <p:embed/>
                </p:oleObj>
              </mc:Choice>
              <mc:Fallback>
                <p:oleObj name="Формула" r:id="rId19" imgW="9396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63411" y="5138891"/>
                        <a:ext cx="3855777" cy="169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84" name="Picture 40" descr="http://e-school.karelia.ru/ptz/s02/klass/3b/DocLib/_w/67284108_png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300" y="1347985"/>
            <a:ext cx="6096000" cy="550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7" y="3649674"/>
            <a:ext cx="1135007" cy="926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499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3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-0.44132 -0.48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-2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17E5868-D7A3-458B-A72C-E45AE742F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graphicEl>
                                              <a:dgm id="{917E5868-D7A3-458B-A72C-E45AE742F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A62EC96-9C71-4530-8877-30B311BC9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>
                                            <p:graphicEl>
                                              <a:dgm id="{FA62EC96-9C71-4530-8877-30B311BC9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7816C8C-AADA-494D-A7F0-A71CB5048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graphicEl>
                                              <a:dgm id="{F7816C8C-AADA-494D-A7F0-A71CB5048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E1FE0CC-F974-419D-85C2-C9CDB1A4A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>
                                            <p:graphicEl>
                                              <a:dgm id="{7E1FE0CC-F974-419D-85C2-C9CDB1A4A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lvlOne"/>
        </p:bldSub>
      </p:bldGraphic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260476"/>
              </p:ext>
            </p:extLst>
          </p:nvPr>
        </p:nvGraphicFramePr>
        <p:xfrm>
          <a:off x="811188" y="766762"/>
          <a:ext cx="800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Формула" r:id="rId3" imgW="215640" imgH="203040" progId="Equation.3">
                  <p:embed/>
                </p:oleObj>
              </mc:Choice>
              <mc:Fallback>
                <p:oleObj name="Формула" r:id="rId3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1188" y="766762"/>
                        <a:ext cx="800100" cy="7524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354758"/>
              </p:ext>
            </p:extLst>
          </p:nvPr>
        </p:nvGraphicFramePr>
        <p:xfrm>
          <a:off x="1259632" y="2348880"/>
          <a:ext cx="8461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348880"/>
                        <a:ext cx="846137" cy="7540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35325"/>
              </p:ext>
            </p:extLst>
          </p:nvPr>
        </p:nvGraphicFramePr>
        <p:xfrm>
          <a:off x="6516216" y="3140968"/>
          <a:ext cx="1080120" cy="12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Формула" r:id="rId7" imgW="419040" imgH="495000" progId="Equation.3">
                  <p:embed/>
                </p:oleObj>
              </mc:Choice>
              <mc:Fallback>
                <p:oleObj name="Формула" r:id="rId7" imgW="4190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140968"/>
                        <a:ext cx="1080120" cy="127801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650892"/>
              </p:ext>
            </p:extLst>
          </p:nvPr>
        </p:nvGraphicFramePr>
        <p:xfrm>
          <a:off x="1835696" y="4293096"/>
          <a:ext cx="8461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Формула" r:id="rId9" imgW="228600" imgH="190440" progId="Equation.3">
                  <p:embed/>
                </p:oleObj>
              </mc:Choice>
              <mc:Fallback>
                <p:oleObj name="Формула" r:id="rId9" imgW="228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293096"/>
                        <a:ext cx="846137" cy="70643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050694"/>
              </p:ext>
            </p:extLst>
          </p:nvPr>
        </p:nvGraphicFramePr>
        <p:xfrm>
          <a:off x="4253706" y="4581128"/>
          <a:ext cx="9413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Формула" r:id="rId11" imgW="253800" imgH="228600" progId="Equation.3">
                  <p:embed/>
                </p:oleObj>
              </mc:Choice>
              <mc:Fallback>
                <p:oleObj name="Формула" r:id="rId11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3706" y="4581128"/>
                        <a:ext cx="941387" cy="847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79608"/>
              </p:ext>
            </p:extLst>
          </p:nvPr>
        </p:nvGraphicFramePr>
        <p:xfrm>
          <a:off x="3771900" y="3068960"/>
          <a:ext cx="8001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Формула" r:id="rId13" imgW="215640" imgH="203040" progId="Equation.3">
                  <p:embed/>
                </p:oleObj>
              </mc:Choice>
              <mc:Fallback>
                <p:oleObj name="Формула" r:id="rId13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3068960"/>
                        <a:ext cx="800100" cy="7540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4140968" y="705486"/>
            <a:ext cx="4933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096" name="Rectangle 1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11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2" name="Объект 4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606552"/>
              </p:ext>
            </p:extLst>
          </p:nvPr>
        </p:nvGraphicFramePr>
        <p:xfrm>
          <a:off x="2927778" y="181671"/>
          <a:ext cx="5453876" cy="2599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Формула" r:id="rId15" imgW="1218960" imgH="571320" progId="Equation.3">
                  <p:embed/>
                </p:oleObj>
              </mc:Choice>
              <mc:Fallback>
                <p:oleObj name="Формула" r:id="rId15" imgW="12189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778" y="181671"/>
                        <a:ext cx="5453876" cy="2599257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3"/>
          <p:cNvSpPr>
            <a:spLocks noChangeArrowheads="1"/>
          </p:cNvSpPr>
          <p:nvPr/>
        </p:nvSpPr>
        <p:spPr bwMode="auto">
          <a:xfrm>
            <a:off x="1524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4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 rot="255181">
            <a:off x="2897188" y="3273425"/>
            <a:ext cx="1706562" cy="12398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 rot="-189132">
            <a:off x="4518025" y="2971800"/>
            <a:ext cx="1317625" cy="184467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076575" y="3373438"/>
          <a:ext cx="25161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3373438"/>
                        <a:ext cx="251618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270250" y="3430588"/>
          <a:ext cx="19335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3430588"/>
                        <a:ext cx="193357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257550" y="3398838"/>
          <a:ext cx="201453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3398838"/>
                        <a:ext cx="2014538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Вычислите:</a:t>
            </a:r>
          </a:p>
        </p:txBody>
      </p:sp>
      <p:graphicFrame>
        <p:nvGraphicFramePr>
          <p:cNvPr id="39944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136900" y="3335338"/>
          <a:ext cx="2257425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9" imgW="787320" imgH="393480" progId="Equation.DSMT4">
                  <p:embed/>
                </p:oleObj>
              </mc:Choice>
              <mc:Fallback>
                <p:oleObj name="Equation" r:id="rId9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335338"/>
                        <a:ext cx="2257425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163888" y="3287713"/>
          <a:ext cx="225901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11" imgW="774360" imgH="393480" progId="Equation.DSMT4">
                  <p:embed/>
                </p:oleObj>
              </mc:Choice>
              <mc:Fallback>
                <p:oleObj name="Equation" r:id="rId11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3287713"/>
                        <a:ext cx="2259012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597400" y="3224213"/>
            <a:ext cx="1366838" cy="1406525"/>
          </a:xfrm>
          <a:prstGeom prst="rect">
            <a:avLst/>
          </a:prstGeom>
          <a:solidFill>
            <a:srgbClr val="FF822D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CC00"/>
                </a:solidFill>
              </a:rPr>
              <a:t>Правильный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CC00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437238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9946" grpId="1" animBg="1"/>
      <p:bldP spid="39946" grpId="2" animBg="1"/>
      <p:bldP spid="39946" grpId="3" animBg="1"/>
      <p:bldP spid="39946" grpId="4" animBg="1"/>
      <p:bldP spid="39946" grpId="5" animBg="1"/>
      <p:bldP spid="39946" grpId="6" animBg="1"/>
      <p:bldP spid="39946" grpId="7" animBg="1"/>
      <p:bldP spid="39946" grpId="8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макета «Цитрусовый»">
  <a:themeElements>
    <a:clrScheme name="Шаблон макета «Цитрусовый»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Шаблон макета «Цитрусовый»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макета «Цитрусовый»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макета «Цитрусовый»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389</Words>
  <Application>Microsoft Office PowerPoint</Application>
  <PresentationFormat>Экран (4:3)</PresentationFormat>
  <Paragraphs>101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Остин</vt:lpstr>
      <vt:lpstr>Шаблон макета «Цитрусовый»</vt:lpstr>
      <vt:lpstr>Формула</vt:lpstr>
      <vt:lpstr>Equation</vt:lpstr>
      <vt:lpstr>Классифицировать по признаку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Вычислите:</vt:lpstr>
      <vt:lpstr>Вычислите:</vt:lpstr>
      <vt:lpstr>Выполните действия: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Лазарева Ирина</dc:creator>
  <cp:lastModifiedBy>Лазарева Ирина</cp:lastModifiedBy>
  <cp:revision>58</cp:revision>
  <dcterms:created xsi:type="dcterms:W3CDTF">2014-04-14T15:30:24Z</dcterms:created>
  <dcterms:modified xsi:type="dcterms:W3CDTF">2014-04-15T21:36:41Z</dcterms:modified>
</cp:coreProperties>
</file>