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FDD6BE9F-27E7-4B5C-8568-36CFBDC7B931}">
          <p14:sldIdLst>
            <p14:sldId id="256"/>
            <p14:sldId id="257"/>
            <p14:sldId id="258"/>
            <p14:sldId id="261"/>
            <p14:sldId id="262"/>
            <p14:sldId id="263"/>
            <p14:sldId id="264"/>
            <p14:sldId id="265"/>
            <p14:sldId id="266"/>
            <p14:sldId id="26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23" autoAdjust="0"/>
    <p:restoredTop sz="94660"/>
  </p:normalViewPr>
  <p:slideViewPr>
    <p:cSldViewPr>
      <p:cViewPr varScale="1">
        <p:scale>
          <a:sx n="102" d="100"/>
          <a:sy n="102" d="100"/>
        </p:scale>
        <p:origin x="-84" y="-150"/>
      </p:cViewPr>
      <p:guideLst>
        <p:guide orient="horz" pos="255"/>
        <p:guide pos="387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9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Урок алгебры 7 класс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Тема: «Формулы сокращенного умножения»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497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Решить задачу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ru-RU" u="sng" dirty="0" smtClean="0"/>
                  <a:t>3</a:t>
                </a:r>
                <a:r>
                  <a:rPr lang="ru-RU" u="sng" dirty="0"/>
                  <a:t>. Задача Диофанта</a:t>
                </a:r>
                <a:r>
                  <a:rPr lang="ru-RU" dirty="0"/>
                  <a:t>:</a:t>
                </a:r>
              </a:p>
              <a:p>
                <a:pPr marL="0" indent="0">
                  <a:buNone/>
                </a:pPr>
                <a:r>
                  <a:rPr lang="ru-RU" dirty="0"/>
                  <a:t>Докажите, что произведение двух чисел, каждое из которых есть сумма двух квадратов, само представляется двумя способами в виде суммы двух </a:t>
                </a:r>
                <a:r>
                  <a:rPr lang="ru-RU" dirty="0" smtClean="0"/>
                  <a:t>квадратов.</a:t>
                </a:r>
              </a:p>
              <a:p>
                <a:pPr marL="0" indent="0">
                  <a:buNone/>
                </a:pPr>
                <a:r>
                  <a:rPr lang="ru-RU" dirty="0" smtClean="0"/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ru-RU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dirty="0" smtClean="0"/>
                  <a:t>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ru-RU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dirty="0" smtClean="0"/>
                  <a:t>)(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/>
                          </a:rPr>
                          <m:t>𝑐</m:t>
                        </m:r>
                      </m:e>
                      <m:sup>
                        <m:r>
                          <a:rPr lang="en-US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ru-RU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/>
                          </a:rPr>
                          <m:t>+ </m:t>
                        </m:r>
                        <m:r>
                          <a:rPr lang="en-US" b="0" i="1" dirty="0" smtClean="0">
                            <a:latin typeface="Cambria Math"/>
                          </a:rPr>
                          <m:t>𝑑</m:t>
                        </m:r>
                      </m:e>
                      <m:sup>
                        <m:r>
                          <a:rPr lang="en-US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)=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/>
                          </a:rPr>
                          <m:t>(</m:t>
                        </m:r>
                        <m:r>
                          <a:rPr lang="en-US" b="0" i="1" dirty="0" smtClean="0">
                            <a:latin typeface="Cambria Math"/>
                          </a:rPr>
                          <m:t>𝑎𝑐</m:t>
                        </m:r>
                        <m:r>
                          <a:rPr lang="en-US" b="0" i="1" dirty="0" smtClean="0">
                            <a:latin typeface="Cambria Math"/>
                          </a:rPr>
                          <m:t>+</m:t>
                        </m:r>
                        <m:r>
                          <a:rPr lang="en-US" b="0" i="1" dirty="0" smtClean="0">
                            <a:latin typeface="Cambria Math"/>
                          </a:rPr>
                          <m:t>𝑏𝑑</m:t>
                        </m:r>
                        <m:r>
                          <a:rPr lang="en-US" b="0" i="1" dirty="0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/>
                          </a:rPr>
                          <m:t>+(</m:t>
                        </m:r>
                        <m:r>
                          <a:rPr lang="en-US" b="0" i="1" dirty="0" smtClean="0">
                            <a:latin typeface="Cambria Math"/>
                          </a:rPr>
                          <m:t>𝑏𝑐</m:t>
                        </m:r>
                        <m:r>
                          <a:rPr lang="en-US" b="0" i="1" dirty="0" smtClean="0">
                            <a:latin typeface="Cambria Math"/>
                          </a:rPr>
                          <m:t>−</m:t>
                        </m:r>
                        <m:r>
                          <a:rPr lang="en-US" b="0" i="1" dirty="0" smtClean="0">
                            <a:latin typeface="Cambria Math"/>
                          </a:rPr>
                          <m:t>𝑎𝑑</m:t>
                        </m:r>
                        <m:r>
                          <a:rPr lang="en-US" b="0" i="1" dirty="0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+ </m:t>
                        </m:r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)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/>
                          </a:rPr>
                          <m:t>(</m:t>
                        </m:r>
                        <m:r>
                          <a:rPr lang="en-US" b="0" i="1" dirty="0" smtClean="0">
                            <a:latin typeface="Cambria Math"/>
                          </a:rPr>
                          <m:t>𝑐</m:t>
                        </m:r>
                      </m:e>
                      <m:sup>
                        <m:r>
                          <a:rPr lang="en-US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/>
                          </a:rPr>
                          <m:t>+ </m:t>
                        </m:r>
                        <m:r>
                          <a:rPr lang="en-US" b="0" i="1" dirty="0" smtClean="0">
                            <a:latin typeface="Cambria Math"/>
                          </a:rPr>
                          <m:t>𝑑</m:t>
                        </m:r>
                      </m:e>
                      <m:sup>
                        <m:r>
                          <a:rPr lang="en-US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/>
                          </a:rPr>
                          <m:t>)=(</m:t>
                        </m:r>
                        <m:r>
                          <a:rPr lang="en-US" b="0" i="1" dirty="0" smtClean="0">
                            <a:latin typeface="Cambria Math"/>
                          </a:rPr>
                          <m:t>𝑎𝑐</m:t>
                        </m:r>
                        <m:r>
                          <a:rPr lang="en-US" b="0" i="1" dirty="0" smtClean="0">
                            <a:latin typeface="Cambria Math"/>
                          </a:rPr>
                          <m:t>−</m:t>
                        </m:r>
                        <m:r>
                          <a:rPr lang="en-US" b="0" i="1" dirty="0" smtClean="0">
                            <a:latin typeface="Cambria Math"/>
                          </a:rPr>
                          <m:t>𝑏𝑑</m:t>
                        </m:r>
                        <m:r>
                          <a:rPr lang="en-US" b="0" i="1" dirty="0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/>
                          </a:rPr>
                          <m:t>+ (</m:t>
                        </m:r>
                        <m:r>
                          <a:rPr lang="en-US" b="0" i="1" dirty="0" smtClean="0">
                            <a:latin typeface="Cambria Math"/>
                          </a:rPr>
                          <m:t>𝑏𝑐</m:t>
                        </m:r>
                        <m:r>
                          <a:rPr lang="en-US" b="0" i="1" dirty="0" smtClean="0">
                            <a:latin typeface="Cambria Math"/>
                          </a:rPr>
                          <m:t>+</m:t>
                        </m:r>
                        <m:r>
                          <a:rPr lang="en-US" b="0" i="1" dirty="0" smtClean="0">
                            <a:latin typeface="Cambria Math"/>
                          </a:rPr>
                          <m:t>𝑎𝑑</m:t>
                        </m:r>
                        <m:r>
                          <a:rPr lang="en-US" b="0" i="1" dirty="0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11" t="-8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4149080"/>
            <a:ext cx="2232248" cy="2575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794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Заполните пропуски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457200" indent="-457200"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/>
                          </a:rPr>
                          <m:t>(х</m:t>
                        </m:r>
                        <m:r>
                          <a:rPr lang="ru-RU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ru-RU" b="0" i="1" smtClean="0">
                            <a:latin typeface="Cambria Math"/>
                          </a:rPr>
                          <m:t>у)</m:t>
                        </m:r>
                      </m:e>
                      <m:sup>
                        <m:r>
                          <a:rPr lang="ru-RU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dirty="0" smtClean="0"/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dirty="0" smtClean="0">
                            <a:latin typeface="Cambria Math"/>
                          </a:rPr>
                          <m:t>х</m:t>
                        </m:r>
                      </m:e>
                      <m:sup>
                        <m:r>
                          <a:rPr lang="ru-RU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dirty="0" smtClean="0"/>
                  <a:t> - 2х 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 у</m:t>
                        </m:r>
                      </m:e>
                      <m:sup>
                        <m:r>
                          <a:rPr lang="ru-RU" b="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ru-RU" dirty="0" smtClean="0"/>
              </a:p>
              <a:p>
                <a:pPr marL="457200" indent="-457200">
                  <a:buAutoNum type="arabicPeriod"/>
                </a:pPr>
                <a:endParaRPr lang="ru-RU" dirty="0" smtClean="0"/>
              </a:p>
              <a:p>
                <a:pPr marL="457200" indent="-457200">
                  <a:buAutoNum type="arabicPeriod"/>
                </a:pPr>
                <a:r>
                  <a:rPr lang="ru-RU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/>
                          </a:rPr>
                          <m:t>(</m:t>
                        </m:r>
                        <m:r>
                          <a:rPr lang="ru-RU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3х</m:t>
                        </m:r>
                        <m:r>
                          <a:rPr lang="ru-RU" b="0" i="1" smtClean="0">
                            <a:latin typeface="Cambria Math"/>
                          </a:rPr>
                          <m:t>−</m:t>
                        </m:r>
                        <m:r>
                          <a:rPr lang="ru-RU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5у</m:t>
                        </m:r>
                        <m:r>
                          <a:rPr lang="ru-RU" b="0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ru-RU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ru-RU" b="0" i="0" smtClean="0">
                        <a:latin typeface="Cambria Math"/>
                      </a:rPr>
                      <m:t>=9</m:t>
                    </m:r>
                    <m:sSup>
                      <m:sSupPr>
                        <m:ctrlPr>
                          <a:rPr lang="ru-RU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/>
                          </a:rPr>
                          <m:t>х</m:t>
                        </m:r>
                      </m:e>
                      <m:sup>
                        <m:r>
                          <a:rPr lang="ru-RU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dirty="0" smtClean="0">
                    <a:solidFill>
                      <a:srgbClr val="FF0000"/>
                    </a:solidFill>
                  </a:rPr>
                  <a:t> - 30ху </a:t>
                </a:r>
                <a:r>
                  <a:rPr lang="ru-RU" dirty="0" smtClean="0"/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dirty="0" smtClean="0">
                            <a:latin typeface="Cambria Math"/>
                          </a:rPr>
                          <m:t> 25у</m:t>
                        </m:r>
                      </m:e>
                      <m:sup>
                        <m:r>
                          <a:rPr lang="ru-RU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ru-RU" dirty="0" smtClean="0"/>
              </a:p>
              <a:p>
                <a:pPr marL="457200" indent="-457200">
                  <a:buAutoNum type="arabicPeriod"/>
                </a:pPr>
                <a:endParaRPr lang="ru-RU" dirty="0" smtClean="0"/>
              </a:p>
              <a:p>
                <a:pPr marL="457200" indent="-457200"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/>
                          </a:rPr>
                          <m:t>(</m:t>
                        </m:r>
                        <m:r>
                          <a:rPr lang="ru-RU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6х</m:t>
                        </m:r>
                        <m:r>
                          <a:rPr lang="ru-RU" b="0" i="1" smtClean="0">
                            <a:latin typeface="Cambria Math"/>
                          </a:rPr>
                          <m:t>+</m:t>
                        </m:r>
                        <m:r>
                          <a:rPr lang="ru-RU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у</m:t>
                        </m:r>
                        <m:r>
                          <a:rPr lang="ru-RU" b="0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ru-RU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dirty="0" smtClean="0"/>
                  <a:t>=36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dirty="0" smtClean="0">
                            <a:latin typeface="Cambria Math"/>
                          </a:rPr>
                          <m:t>х</m:t>
                        </m:r>
                      </m:e>
                      <m:sup>
                        <m:r>
                          <a:rPr lang="ru-RU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dirty="0" smtClean="0">
                    <a:solidFill>
                      <a:srgbClr val="FF0000"/>
                    </a:solidFill>
                  </a:rPr>
                  <a:t> + </a:t>
                </a:r>
                <a:r>
                  <a:rPr lang="ru-RU" dirty="0" smtClean="0"/>
                  <a:t>12ху 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у</m:t>
                        </m:r>
                      </m:e>
                      <m:sup>
                        <m:r>
                          <a:rPr lang="ru-RU" b="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ru-RU" dirty="0" smtClean="0"/>
              </a:p>
              <a:p>
                <a:pPr marL="457200" indent="-457200">
                  <a:buAutoNum type="arabicPeriod"/>
                </a:pPr>
                <a:endParaRPr lang="ru-RU" dirty="0" smtClean="0"/>
              </a:p>
              <a:p>
                <a:pPr marL="457200" indent="-457200"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/>
                          </a:rPr>
                          <m:t>(</m:t>
                        </m:r>
                        <m:r>
                          <a:rPr lang="ru-RU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2у−7х</m:t>
                        </m:r>
                        <m:r>
                          <a:rPr lang="ru-RU" b="0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ru-RU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dirty="0" smtClean="0"/>
                  <a:t>=</a:t>
                </a:r>
                <a:r>
                  <a:rPr lang="ru-RU" dirty="0" smtClean="0">
                    <a:solidFill>
                      <a:srgbClr val="FF0000"/>
                    </a:solidFill>
                  </a:rPr>
                  <a:t>4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у</m:t>
                        </m:r>
                      </m:e>
                      <m:sup>
                        <m:r>
                          <a:rPr lang="ru-RU" b="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dirty="0" smtClean="0"/>
                  <a:t> - 28ху </a:t>
                </a:r>
                <a:r>
                  <a:rPr lang="ru-RU" dirty="0" smtClean="0">
                    <a:solidFill>
                      <a:srgbClr val="FF0000"/>
                    </a:solidFill>
                  </a:rPr>
                  <a:t>+ </a:t>
                </a:r>
                <a:r>
                  <a:rPr lang="ru-RU" dirty="0" smtClean="0"/>
                  <a:t>49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/>
                          </a:rPr>
                          <m:t>х</m:t>
                        </m:r>
                      </m:e>
                      <m:sup>
                        <m:r>
                          <a:rPr lang="ru-RU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ru-RU" dirty="0" smtClean="0"/>
              </a:p>
              <a:p>
                <a:pPr marL="457200" indent="-457200">
                  <a:buAutoNum type="arabicPeriod"/>
                </a:pPr>
                <a:endParaRPr lang="ru-RU" dirty="0" smtClean="0"/>
              </a:p>
              <a:p>
                <a:pPr marL="457200" indent="-457200"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/>
                          </a:rPr>
                          <m:t>(х−</m:t>
                        </m:r>
                        <m:r>
                          <a:rPr lang="ru-RU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10</m:t>
                        </m:r>
                        <m:r>
                          <a:rPr lang="ru-RU" b="0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ru-RU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dirty="0" smtClean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х</m:t>
                        </m:r>
                      </m:e>
                      <m:sup>
                        <m:r>
                          <a:rPr lang="ru-RU" b="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dirty="0" smtClean="0">
                    <a:solidFill>
                      <a:srgbClr val="FF0000"/>
                    </a:solidFill>
                  </a:rPr>
                  <a:t> - </a:t>
                </a:r>
                <a:r>
                  <a:rPr lang="ru-RU" dirty="0" smtClean="0"/>
                  <a:t>20х </a:t>
                </a:r>
                <a:r>
                  <a:rPr lang="ru-RU" dirty="0" smtClean="0">
                    <a:solidFill>
                      <a:srgbClr val="FF0000"/>
                    </a:solidFill>
                  </a:rPr>
                  <a:t>+ 100</a:t>
                </a:r>
              </a:p>
              <a:p>
                <a:pPr marL="457200" indent="-457200">
                  <a:buAutoNum type="arabicPeriod"/>
                </a:pPr>
                <a:endParaRPr lang="ru-RU" dirty="0" smtClean="0">
                  <a:solidFill>
                    <a:srgbClr val="FF0000"/>
                  </a:solidFill>
                </a:endParaRPr>
              </a:p>
              <a:p>
                <a:pPr marL="457200" indent="-457200">
                  <a:buAutoNum type="arabicPeriod"/>
                </a:pPr>
                <a:r>
                  <a:rPr lang="ru-RU" dirty="0" smtClean="0"/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8х</m:t>
                        </m:r>
                        <m:r>
                          <a:rPr lang="ru-RU" b="0" i="1" smtClean="0">
                            <a:latin typeface="Cambria Math"/>
                          </a:rPr>
                          <m:t>−3)</m:t>
                        </m:r>
                      </m:e>
                      <m:sup>
                        <m:r>
                          <a:rPr lang="ru-RU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dirty="0" smtClean="0"/>
                  <a:t>=</a:t>
                </a:r>
                <a:r>
                  <a:rPr lang="ru-RU" dirty="0" smtClean="0">
                    <a:solidFill>
                      <a:srgbClr val="FF0000"/>
                    </a:solidFill>
                  </a:rPr>
                  <a:t>64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х</m:t>
                        </m:r>
                      </m:e>
                      <m:sup>
                        <m:r>
                          <a:rPr lang="ru-RU" b="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dirty="0" smtClean="0">
                    <a:solidFill>
                      <a:srgbClr val="FF0000"/>
                    </a:solidFill>
                  </a:rPr>
                  <a:t>- </a:t>
                </a:r>
                <a:r>
                  <a:rPr lang="ru-RU" dirty="0" smtClean="0"/>
                  <a:t>48х </a:t>
                </a:r>
                <a:r>
                  <a:rPr lang="ru-RU" dirty="0" smtClean="0">
                    <a:solidFill>
                      <a:srgbClr val="FF0000"/>
                    </a:solidFill>
                  </a:rPr>
                  <a:t>+ 9</a:t>
                </a:r>
              </a:p>
              <a:p>
                <a:pPr marL="457200" indent="-457200">
                  <a:buAutoNum type="arabicPeriod"/>
                </a:pPr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667" t="-875" b="-22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5752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Упростить алгебраическое выражение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ru-RU" dirty="0" smtClean="0"/>
                  <a:t>1.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/>
                          </a:rPr>
                          <m:t>(</m:t>
                        </m:r>
                        <m:sSup>
                          <m:sSupPr>
                            <m:ctrlPr>
                              <a:rPr lang="ru-RU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b="0" i="1" smtClean="0">
                                <a:latin typeface="Cambria Math"/>
                              </a:rPr>
                              <m:t>х</m:t>
                            </m:r>
                          </m:e>
                          <m:sup>
                            <m:r>
                              <a:rPr lang="ru-RU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ru-RU" b="0" i="1" smtClean="0">
                            <a:latin typeface="Cambria Math"/>
                          </a:rPr>
                          <m:t>+5)</m:t>
                        </m:r>
                      </m:e>
                      <m:sup>
                        <m:r>
                          <a:rPr lang="ru-RU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ru-RU" b="0" i="1" smtClean="0">
                        <a:latin typeface="Cambria Math"/>
                      </a:rPr>
                      <m:t> − </m:t>
                    </m:r>
                    <m:sSup>
                      <m:sSupPr>
                        <m:ctrlPr>
                          <a:rPr lang="ru-RU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/>
                          </a:rPr>
                          <m:t>х</m:t>
                        </m:r>
                      </m:e>
                      <m:sup>
                        <m:r>
                          <a:rPr lang="ru-RU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d>
                      <m:dPr>
                        <m:ctrlPr>
                          <a:rPr lang="ru-RU" b="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ru-RU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b="0" i="1" smtClean="0">
                                <a:latin typeface="Cambria Math"/>
                              </a:rPr>
                              <m:t>х</m:t>
                            </m:r>
                          </m:e>
                          <m:sup>
                            <m:r>
                              <a:rPr lang="ru-RU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ru-RU" b="0" i="1" smtClean="0">
                            <a:latin typeface="Cambria Math"/>
                          </a:rPr>
                          <m:t>+10</m:t>
                        </m:r>
                      </m:e>
                    </m:d>
                    <m:r>
                      <a:rPr lang="ru-RU" b="0" i="1" smtClean="0">
                        <a:latin typeface="Cambria Math"/>
                      </a:rPr>
                      <m:t>−50= </m:t>
                    </m:r>
                    <m:sSup>
                      <m:sSupPr>
                        <m:ctrlPr>
                          <a:rPr lang="ru-RU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/>
                          </a:rPr>
                          <m:t>х</m:t>
                        </m:r>
                      </m:e>
                      <m:sup>
                        <m:r>
                          <a:rPr lang="ru-RU" b="0" i="1" smtClean="0">
                            <a:latin typeface="Cambria Math"/>
                          </a:rPr>
                          <m:t>4</m:t>
                        </m:r>
                      </m:sup>
                    </m:sSup>
                    <m:r>
                      <a:rPr lang="ru-RU" b="0" i="1" smtClean="0">
                        <a:latin typeface="Cambria Math"/>
                      </a:rPr>
                      <m:t>+10</m:t>
                    </m:r>
                    <m:sSup>
                      <m:sSupPr>
                        <m:ctrlPr>
                          <a:rPr lang="ru-RU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/>
                          </a:rPr>
                          <m:t>х</m:t>
                        </m:r>
                      </m:e>
                      <m:sup>
                        <m:r>
                          <a:rPr lang="ru-RU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ru-RU" b="0" i="1" smtClean="0">
                        <a:latin typeface="Cambria Math"/>
                      </a:rPr>
                      <m:t>+25 − </m:t>
                    </m:r>
                    <m:sSup>
                      <m:sSupPr>
                        <m:ctrlPr>
                          <a:rPr lang="ru-RU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/>
                          </a:rPr>
                          <m:t>х</m:t>
                        </m:r>
                      </m:e>
                      <m:sup>
                        <m:r>
                          <a:rPr lang="ru-RU" b="0" i="1" smtClean="0">
                            <a:latin typeface="Cambria Math"/>
                          </a:rPr>
                          <m:t>4</m:t>
                        </m:r>
                      </m:sup>
                    </m:sSup>
                    <m:r>
                      <a:rPr lang="ru-RU" b="0" i="1" smtClean="0">
                        <a:latin typeface="Cambria Math"/>
                      </a:rPr>
                      <m:t> −10</m:t>
                    </m:r>
                    <m:sSup>
                      <m:sSupPr>
                        <m:ctrlPr>
                          <a:rPr lang="ru-RU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/>
                          </a:rPr>
                          <m:t>х</m:t>
                        </m:r>
                      </m:e>
                      <m:sup>
                        <m:r>
                          <a:rPr lang="ru-RU" b="0" i="1" smtClean="0">
                            <a:latin typeface="Cambria Math"/>
                          </a:rPr>
                          <m:t>2 </m:t>
                        </m:r>
                      </m:sup>
                    </m:sSup>
                    <m:r>
                      <a:rPr lang="ru-RU" b="0" i="1" smtClean="0">
                        <a:latin typeface="Cambria Math"/>
                      </a:rPr>
                      <m:t>−50=−25</m:t>
                    </m:r>
                  </m:oMath>
                </a14:m>
                <a:endParaRPr lang="ru-RU" b="0" dirty="0" smtClean="0"/>
              </a:p>
              <a:p>
                <a:endParaRPr lang="ru-RU" b="0" dirty="0" smtClean="0"/>
              </a:p>
              <a:p>
                <a:r>
                  <a:rPr lang="ru-RU" dirty="0" smtClean="0">
                    <a:solidFill>
                      <a:srgbClr val="000000"/>
                    </a:solidFill>
                  </a:rPr>
                  <a:t>2.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(4х −5)</m:t>
                        </m:r>
                      </m:e>
                      <m:sup>
                        <m:r>
                          <a:rPr lang="ru-RU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ru-RU" b="0" i="1" smtClean="0">
                        <a:solidFill>
                          <a:srgbClr val="000000"/>
                        </a:solidFill>
                        <a:latin typeface="Cambria Math"/>
                      </a:rPr>
                      <m:t> −4х</m:t>
                    </m:r>
                    <m:d>
                      <m:dPr>
                        <m:ctrlPr>
                          <a:rPr lang="ru-RU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ru-RU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4х −9</m:t>
                        </m:r>
                      </m:e>
                    </m:d>
                    <m:r>
                      <a:rPr lang="ru-RU" b="0" i="1" smtClean="0">
                        <a:solidFill>
                          <a:srgbClr val="000000"/>
                        </a:solidFill>
                        <a:latin typeface="Cambria Math"/>
                      </a:rPr>
                      <m:t>−25=16</m:t>
                    </m:r>
                    <m:sSup>
                      <m:sSupPr>
                        <m:ctrlPr>
                          <a:rPr lang="ru-RU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х</m:t>
                        </m:r>
                      </m:e>
                      <m:sup>
                        <m:r>
                          <a:rPr lang="ru-RU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ru-RU" b="0" i="1" smtClean="0">
                        <a:solidFill>
                          <a:srgbClr val="000000"/>
                        </a:solidFill>
                        <a:latin typeface="Cambria Math"/>
                      </a:rPr>
                      <m:t> −40х+25 −16</m:t>
                    </m:r>
                    <m:sSup>
                      <m:sSupPr>
                        <m:ctrlPr>
                          <a:rPr lang="ru-RU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х</m:t>
                        </m:r>
                      </m:e>
                      <m:sup>
                        <m:r>
                          <a:rPr lang="ru-RU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ru-RU" b="0" i="1" smtClean="0">
                        <a:solidFill>
                          <a:srgbClr val="000000"/>
                        </a:solidFill>
                        <a:latin typeface="Cambria Math"/>
                      </a:rPr>
                      <m:t>+36х −25=−4х</m:t>
                    </m:r>
                  </m:oMath>
                </a14:m>
                <a:endParaRPr lang="ru-RU" b="0" dirty="0" smtClean="0">
                  <a:solidFill>
                    <a:srgbClr val="000000"/>
                  </a:solidFill>
                </a:endParaRPr>
              </a:p>
              <a:p>
                <a:endParaRPr lang="ru-RU" b="0" dirty="0" smtClean="0">
                  <a:solidFill>
                    <a:srgbClr val="000000"/>
                  </a:solidFill>
                </a:endParaRPr>
              </a:p>
              <a:p>
                <a:r>
                  <a:rPr lang="ru-RU" dirty="0" smtClean="0">
                    <a:solidFill>
                      <a:srgbClr val="000000"/>
                    </a:solidFill>
                  </a:rPr>
                  <a:t>3.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(2х+1)</m:t>
                        </m:r>
                      </m:e>
                      <m:sup>
                        <m:r>
                          <a:rPr lang="ru-RU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ru-RU" b="0" i="1" smtClean="0">
                        <a:solidFill>
                          <a:srgbClr val="000000"/>
                        </a:solidFill>
                        <a:latin typeface="Cambria Math"/>
                      </a:rPr>
                      <m:t> −</m:t>
                    </m:r>
                    <m:d>
                      <m:dPr>
                        <m:ctrlPr>
                          <a:rPr lang="ru-RU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ru-RU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х+1</m:t>
                        </m:r>
                      </m:e>
                    </m:d>
                    <m:d>
                      <m:dPr>
                        <m:ctrlPr>
                          <a:rPr lang="ru-RU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ru-RU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3х+1</m:t>
                        </m:r>
                      </m:e>
                    </m:d>
                    <m:r>
                      <a:rPr lang="ru-RU" b="0" i="1" smtClean="0">
                        <a:solidFill>
                          <a:srgbClr val="000000"/>
                        </a:solidFill>
                        <a:latin typeface="Cambria Math"/>
                      </a:rPr>
                      <m:t>=4</m:t>
                    </m:r>
                    <m:sSup>
                      <m:sSupPr>
                        <m:ctrlPr>
                          <a:rPr lang="ru-RU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х</m:t>
                        </m:r>
                      </m:e>
                      <m:sup>
                        <m:r>
                          <a:rPr lang="ru-RU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ru-RU" b="0" i="1" smtClean="0">
                        <a:solidFill>
                          <a:srgbClr val="000000"/>
                        </a:solidFill>
                        <a:latin typeface="Cambria Math"/>
                      </a:rPr>
                      <m:t>+4х+1 −3</m:t>
                    </m:r>
                    <m:sSup>
                      <m:sSupPr>
                        <m:ctrlPr>
                          <a:rPr lang="ru-RU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х</m:t>
                        </m:r>
                      </m:e>
                      <m:sup>
                        <m:r>
                          <a:rPr lang="ru-RU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ru-RU" b="0" i="1" smtClean="0">
                        <a:solidFill>
                          <a:srgbClr val="000000"/>
                        </a:solidFill>
                        <a:latin typeface="Cambria Math"/>
                      </a:rPr>
                      <m:t> −х −3х −1= </m:t>
                    </m:r>
                    <m:sSup>
                      <m:sSupPr>
                        <m:ctrlPr>
                          <a:rPr lang="ru-RU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х</m:t>
                        </m:r>
                      </m:e>
                      <m:sup>
                        <m:r>
                          <a:rPr lang="ru-RU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ru-RU" dirty="0" smtClean="0">
                  <a:solidFill>
                    <a:srgbClr val="000000"/>
                  </a:solidFill>
                </a:endParaRPr>
              </a:p>
              <a:p>
                <a:endParaRPr lang="ru-RU" dirty="0" smtClean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593" t="-8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57889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61917" y="1340768"/>
            <a:ext cx="26283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880" lvl="0" indent="-182880">
              <a:spcBef>
                <a:spcPct val="20000"/>
              </a:spcBef>
              <a:buClr>
                <a:srgbClr val="93A299"/>
              </a:buClr>
              <a:buSzPct val="85000"/>
              <a:buFont typeface="Arial" pitchFamily="34" charset="0"/>
              <a:buChar char="•"/>
            </a:pPr>
            <a:r>
              <a:rPr lang="ru-RU" sz="2400" dirty="0">
                <a:solidFill>
                  <a:srgbClr val="292934"/>
                </a:solidFill>
              </a:rPr>
              <a:t>Е (х - у)(х + у) =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27909" y="1988839"/>
            <a:ext cx="26963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880" lvl="0" indent="-182880">
              <a:spcBef>
                <a:spcPct val="20000"/>
              </a:spcBef>
              <a:buClr>
                <a:srgbClr val="93A299"/>
              </a:buClr>
              <a:buSzPct val="85000"/>
              <a:buFont typeface="Arial" pitchFamily="34" charset="0"/>
              <a:buChar char="•"/>
            </a:pPr>
            <a:r>
              <a:rPr lang="ru-RU" sz="2400" dirty="0">
                <a:solidFill>
                  <a:srgbClr val="292934"/>
                </a:solidFill>
              </a:rPr>
              <a:t>А (2 – х)(х + 2) =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21025" y="2613181"/>
            <a:ext cx="33802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880" lvl="0" indent="-182880">
              <a:spcBef>
                <a:spcPct val="20000"/>
              </a:spcBef>
              <a:buClr>
                <a:srgbClr val="93A299"/>
              </a:buClr>
              <a:buSzPct val="85000"/>
              <a:buFont typeface="Arial" pitchFamily="34" charset="0"/>
              <a:buChar char="•"/>
            </a:pPr>
            <a:r>
              <a:rPr lang="ru-RU" sz="2400" dirty="0">
                <a:solidFill>
                  <a:srgbClr val="292934"/>
                </a:solidFill>
              </a:rPr>
              <a:t>М (2х + 1)(1 – 2х) =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10691" y="3321565"/>
            <a:ext cx="30091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880" lvl="0" indent="-182880">
              <a:spcBef>
                <a:spcPct val="20000"/>
              </a:spcBef>
              <a:buClr>
                <a:srgbClr val="93A299"/>
              </a:buClr>
              <a:buSzPct val="85000"/>
              <a:buFont typeface="Arial" pitchFamily="34" charset="0"/>
              <a:buChar char="•"/>
            </a:pPr>
            <a:r>
              <a:rPr lang="ru-RU" sz="2400" dirty="0">
                <a:solidFill>
                  <a:srgbClr val="292934"/>
                </a:solidFill>
              </a:rPr>
              <a:t>Т (2х – у)(2х + у) =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27909" y="4005064"/>
            <a:ext cx="36324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880" lvl="0" indent="-182880">
              <a:spcBef>
                <a:spcPct val="20000"/>
              </a:spcBef>
              <a:buClr>
                <a:srgbClr val="93A299"/>
              </a:buClr>
              <a:buSzPct val="85000"/>
              <a:buFont typeface="Arial" pitchFamily="34" charset="0"/>
              <a:buChar char="•"/>
            </a:pPr>
            <a:r>
              <a:rPr lang="ru-RU" sz="2400" dirty="0">
                <a:solidFill>
                  <a:srgbClr val="292934"/>
                </a:solidFill>
              </a:rPr>
              <a:t>С (2х + 3у)(3у – 2х) 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390482" y="4711412"/>
                <a:ext cx="3205559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182880" lvl="0" indent="-182880">
                  <a:spcBef>
                    <a:spcPct val="20000"/>
                  </a:spcBef>
                  <a:buClr>
                    <a:srgbClr val="93A299"/>
                  </a:buClr>
                  <a:buSzPct val="85000"/>
                  <a:buFont typeface="Arial" pitchFamily="34" charset="0"/>
                  <a:buChar char="•"/>
                </a:pPr>
                <a:r>
                  <a:rPr lang="ru-RU" sz="2400" dirty="0">
                    <a:solidFill>
                      <a:srgbClr val="292934"/>
                    </a:solidFill>
                  </a:rPr>
                  <a:t>К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>
                            <a:solidFill>
                              <a:srgbClr val="292934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2400" i="1">
                            <a:solidFill>
                              <a:srgbClr val="292934"/>
                            </a:solidFill>
                            <a:latin typeface="Cambria Math"/>
                          </a:rPr>
                          <m:t>х</m:t>
                        </m:r>
                      </m:e>
                      <m:sup>
                        <m:r>
                          <a:rPr lang="ru-RU" sz="2400" i="1">
                            <a:solidFill>
                              <a:srgbClr val="292934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2400" dirty="0">
                    <a:solidFill>
                      <a:srgbClr val="292934"/>
                    </a:solidFill>
                  </a:rPr>
                  <a:t> - 2)(2 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>
                            <a:solidFill>
                              <a:srgbClr val="292934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2400" i="1">
                            <a:solidFill>
                              <a:srgbClr val="292934"/>
                            </a:solidFill>
                            <a:latin typeface="Cambria Math"/>
                          </a:rPr>
                          <m:t>х</m:t>
                        </m:r>
                      </m:e>
                      <m:sup>
                        <m:r>
                          <a:rPr lang="ru-RU" sz="2400" i="1">
                            <a:solidFill>
                              <a:srgbClr val="292934"/>
                            </a:solidFill>
                            <a:latin typeface="Cambria Math"/>
                          </a:rPr>
                          <m:t>2 </m:t>
                        </m:r>
                      </m:sup>
                    </m:sSup>
                  </m:oMath>
                </a14:m>
                <a:r>
                  <a:rPr lang="ru-RU" sz="2400" dirty="0">
                    <a:solidFill>
                      <a:srgbClr val="292934"/>
                    </a:solidFill>
                  </a:rPr>
                  <a:t>) = </a:t>
                </a:r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482" y="4711412"/>
                <a:ext cx="3205559" cy="461665"/>
              </a:xfrm>
              <a:prstGeom prst="rect">
                <a:avLst/>
              </a:prstGeom>
              <a:blipFill rotWithShape="1">
                <a:blip r:embed="rId2"/>
                <a:stretch>
                  <a:fillRect l="-1521" t="-9211" b="-302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390482" y="5377498"/>
                <a:ext cx="4430657" cy="4700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182880" indent="-182880">
                  <a:spcBef>
                    <a:spcPct val="20000"/>
                  </a:spcBef>
                  <a:buClr>
                    <a:srgbClr val="93A299"/>
                  </a:buClr>
                  <a:buSzPct val="85000"/>
                  <a:buFont typeface="Arial" pitchFamily="34" charset="0"/>
                  <a:buChar char="•"/>
                </a:pPr>
                <a:r>
                  <a:rPr lang="ru-RU" sz="2400" dirty="0">
                    <a:solidFill>
                      <a:srgbClr val="292934"/>
                    </a:solidFill>
                  </a:rPr>
                  <a:t>О (3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>
                            <a:solidFill>
                              <a:srgbClr val="292934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2400">
                            <a:solidFill>
                              <a:srgbClr val="292934"/>
                            </a:solidFill>
                            <a:latin typeface="Cambria Math"/>
                          </a:rPr>
                          <m:t>х</m:t>
                        </m:r>
                      </m:e>
                      <m:sup>
                        <m:r>
                          <a:rPr lang="ru-RU" sz="2400">
                            <a:solidFill>
                              <a:srgbClr val="292934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2400" dirty="0">
                    <a:solidFill>
                      <a:srgbClr val="292934"/>
                    </a:solidFill>
                  </a:rPr>
                  <a:t> - 0,2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>
                            <a:solidFill>
                              <a:srgbClr val="292934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2400">
                            <a:solidFill>
                              <a:srgbClr val="292934"/>
                            </a:solidFill>
                            <a:latin typeface="Cambria Math"/>
                          </a:rPr>
                          <m:t>у</m:t>
                        </m:r>
                      </m:e>
                      <m:sup>
                        <m:r>
                          <a:rPr lang="ru-RU" sz="2400">
                            <a:solidFill>
                              <a:srgbClr val="292934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2400" dirty="0">
                    <a:solidFill>
                      <a:srgbClr val="292934"/>
                    </a:solidFill>
                  </a:rPr>
                  <a:t>)(0,2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 dirty="0">
                            <a:solidFill>
                              <a:srgbClr val="292934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2400" dirty="0">
                            <a:solidFill>
                              <a:srgbClr val="292934"/>
                            </a:solidFill>
                            <a:latin typeface="Cambria Math"/>
                          </a:rPr>
                          <m:t>у</m:t>
                        </m:r>
                      </m:e>
                      <m:sup>
                        <m:r>
                          <a:rPr lang="ru-RU" sz="2400" dirty="0">
                            <a:solidFill>
                              <a:srgbClr val="292934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2400" dirty="0">
                    <a:solidFill>
                      <a:srgbClr val="292934"/>
                    </a:solidFill>
                  </a:rPr>
                  <a:t> + 3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>
                            <a:solidFill>
                              <a:srgbClr val="292934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2400">
                            <a:solidFill>
                              <a:srgbClr val="292934"/>
                            </a:solidFill>
                            <a:latin typeface="Cambria Math"/>
                          </a:rPr>
                          <m:t>х</m:t>
                        </m:r>
                      </m:e>
                      <m:sup>
                        <m:r>
                          <a:rPr lang="ru-RU" sz="2400">
                            <a:solidFill>
                              <a:srgbClr val="292934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2400" dirty="0">
                    <a:solidFill>
                      <a:srgbClr val="292934"/>
                    </a:solidFill>
                  </a:rPr>
                  <a:t>) =</a:t>
                </a:r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482" y="5377498"/>
                <a:ext cx="4430657" cy="470000"/>
              </a:xfrm>
              <a:prstGeom prst="rect">
                <a:avLst/>
              </a:prstGeom>
              <a:blipFill rotWithShape="1">
                <a:blip r:embed="rId3"/>
                <a:stretch>
                  <a:fillRect l="-1100" t="-7792" b="-2987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399692" y="5993556"/>
                <a:ext cx="6760437" cy="62581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182880" indent="-182880">
                  <a:spcBef>
                    <a:spcPct val="20000"/>
                  </a:spcBef>
                  <a:buClr>
                    <a:srgbClr val="93A299"/>
                  </a:buClr>
                  <a:buSzPct val="85000"/>
                  <a:buFont typeface="Arial" pitchFamily="34" charset="0"/>
                  <a:buChar char="•"/>
                </a:pPr>
                <a:r>
                  <a:rPr lang="ru-RU" sz="2400" dirty="0">
                    <a:solidFill>
                      <a:srgbClr val="292934"/>
                    </a:solidFill>
                  </a:rPr>
                  <a:t>И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solidFill>
                              <a:srgbClr val="292934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2400">
                            <a:solidFill>
                              <a:srgbClr val="292934"/>
                            </a:solidFill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ru-RU" sz="2400">
                            <a:solidFill>
                              <a:srgbClr val="292934"/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  <m:sSup>
                      <m:sSupPr>
                        <m:ctrlPr>
                          <a:rPr lang="ru-RU" sz="2400" i="1">
                            <a:solidFill>
                              <a:srgbClr val="292934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2400">
                            <a:solidFill>
                              <a:srgbClr val="292934"/>
                            </a:solidFill>
                            <a:latin typeface="Cambria Math"/>
                          </a:rPr>
                          <m:t>х</m:t>
                        </m:r>
                      </m:e>
                      <m:sup>
                        <m:r>
                          <a:rPr lang="ru-RU" sz="2400">
                            <a:solidFill>
                              <a:srgbClr val="292934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ru-RU" sz="2400" dirty="0">
                    <a:solidFill>
                      <a:srgbClr val="292934"/>
                    </a:solidFill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solidFill>
                              <a:srgbClr val="292934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2400">
                            <a:solidFill>
                              <a:srgbClr val="292934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sz="2400">
                            <a:solidFill>
                              <a:srgbClr val="292934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sz="2400" dirty="0">
                    <a:solidFill>
                      <a:srgbClr val="292934"/>
                    </a:solidFill>
                  </a:rPr>
                  <a:t>у)(0,5у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solidFill>
                              <a:srgbClr val="292934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2400">
                            <a:solidFill>
                              <a:srgbClr val="292934"/>
                            </a:solidFill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ru-RU" sz="2400">
                            <a:solidFill>
                              <a:srgbClr val="292934"/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  <m:sSup>
                      <m:sSupPr>
                        <m:ctrlPr>
                          <a:rPr lang="ru-RU" sz="2400" i="1">
                            <a:solidFill>
                              <a:srgbClr val="292934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2400">
                            <a:solidFill>
                              <a:srgbClr val="292934"/>
                            </a:solidFill>
                            <a:latin typeface="Cambria Math"/>
                          </a:rPr>
                          <m:t>х</m:t>
                        </m:r>
                      </m:e>
                      <m:sup>
                        <m:r>
                          <a:rPr lang="ru-RU" sz="2400">
                            <a:solidFill>
                              <a:srgbClr val="292934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ru-RU" sz="2400" dirty="0">
                    <a:solidFill>
                      <a:srgbClr val="292934"/>
                    </a:solidFill>
                  </a:rPr>
                  <a:t>) = </a:t>
                </a:r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692" y="5993556"/>
                <a:ext cx="6760437" cy="625812"/>
              </a:xfrm>
              <a:prstGeom prst="rect">
                <a:avLst/>
              </a:prstGeom>
              <a:blipFill rotWithShape="1">
                <a:blip r:embed="rId4"/>
                <a:stretch>
                  <a:fillRect l="-812" b="-77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1390739" y="4681620"/>
                <a:ext cx="4596926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spcBef>
                    <a:spcPct val="20000"/>
                  </a:spcBef>
                  <a:buClr>
                    <a:srgbClr val="93A299"/>
                  </a:buClr>
                  <a:buSzPct val="85000"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400" i="1">
                              <a:solidFill>
                                <a:srgbClr val="292934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srgbClr val="292934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400" i="1">
                              <a:solidFill>
                                <a:srgbClr val="292934"/>
                              </a:solidFill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en-US" sz="2400" i="1">
                          <a:solidFill>
                            <a:srgbClr val="292934"/>
                          </a:solidFill>
                          <a:latin typeface="Cambria Math"/>
                        </a:rPr>
                        <m:t>−4</m:t>
                      </m:r>
                    </m:oMath>
                  </m:oMathPara>
                </a14:m>
                <a:endParaRPr lang="ru-RU" sz="2400" i="1" dirty="0">
                  <a:solidFill>
                    <a:srgbClr val="292934"/>
                  </a:solidFill>
                  <a:latin typeface="Cambria Math"/>
                </a:endParaRPr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0739" y="4681620"/>
                <a:ext cx="4596926" cy="4616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2435646" y="4005061"/>
                <a:ext cx="4069368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spcBef>
                    <a:spcPct val="20000"/>
                  </a:spcBef>
                  <a:buClr>
                    <a:srgbClr val="93A299"/>
                  </a:buClr>
                  <a:buSzPct val="85000"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400" i="1" smtClean="0">
                              <a:solidFill>
                                <a:srgbClr val="292934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292934"/>
                              </a:solidFill>
                              <a:latin typeface="Cambria Math"/>
                            </a:rPr>
                            <m:t>9</m:t>
                          </m:r>
                          <m:r>
                            <a:rPr lang="en-US" sz="2400" b="0" i="1" smtClean="0">
                              <a:solidFill>
                                <a:srgbClr val="292934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292934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292934"/>
                          </a:solidFill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292934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292934"/>
                              </a:solidFill>
                              <a:latin typeface="Cambria Math"/>
                            </a:rPr>
                            <m:t>4</m:t>
                          </m:r>
                          <m:r>
                            <a:rPr lang="en-US" sz="2400" b="0" i="1" smtClean="0">
                              <a:solidFill>
                                <a:srgbClr val="292934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292934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sz="2400" dirty="0">
                  <a:solidFill>
                    <a:srgbClr val="292934"/>
                  </a:solidFill>
                </a:endParaRPr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5646" y="4005061"/>
                <a:ext cx="4069368" cy="461665"/>
              </a:xfrm>
              <a:prstGeom prst="rect">
                <a:avLst/>
              </a:prstGeom>
              <a:blipFill rotWithShape="1">
                <a:blip r:embed="rId6"/>
                <a:stretch>
                  <a:fillRect b="-1842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Прямоугольник 19"/>
              <p:cNvSpPr/>
              <p:nvPr/>
            </p:nvSpPr>
            <p:spPr>
              <a:xfrm>
                <a:off x="2162466" y="3311180"/>
                <a:ext cx="3795783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spcBef>
                    <a:spcPct val="20000"/>
                  </a:spcBef>
                  <a:buClr>
                    <a:srgbClr val="93A299"/>
                  </a:buClr>
                  <a:buSzPct val="85000"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400" i="1">
                              <a:solidFill>
                                <a:srgbClr val="292934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srgbClr val="292934"/>
                              </a:solidFill>
                              <a:latin typeface="Cambria Math"/>
                            </a:rPr>
                            <m:t>4</m:t>
                          </m:r>
                          <m:r>
                            <a:rPr lang="en-US" sz="2400" i="1">
                              <a:solidFill>
                                <a:srgbClr val="292934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400" i="1">
                              <a:solidFill>
                                <a:srgbClr val="292934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solidFill>
                            <a:srgbClr val="292934"/>
                          </a:solidFill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srgbClr val="292934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srgbClr val="292934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400" i="1">
                              <a:solidFill>
                                <a:srgbClr val="292934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sz="2400" i="1" dirty="0">
                  <a:solidFill>
                    <a:srgbClr val="292934"/>
                  </a:solidFill>
                  <a:latin typeface="Cambria Math"/>
                </a:endParaRPr>
              </a:p>
            </p:txBody>
          </p:sp>
        </mc:Choice>
        <mc:Fallback xmlns="">
          <p:sp>
            <p:nvSpPr>
              <p:cNvPr id="20" name="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2466" y="3311180"/>
                <a:ext cx="3795783" cy="461665"/>
              </a:xfrm>
              <a:prstGeom prst="rect">
                <a:avLst/>
              </a:prstGeom>
              <a:blipFill rotWithShape="1">
                <a:blip r:embed="rId7"/>
                <a:stretch>
                  <a:fillRect b="-1184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Прямоугольник 21"/>
              <p:cNvSpPr/>
              <p:nvPr/>
            </p:nvSpPr>
            <p:spPr>
              <a:xfrm>
                <a:off x="3654912" y="5351939"/>
                <a:ext cx="4030454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spcBef>
                    <a:spcPct val="20000"/>
                  </a:spcBef>
                  <a:buClr>
                    <a:srgbClr val="93A299"/>
                  </a:buClr>
                  <a:buSzPct val="85000"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400" i="1" smtClean="0">
                              <a:solidFill>
                                <a:srgbClr val="292934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292934"/>
                              </a:solidFill>
                              <a:latin typeface="Cambria Math"/>
                            </a:rPr>
                            <m:t>9</m:t>
                          </m:r>
                          <m:r>
                            <a:rPr lang="en-US" sz="2400" b="0" i="1" smtClean="0">
                              <a:solidFill>
                                <a:srgbClr val="292934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292934"/>
                              </a:solidFill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292934"/>
                          </a:solidFill>
                          <a:latin typeface="Cambria Math"/>
                        </a:rPr>
                        <m:t>−0</m:t>
                      </m:r>
                      <m:r>
                        <a:rPr lang="ru-RU" sz="2400" b="0" i="1" smtClean="0">
                          <a:solidFill>
                            <a:srgbClr val="292934"/>
                          </a:solidFill>
                          <a:latin typeface="Cambria Math"/>
                        </a:rPr>
                        <m:t>,04</m:t>
                      </m:r>
                      <m:sSup>
                        <m:sSupPr>
                          <m:ctrlPr>
                            <a:rPr lang="ru-RU" sz="2400" b="0" i="1" smtClean="0">
                              <a:solidFill>
                                <a:srgbClr val="292934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2400" b="0" i="1" smtClean="0">
                              <a:solidFill>
                                <a:srgbClr val="292934"/>
                              </a:solidFill>
                              <a:latin typeface="Cambria Math"/>
                            </a:rPr>
                            <m:t>у</m:t>
                          </m:r>
                        </m:e>
                        <m:sup>
                          <m:r>
                            <a:rPr lang="ru-RU" sz="2400" b="0" i="1" smtClean="0">
                              <a:solidFill>
                                <a:srgbClr val="292934"/>
                              </a:solidFill>
                              <a:latin typeface="Cambria Math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ru-RU" sz="2400" dirty="0">
                  <a:solidFill>
                    <a:srgbClr val="292934"/>
                  </a:solidFill>
                </a:endParaRPr>
              </a:p>
            </p:txBody>
          </p:sp>
        </mc:Choice>
        <mc:Fallback xmlns="">
          <p:sp>
            <p:nvSpPr>
              <p:cNvPr id="22" name="Прямоугольник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4912" y="5351939"/>
                <a:ext cx="4030454" cy="461665"/>
              </a:xfrm>
              <a:prstGeom prst="rect">
                <a:avLst/>
              </a:prstGeom>
              <a:blipFill rotWithShape="1">
                <a:blip r:embed="rId8"/>
                <a:stretch>
                  <a:fillRect b="-1184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Прямоугольник 23"/>
              <p:cNvSpPr/>
              <p:nvPr/>
            </p:nvSpPr>
            <p:spPr>
              <a:xfrm>
                <a:off x="3432075" y="5836910"/>
                <a:ext cx="3334229" cy="78245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spcBef>
                    <a:spcPct val="20000"/>
                  </a:spcBef>
                  <a:buClr>
                    <a:srgbClr val="93A299"/>
                  </a:buClr>
                  <a:buSzPct val="85000"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400" i="1" smtClean="0">
                              <a:solidFill>
                                <a:srgbClr val="292934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2400" b="0" i="1" smtClean="0">
                              <a:solidFill>
                                <a:srgbClr val="292934"/>
                              </a:solidFill>
                              <a:latin typeface="Cambria Math"/>
                            </a:rPr>
                            <m:t>0,25у</m:t>
                          </m:r>
                        </m:e>
                        <m:sup>
                          <m:r>
                            <a:rPr lang="ru-RU" sz="2400" b="0" i="1" smtClean="0">
                              <a:solidFill>
                                <a:srgbClr val="292934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ru-RU" sz="2400" b="0" i="1" smtClean="0">
                          <a:solidFill>
                            <a:srgbClr val="292934"/>
                          </a:solidFill>
                          <a:latin typeface="Cambria Math"/>
                        </a:rPr>
                        <m:t>− </m:t>
                      </m:r>
                      <m:f>
                        <m:fPr>
                          <m:ctrlPr>
                            <a:rPr lang="ru-RU" sz="2400" b="0" i="1" smtClean="0">
                              <a:solidFill>
                                <a:srgbClr val="292934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400" b="0" i="1" smtClean="0">
                              <a:solidFill>
                                <a:srgbClr val="292934"/>
                              </a:solidFill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ru-RU" sz="2400" b="0" i="1" smtClean="0">
                              <a:solidFill>
                                <a:srgbClr val="292934"/>
                              </a:solidFill>
                              <a:latin typeface="Cambria Math"/>
                            </a:rPr>
                            <m:t>9</m:t>
                          </m:r>
                        </m:den>
                      </m:f>
                      <m:sSup>
                        <m:sSupPr>
                          <m:ctrlPr>
                            <a:rPr lang="ru-RU" sz="2400" b="0" i="1" smtClean="0">
                              <a:solidFill>
                                <a:srgbClr val="292934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2400" b="0" i="1" smtClean="0">
                              <a:solidFill>
                                <a:srgbClr val="292934"/>
                              </a:solidFill>
                              <a:latin typeface="Cambria Math"/>
                            </a:rPr>
                            <m:t>х</m:t>
                          </m:r>
                        </m:e>
                        <m:sup>
                          <m:r>
                            <a:rPr lang="ru-RU" sz="2400" b="0" i="1" smtClean="0">
                              <a:solidFill>
                                <a:srgbClr val="292934"/>
                              </a:solidFill>
                              <a:latin typeface="Cambria Math"/>
                            </a:rPr>
                            <m:t>6</m:t>
                          </m:r>
                        </m:sup>
                      </m:sSup>
                    </m:oMath>
                  </m:oMathPara>
                </a14:m>
                <a:endParaRPr lang="ru-RU" sz="2400" dirty="0">
                  <a:solidFill>
                    <a:srgbClr val="292934"/>
                  </a:solidFill>
                </a:endParaRPr>
              </a:p>
            </p:txBody>
          </p:sp>
        </mc:Choice>
        <mc:Fallback xmlns="">
          <p:sp>
            <p:nvSpPr>
              <p:cNvPr id="24" name="Прямоугольник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2075" y="5836910"/>
                <a:ext cx="3334229" cy="782458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Прямоугольник 31"/>
              <p:cNvSpPr/>
              <p:nvPr/>
            </p:nvSpPr>
            <p:spPr>
              <a:xfrm>
                <a:off x="2281877" y="1321365"/>
                <a:ext cx="2628327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spcBef>
                    <a:spcPct val="20000"/>
                  </a:spcBef>
                  <a:buClr>
                    <a:srgbClr val="93A299"/>
                  </a:buClr>
                  <a:buSzPct val="85000"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400" i="1" smtClean="0">
                              <a:solidFill>
                                <a:srgbClr val="292934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292934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292934"/>
                              </a:solidFill>
                              <a:latin typeface="Cambria Math"/>
                            </a:rPr>
                            <m:t>2 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292934"/>
                          </a:solidFill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292934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292934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292934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sz="2400" dirty="0">
                  <a:solidFill>
                    <a:srgbClr val="292934"/>
                  </a:solidFill>
                </a:endParaRPr>
              </a:p>
            </p:txBody>
          </p:sp>
        </mc:Choice>
        <mc:Fallback xmlns="">
          <p:sp>
            <p:nvSpPr>
              <p:cNvPr id="32" name="Прямоугольник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1877" y="1321365"/>
                <a:ext cx="2628327" cy="461665"/>
              </a:xfrm>
              <a:prstGeom prst="rect">
                <a:avLst/>
              </a:prstGeom>
              <a:blipFill rotWithShape="1">
                <a:blip r:embed="rId10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Прямоугольник 32"/>
              <p:cNvSpPr/>
              <p:nvPr/>
            </p:nvSpPr>
            <p:spPr>
              <a:xfrm>
                <a:off x="2244133" y="1988836"/>
                <a:ext cx="2628327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spcBef>
                    <a:spcPct val="20000"/>
                  </a:spcBef>
                  <a:buClr>
                    <a:srgbClr val="93A299"/>
                  </a:buClr>
                  <a:buSzPct val="85000"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400" i="1" smtClean="0">
                              <a:solidFill>
                                <a:srgbClr val="292934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292934"/>
                              </a:solidFill>
                              <a:latin typeface="Cambria Math"/>
                            </a:rPr>
                            <m:t>4−</m:t>
                          </m:r>
                          <m:r>
                            <a:rPr lang="en-US" sz="2400" b="0" i="1" smtClean="0">
                              <a:solidFill>
                                <a:srgbClr val="292934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292934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sz="2400" dirty="0">
                  <a:solidFill>
                    <a:srgbClr val="292934"/>
                  </a:solidFill>
                </a:endParaRPr>
              </a:p>
            </p:txBody>
          </p:sp>
        </mc:Choice>
        <mc:Fallback xmlns="">
          <p:sp>
            <p:nvSpPr>
              <p:cNvPr id="33" name="Прямоугольник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4133" y="1988836"/>
                <a:ext cx="2628327" cy="461665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Прямоугольник 34"/>
              <p:cNvSpPr/>
              <p:nvPr/>
            </p:nvSpPr>
            <p:spPr>
              <a:xfrm>
                <a:off x="2746193" y="2613180"/>
                <a:ext cx="2628327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ct val="20000"/>
                  </a:spcBef>
                  <a:buClr>
                    <a:srgbClr val="93A299"/>
                  </a:buClr>
                  <a:buSzPct val="85000"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rgbClr val="292934"/>
                          </a:solidFill>
                          <a:latin typeface="Cambria Math"/>
                        </a:rPr>
                        <m:t>1−4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srgbClr val="292934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srgbClr val="292934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400" i="1">
                              <a:solidFill>
                                <a:srgbClr val="292934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sz="2400" i="1" dirty="0">
                  <a:solidFill>
                    <a:srgbClr val="292934"/>
                  </a:solidFill>
                  <a:latin typeface="Cambria Math"/>
                </a:endParaRPr>
              </a:p>
            </p:txBody>
          </p:sp>
        </mc:Choice>
        <mc:Fallback xmlns="">
          <p:sp>
            <p:nvSpPr>
              <p:cNvPr id="35" name="Прямоугольник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6193" y="2613180"/>
                <a:ext cx="2628327" cy="461665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Заголовок 1"/>
          <p:cNvSpPr>
            <a:spLocks noGrp="1"/>
          </p:cNvSpPr>
          <p:nvPr>
            <p:ph type="title"/>
          </p:nvPr>
        </p:nvSpPr>
        <p:spPr>
          <a:xfrm>
            <a:off x="41838" y="437849"/>
            <a:ext cx="9102162" cy="902919"/>
          </a:xfrm>
        </p:spPr>
        <p:txBody>
          <a:bodyPr>
            <a:noAutofit/>
          </a:bodyPr>
          <a:lstStyle/>
          <a:p>
            <a:r>
              <a:rPr lang="ru-RU" sz="2800" dirty="0" smtClean="0"/>
              <a:t>Преобразовать произведения в многочлены стандартного вида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271303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20" grpId="0"/>
      <p:bldP spid="22" grpId="0"/>
      <p:bldP spid="24" grpId="0"/>
      <p:bldP spid="32" grpId="0" build="p"/>
      <p:bldP spid="33" grpId="0"/>
      <p:bldP spid="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1176" y="404813"/>
            <a:ext cx="8229600" cy="720080"/>
          </a:xfrm>
        </p:spPr>
        <p:txBody>
          <a:bodyPr>
            <a:noAutofit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ru-RU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Запишите в таблицу буквы, соответствующие найденным ответам и вы узнаете название науки о знаках.             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1398995" y="1285251"/>
                <a:ext cx="1637334" cy="4700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400" b="1" dirty="0"/>
                  <a:t> 9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400" b="1">
                            <a:latin typeface="Cambria Math"/>
                          </a:rPr>
                          <m:t>у</m:t>
                        </m:r>
                      </m:e>
                      <m:sup>
                        <m:r>
                          <a:rPr lang="ru-RU" sz="2400" b="1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ru-RU" sz="2400" b="1" dirty="0"/>
                  <a:t>- 4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b="1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400" b="1" dirty="0">
                            <a:latin typeface="Cambria Math"/>
                          </a:rPr>
                          <m:t>х</m:t>
                        </m:r>
                      </m:e>
                      <m:sup>
                        <m:r>
                          <a:rPr lang="ru-RU" sz="2400" b="1" dirty="0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8995" y="1285251"/>
                <a:ext cx="1637334" cy="470000"/>
              </a:xfrm>
              <a:prstGeom prst="rect">
                <a:avLst/>
              </a:prstGeom>
              <a:blipFill rotWithShape="1">
                <a:blip r:embed="rId2"/>
                <a:stretch>
                  <a:fillRect l="-372" t="-7792" b="-2987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1482332" y="1827910"/>
                <a:ext cx="1283685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400" b="1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400" b="1">
                            <a:latin typeface="Cambria Math"/>
                          </a:rPr>
                          <m:t>х</m:t>
                        </m:r>
                      </m:e>
                      <m:sup>
                        <m:r>
                          <a:rPr lang="ru-RU" sz="2400" b="1" i="1">
                            <a:latin typeface="Cambria Math"/>
                          </a:rPr>
                          <m:t>𝟐</m:t>
                        </m:r>
                        <m:r>
                          <a:rPr lang="ru-RU" sz="2400" b="1">
                            <a:latin typeface="Cambria Math"/>
                          </a:rPr>
                          <m:t> </m:t>
                        </m:r>
                      </m:sup>
                    </m:sSup>
                    <m:sSup>
                      <m:sSupPr>
                        <m:ctrlPr>
                          <a:rPr lang="ru-RU" sz="2400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400" b="1">
                            <a:latin typeface="Cambria Math"/>
                          </a:rPr>
                          <m:t>− у</m:t>
                        </m:r>
                      </m:e>
                      <m:sup>
                        <m:r>
                          <a:rPr lang="ru-RU" sz="2400" b="1" i="1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2332" y="1827910"/>
                <a:ext cx="1283685" cy="470000"/>
              </a:xfrm>
              <a:prstGeom prst="rect">
                <a:avLst/>
              </a:prstGeom>
              <a:blipFill rotWithShape="1">
                <a:blip r:embed="rId3"/>
                <a:stretch>
                  <a:fillRect b="-1168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1555291" y="2330147"/>
                <a:ext cx="1096710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400" b="1" dirty="0"/>
                  <a:t> 1- 4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400" b="1">
                            <a:latin typeface="Cambria Math"/>
                          </a:rPr>
                          <m:t>х</m:t>
                        </m:r>
                      </m:e>
                      <m:sup>
                        <m:r>
                          <a:rPr lang="ru-RU" sz="2400" b="1" i="1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5291" y="2330147"/>
                <a:ext cx="1096710" cy="470000"/>
              </a:xfrm>
              <a:prstGeom prst="rect">
                <a:avLst/>
              </a:prstGeom>
              <a:blipFill rotWithShape="1">
                <a:blip r:embed="rId4"/>
                <a:stretch>
                  <a:fillRect l="-556" t="-7792" b="-2987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1220382" y="2708920"/>
                <a:ext cx="1842043" cy="6247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400" b="1" dirty="0"/>
                  <a:t> 0,25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400" b="1">
                            <a:latin typeface="Cambria Math"/>
                          </a:rPr>
                          <m:t>у</m:t>
                        </m:r>
                      </m:e>
                      <m:sup>
                        <m:r>
                          <a:rPr lang="ru-RU" sz="2400" b="1" i="1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ru-RU" sz="2400" b="1" dirty="0"/>
                  <a:t>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b="1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2400" b="1" i="1" dirty="0">
                            <a:latin typeface="Cambria Math"/>
                          </a:rPr>
                          <m:t>𝟒</m:t>
                        </m:r>
                      </m:num>
                      <m:den>
                        <m:r>
                          <a:rPr lang="ru-RU" sz="2400" b="1" i="1" dirty="0">
                            <a:latin typeface="Cambria Math"/>
                          </a:rPr>
                          <m:t>𝟗</m:t>
                        </m:r>
                      </m:den>
                    </m:f>
                    <m:sSup>
                      <m:sSupPr>
                        <m:ctrlPr>
                          <a:rPr lang="ru-RU" sz="2400" b="1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400" b="1" dirty="0">
                            <a:latin typeface="Cambria Math"/>
                          </a:rPr>
                          <m:t>х</m:t>
                        </m:r>
                      </m:e>
                      <m:sup>
                        <m:r>
                          <a:rPr lang="ru-RU" sz="2400" b="1" i="1" dirty="0">
                            <a:latin typeface="Cambria Math"/>
                          </a:rPr>
                          <m:t>𝟔</m:t>
                        </m:r>
                      </m:sup>
                    </m:sSup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0382" y="2708920"/>
                <a:ext cx="1842043" cy="624786"/>
              </a:xfrm>
              <a:prstGeom prst="rect">
                <a:avLst/>
              </a:prstGeom>
              <a:blipFill rotWithShape="1">
                <a:blip r:embed="rId5"/>
                <a:stretch>
                  <a:fillRect l="-331" b="-77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1303851" y="3424783"/>
                <a:ext cx="1827616" cy="4689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400" b="1" dirty="0"/>
                  <a:t> 9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400" b="1">
                            <a:latin typeface="Cambria Math"/>
                          </a:rPr>
                          <m:t>х</m:t>
                        </m:r>
                      </m:e>
                      <m:sup>
                        <m:r>
                          <a:rPr lang="ru-RU" sz="2400" b="1" i="1">
                            <a:latin typeface="Cambria Math"/>
                          </a:rPr>
                          <m:t>𝟒</m:t>
                        </m:r>
                      </m:sup>
                    </m:sSup>
                  </m:oMath>
                </a14:m>
                <a:r>
                  <a:rPr lang="ru-RU" sz="2400" b="1" dirty="0"/>
                  <a:t>- 0,04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b="1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400" b="1" dirty="0">
                            <a:latin typeface="Cambria Math"/>
                          </a:rPr>
                          <m:t>у</m:t>
                        </m:r>
                      </m:e>
                      <m:sup>
                        <m:r>
                          <a:rPr lang="ru-RU" sz="2400" b="1" i="1" dirty="0">
                            <a:latin typeface="Cambria Math"/>
                          </a:rPr>
                          <m:t>𝟒</m:t>
                        </m:r>
                      </m:sup>
                    </m:sSup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3851" y="3424783"/>
                <a:ext cx="1827616" cy="468975"/>
              </a:xfrm>
              <a:prstGeom prst="rect">
                <a:avLst/>
              </a:prstGeom>
              <a:blipFill rotWithShape="1">
                <a:blip r:embed="rId6"/>
                <a:stretch>
                  <a:fillRect l="-667" t="-7792" b="-2987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1546413" y="4005064"/>
                <a:ext cx="1228093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400" b="1" dirty="0"/>
                  <a:t> 4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400" b="1">
                            <a:latin typeface="Cambria Math"/>
                          </a:rPr>
                          <m:t>х</m:t>
                        </m:r>
                      </m:e>
                      <m:sup>
                        <m:r>
                          <a:rPr lang="ru-RU" sz="2400" b="1" i="1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ru-RU" sz="2400" b="1" dirty="0"/>
                  <a:t>-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b="1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400" b="1" dirty="0">
                            <a:latin typeface="Cambria Math"/>
                          </a:rPr>
                          <m:t>у</m:t>
                        </m:r>
                      </m:e>
                      <m:sup>
                        <m:r>
                          <a:rPr lang="ru-RU" sz="2400" b="1" i="1" dirty="0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6413" y="4005064"/>
                <a:ext cx="1228093" cy="470000"/>
              </a:xfrm>
              <a:prstGeom prst="rect">
                <a:avLst/>
              </a:prstGeom>
              <a:blipFill rotWithShape="1">
                <a:blip r:embed="rId7"/>
                <a:stretch>
                  <a:fillRect l="-995" t="-7792" b="-2987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1446225" y="4475064"/>
                <a:ext cx="1428468" cy="6247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400" b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2400" b="1" i="1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ru-RU" sz="2400" b="1" i="1">
                            <a:latin typeface="Cambria Math"/>
                          </a:rPr>
                          <m:t>𝟒</m:t>
                        </m:r>
                      </m:den>
                    </m:f>
                    <m:sSup>
                      <m:sSupPr>
                        <m:ctrlPr>
                          <a:rPr lang="ru-RU" sz="2400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400" b="1">
                            <a:latin typeface="Cambria Math"/>
                          </a:rPr>
                          <m:t>у</m:t>
                        </m:r>
                      </m:e>
                      <m:sup>
                        <m:r>
                          <a:rPr lang="ru-RU" sz="2400" b="1" i="1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ru-RU" sz="2400" b="1" dirty="0"/>
                  <a:t>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b="1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2400" b="1" i="1" dirty="0">
                            <a:latin typeface="Cambria Math"/>
                          </a:rPr>
                          <m:t>𝟒</m:t>
                        </m:r>
                      </m:num>
                      <m:den>
                        <m:r>
                          <a:rPr lang="ru-RU" sz="2400" b="1" i="1" dirty="0">
                            <a:latin typeface="Cambria Math"/>
                          </a:rPr>
                          <m:t>𝟗</m:t>
                        </m:r>
                      </m:den>
                    </m:f>
                    <m:sSup>
                      <m:sSupPr>
                        <m:ctrlPr>
                          <a:rPr lang="ru-RU" sz="2400" b="1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400" b="1" dirty="0">
                            <a:latin typeface="Cambria Math"/>
                          </a:rPr>
                          <m:t>х</m:t>
                        </m:r>
                      </m:e>
                      <m:sup>
                        <m:r>
                          <a:rPr lang="ru-RU" sz="2400" b="1" i="1" dirty="0">
                            <a:latin typeface="Cambria Math"/>
                          </a:rPr>
                          <m:t>𝟔</m:t>
                        </m:r>
                      </m:sup>
                    </m:sSup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6225" y="4475064"/>
                <a:ext cx="1428468" cy="624786"/>
              </a:xfrm>
              <a:prstGeom prst="rect">
                <a:avLst/>
              </a:prstGeom>
              <a:blipFill rotWithShape="1">
                <a:blip r:embed="rId8"/>
                <a:stretch>
                  <a:fillRect b="-77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1641051" y="5161563"/>
                <a:ext cx="925190" cy="4689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400" b="1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400" b="1">
                            <a:latin typeface="Cambria Math"/>
                          </a:rPr>
                          <m:t>х</m:t>
                        </m:r>
                      </m:e>
                      <m:sup>
                        <m:r>
                          <a:rPr lang="ru-RU" sz="2400" b="1" i="1">
                            <a:latin typeface="Cambria Math"/>
                          </a:rPr>
                          <m:t>𝟒</m:t>
                        </m:r>
                      </m:sup>
                    </m:sSup>
                  </m:oMath>
                </a14:m>
                <a:r>
                  <a:rPr lang="ru-RU" sz="2400" b="1" dirty="0"/>
                  <a:t>- 4</a:t>
                </a:r>
                <a:endParaRPr lang="ru-RU" sz="2400" dirty="0"/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1051" y="5161563"/>
                <a:ext cx="925190" cy="468975"/>
              </a:xfrm>
              <a:prstGeom prst="rect">
                <a:avLst/>
              </a:prstGeom>
              <a:blipFill rotWithShape="1">
                <a:blip r:embed="rId9"/>
                <a:stretch>
                  <a:fillRect t="-7792" r="-9211" b="-2987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1709533" y="5688754"/>
                <a:ext cx="925190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400" b="1" dirty="0"/>
                  <a:t>4 -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400" b="1">
                            <a:latin typeface="Cambria Math"/>
                          </a:rPr>
                          <m:t>х</m:t>
                        </m:r>
                      </m:e>
                      <m:sup>
                        <m:r>
                          <a:rPr lang="ru-RU" sz="2400" b="1" i="1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9533" y="5688754"/>
                <a:ext cx="925190" cy="470000"/>
              </a:xfrm>
              <a:prstGeom prst="rect">
                <a:avLst/>
              </a:prstGeom>
              <a:blipFill rotWithShape="1">
                <a:blip r:embed="rId10"/>
                <a:stretch>
                  <a:fillRect l="-9868" t="-7792" b="-2987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Объект 2"/>
          <p:cNvSpPr txBox="1">
            <a:spLocks/>
          </p:cNvSpPr>
          <p:nvPr/>
        </p:nvSpPr>
        <p:spPr>
          <a:xfrm>
            <a:off x="6168102" y="1268760"/>
            <a:ext cx="576064" cy="5240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b="1" dirty="0" smtClean="0"/>
              <a:t>С</a:t>
            </a:r>
            <a:endParaRPr lang="ru-RU" b="1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467544" y="1268760"/>
            <a:ext cx="8208912" cy="0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467544" y="1773606"/>
            <a:ext cx="8208912" cy="0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448373" y="2301069"/>
            <a:ext cx="8208912" cy="0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467544" y="2800147"/>
            <a:ext cx="8208912" cy="0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468313" y="3333706"/>
            <a:ext cx="8208912" cy="0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448373" y="3893758"/>
            <a:ext cx="8208912" cy="0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467544" y="4514249"/>
            <a:ext cx="8208912" cy="0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468313" y="5117214"/>
            <a:ext cx="8208912" cy="0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468313" y="5679172"/>
            <a:ext cx="8208912" cy="0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468313" y="6243857"/>
            <a:ext cx="8208912" cy="0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H="1">
            <a:off x="448373" y="1268760"/>
            <a:ext cx="19940" cy="4975097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4355976" y="1268760"/>
            <a:ext cx="0" cy="4975097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H="1">
            <a:off x="8657285" y="1268760"/>
            <a:ext cx="19171" cy="4975097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4" name="Объект 2"/>
          <p:cNvSpPr txBox="1">
            <a:spLocks/>
          </p:cNvSpPr>
          <p:nvPr/>
        </p:nvSpPr>
        <p:spPr>
          <a:xfrm>
            <a:off x="6156325" y="1800901"/>
            <a:ext cx="576064" cy="5240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b="1" dirty="0" smtClean="0"/>
              <a:t>Е</a:t>
            </a:r>
            <a:endParaRPr lang="ru-RU" b="1" dirty="0"/>
          </a:p>
        </p:txBody>
      </p:sp>
      <p:sp>
        <p:nvSpPr>
          <p:cNvPr id="35" name="Объект 2"/>
          <p:cNvSpPr txBox="1">
            <a:spLocks/>
          </p:cNvSpPr>
          <p:nvPr/>
        </p:nvSpPr>
        <p:spPr>
          <a:xfrm>
            <a:off x="6149846" y="2330147"/>
            <a:ext cx="576064" cy="5240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b="1" dirty="0" smtClean="0"/>
              <a:t>М</a:t>
            </a:r>
            <a:endParaRPr lang="ru-RU" b="1" dirty="0"/>
          </a:p>
        </p:txBody>
      </p:sp>
      <p:sp>
        <p:nvSpPr>
          <p:cNvPr id="36" name="Объект 2"/>
          <p:cNvSpPr txBox="1">
            <a:spLocks/>
          </p:cNvSpPr>
          <p:nvPr/>
        </p:nvSpPr>
        <p:spPr>
          <a:xfrm>
            <a:off x="6168102" y="3378626"/>
            <a:ext cx="576064" cy="5240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b="1" dirty="0" smtClean="0"/>
              <a:t>О</a:t>
            </a:r>
            <a:endParaRPr lang="ru-RU" b="1" dirty="0"/>
          </a:p>
        </p:txBody>
      </p:sp>
      <p:sp>
        <p:nvSpPr>
          <p:cNvPr id="37" name="Объект 2"/>
          <p:cNvSpPr txBox="1">
            <a:spLocks/>
          </p:cNvSpPr>
          <p:nvPr/>
        </p:nvSpPr>
        <p:spPr>
          <a:xfrm>
            <a:off x="6156325" y="2809688"/>
            <a:ext cx="544582" cy="5240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b="1" dirty="0" smtClean="0"/>
              <a:t>И</a:t>
            </a:r>
            <a:endParaRPr lang="ru-RU" b="1" dirty="0"/>
          </a:p>
        </p:txBody>
      </p:sp>
      <p:sp>
        <p:nvSpPr>
          <p:cNvPr id="38" name="Объект 2"/>
          <p:cNvSpPr txBox="1">
            <a:spLocks/>
          </p:cNvSpPr>
          <p:nvPr/>
        </p:nvSpPr>
        <p:spPr>
          <a:xfrm>
            <a:off x="6154829" y="3951046"/>
            <a:ext cx="576064" cy="5240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b="1" dirty="0" smtClean="0"/>
              <a:t>Т</a:t>
            </a:r>
            <a:endParaRPr lang="ru-RU" b="1" dirty="0"/>
          </a:p>
        </p:txBody>
      </p:sp>
      <p:sp>
        <p:nvSpPr>
          <p:cNvPr id="39" name="Объект 2"/>
          <p:cNvSpPr txBox="1">
            <a:spLocks/>
          </p:cNvSpPr>
          <p:nvPr/>
        </p:nvSpPr>
        <p:spPr>
          <a:xfrm>
            <a:off x="6145969" y="4558440"/>
            <a:ext cx="576064" cy="5240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b="1" dirty="0" smtClean="0"/>
              <a:t>И</a:t>
            </a:r>
            <a:endParaRPr lang="ru-RU" b="1" dirty="0"/>
          </a:p>
        </p:txBody>
      </p:sp>
      <p:sp>
        <p:nvSpPr>
          <p:cNvPr id="40" name="Объект 2"/>
          <p:cNvSpPr txBox="1">
            <a:spLocks/>
          </p:cNvSpPr>
          <p:nvPr/>
        </p:nvSpPr>
        <p:spPr>
          <a:xfrm>
            <a:off x="6144299" y="5134041"/>
            <a:ext cx="576064" cy="5240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b="1" dirty="0" smtClean="0"/>
              <a:t>К</a:t>
            </a:r>
            <a:endParaRPr lang="ru-RU" b="1" dirty="0"/>
          </a:p>
        </p:txBody>
      </p:sp>
      <p:sp>
        <p:nvSpPr>
          <p:cNvPr id="41" name="Объект 2"/>
          <p:cNvSpPr txBox="1">
            <a:spLocks/>
          </p:cNvSpPr>
          <p:nvPr/>
        </p:nvSpPr>
        <p:spPr>
          <a:xfrm>
            <a:off x="6165587" y="5688754"/>
            <a:ext cx="576064" cy="5240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b="1" dirty="0" smtClean="0"/>
              <a:t>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875805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Найдите тождественно равные выражения</a:t>
            </a:r>
            <a:endParaRPr lang="ru-RU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ru-RU" sz="2800" dirty="0" smtClean="0"/>
                  <a:t>1.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800" b="0" i="1" smtClean="0">
                            <a:latin typeface="Cambria Math"/>
                          </a:rPr>
                          <m:t>х</m:t>
                        </m:r>
                      </m:e>
                      <m:sup>
                        <m:r>
                          <a:rPr lang="ru-RU" sz="28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ru-RU" sz="2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800" b="0" i="1" smtClean="0">
                            <a:latin typeface="Cambria Math"/>
                          </a:rPr>
                          <m:t>−2ху+у</m:t>
                        </m:r>
                      </m:e>
                      <m:sup>
                        <m:r>
                          <a:rPr lang="ru-RU" sz="28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2800" dirty="0" smtClean="0"/>
                  <a:t>                   1.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80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800" b="0" i="1" dirty="0" smtClean="0">
                            <a:latin typeface="Cambria Math"/>
                          </a:rPr>
                          <m:t>х</m:t>
                        </m:r>
                      </m:e>
                      <m:sup>
                        <m:r>
                          <a:rPr lang="ru-RU" sz="2800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ru-RU" sz="280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800" b="0" i="1" dirty="0" smtClean="0">
                            <a:latin typeface="Cambria Math"/>
                          </a:rPr>
                          <m:t>−у</m:t>
                        </m:r>
                      </m:e>
                      <m:sup>
                        <m:r>
                          <a:rPr lang="ru-RU" sz="2800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ru-RU" sz="2800" dirty="0" smtClean="0"/>
              </a:p>
              <a:p>
                <a:r>
                  <a:rPr lang="ru-RU" sz="2800" dirty="0" smtClean="0"/>
                  <a:t>2.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800" b="0" i="1" smtClean="0">
                            <a:latin typeface="Cambria Math"/>
                          </a:rPr>
                          <m:t>х</m:t>
                        </m:r>
                      </m:e>
                      <m:sup>
                        <m:r>
                          <a:rPr lang="ru-RU" sz="2800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sSup>
                      <m:sSupPr>
                        <m:ctrlPr>
                          <a:rPr lang="ru-RU" sz="2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800" b="0" i="1" smtClean="0">
                            <a:latin typeface="Cambria Math"/>
                          </a:rPr>
                          <m:t>−у</m:t>
                        </m:r>
                      </m:e>
                      <m:sup>
                        <m:r>
                          <a:rPr lang="ru-RU" sz="2800" b="0" i="1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ru-RU" sz="2800" dirty="0" smtClean="0"/>
                  <a:t>                             2.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800" b="0" i="1" smtClean="0">
                            <a:latin typeface="Cambria Math"/>
                          </a:rPr>
                          <m:t>х</m:t>
                        </m:r>
                      </m:e>
                      <m:sup>
                        <m:r>
                          <a:rPr lang="ru-RU" sz="28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ru-RU" sz="2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800" b="0" i="1" smtClean="0">
                            <a:latin typeface="Cambria Math"/>
                          </a:rPr>
                          <m:t>+2ху+у</m:t>
                        </m:r>
                      </m:e>
                      <m:sup>
                        <m:r>
                          <a:rPr lang="ru-RU" sz="28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ru-RU" sz="2800" dirty="0" smtClean="0"/>
              </a:p>
              <a:p>
                <a:r>
                  <a:rPr lang="ru-RU" sz="2800" dirty="0" smtClean="0"/>
                  <a:t>3.(х + у)(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800" b="0" i="1" smtClean="0">
                            <a:latin typeface="Cambria Math"/>
                          </a:rPr>
                          <m:t>х</m:t>
                        </m:r>
                      </m:e>
                      <m:sup>
                        <m:r>
                          <a:rPr lang="ru-RU" sz="28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ru-RU" sz="2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800" b="0" i="1" smtClean="0">
                            <a:latin typeface="Cambria Math"/>
                          </a:rPr>
                          <m:t>−ху+у</m:t>
                        </m:r>
                      </m:e>
                      <m:sup>
                        <m:r>
                          <a:rPr lang="ru-RU" sz="28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2800" dirty="0" smtClean="0"/>
                  <a:t>)          3. у – х</a:t>
                </a:r>
              </a:p>
              <a:p>
                <a:r>
                  <a:rPr lang="ru-RU" sz="2800" dirty="0" smtClean="0"/>
                  <a:t>4.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800" b="0" i="1" smtClean="0">
                            <a:latin typeface="Cambria Math"/>
                          </a:rPr>
                          <m:t>у</m:t>
                        </m:r>
                      </m:e>
                      <m:sup>
                        <m:r>
                          <a:rPr lang="ru-RU" sz="28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ru-RU" sz="2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800" b="0" i="1" smtClean="0">
                            <a:latin typeface="Cambria Math"/>
                          </a:rPr>
                          <m:t>−х</m:t>
                        </m:r>
                      </m:e>
                      <m:sup>
                        <m:r>
                          <a:rPr lang="ru-RU" sz="28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2800" dirty="0" smtClean="0"/>
                  <a:t>                               4.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800" b="0" i="1" smtClean="0">
                            <a:latin typeface="Cambria Math"/>
                          </a:rPr>
                          <m:t>(х−у)</m:t>
                        </m:r>
                      </m:e>
                      <m:sup>
                        <m:r>
                          <a:rPr lang="ru-RU" sz="28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ru-RU" sz="2800" dirty="0" smtClean="0"/>
              </a:p>
              <a:p>
                <a:r>
                  <a:rPr lang="ru-RU" sz="2800" dirty="0" smtClean="0"/>
                  <a:t>5.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800" b="0" i="1" smtClean="0">
                            <a:latin typeface="Cambria Math"/>
                          </a:rPr>
                          <m:t>х</m:t>
                        </m:r>
                      </m:e>
                      <m:sup>
                        <m:r>
                          <a:rPr lang="ru-RU" sz="28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ru-RU" sz="2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800" b="0" i="1" smtClean="0">
                            <a:latin typeface="Cambria Math"/>
                          </a:rPr>
                          <m:t>−4ху+4у</m:t>
                        </m:r>
                      </m:e>
                      <m:sup>
                        <m:r>
                          <a:rPr lang="ru-RU" sz="28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2800" dirty="0" smtClean="0"/>
                  <a:t>                  5.(х-у)(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800" b="0" i="1" smtClean="0">
                            <a:latin typeface="Cambria Math"/>
                          </a:rPr>
                          <m:t>х</m:t>
                        </m:r>
                      </m:e>
                      <m:sup>
                        <m:r>
                          <a:rPr lang="ru-RU" sz="28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ru-RU" sz="2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800" b="0" i="1" smtClean="0">
                            <a:latin typeface="Cambria Math"/>
                          </a:rPr>
                          <m:t>+ху+у</m:t>
                        </m:r>
                      </m:e>
                      <m:sup>
                        <m:r>
                          <a:rPr lang="ru-RU" sz="28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ru-RU" sz="2800" b="0" i="1" smtClean="0">
                        <a:latin typeface="Cambria Math"/>
                      </a:rPr>
                      <m:t>)</m:t>
                    </m:r>
                  </m:oMath>
                </a14:m>
                <a:endParaRPr lang="ru-RU" sz="2800" b="0" dirty="0" smtClean="0"/>
              </a:p>
              <a:p>
                <a:r>
                  <a:rPr lang="ru-RU" sz="2800" dirty="0" smtClean="0"/>
                  <a:t>6.(х - у)(х + у)                      6.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800" b="0" i="1" smtClean="0">
                            <a:latin typeface="Cambria Math"/>
                          </a:rPr>
                          <m:t>(х+у)</m:t>
                        </m:r>
                      </m:e>
                      <m:sup>
                        <m:r>
                          <a:rPr lang="ru-RU" sz="2800" b="0" i="1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endParaRPr lang="ru-RU" sz="2800" dirty="0" smtClean="0"/>
              </a:p>
              <a:p>
                <a:r>
                  <a:rPr lang="ru-RU" sz="2800" dirty="0" smtClean="0"/>
                  <a:t>7.(х + у)(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800" b="0" i="1" smtClean="0">
                            <a:latin typeface="Cambria Math"/>
                          </a:rPr>
                          <m:t>х</m:t>
                        </m:r>
                      </m:e>
                      <m:sup>
                        <m:r>
                          <a:rPr lang="ru-RU" sz="28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ru-RU" sz="2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800" b="0" i="1" smtClean="0">
                            <a:latin typeface="Cambria Math"/>
                          </a:rPr>
                          <m:t>+2ху+у</m:t>
                        </m:r>
                      </m:e>
                      <m:sup>
                        <m:r>
                          <a:rPr lang="ru-RU" sz="28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ru-RU" sz="2800" b="0" i="1" smtClean="0">
                        <a:latin typeface="Cambria Math"/>
                      </a:rPr>
                      <m:t>)            </m:t>
                    </m:r>
                  </m:oMath>
                </a14:m>
                <a:r>
                  <a:rPr lang="ru-RU" sz="2800" dirty="0" smtClean="0"/>
                  <a:t>7.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800" b="0" i="1" smtClean="0">
                            <a:latin typeface="Cambria Math"/>
                          </a:rPr>
                          <m:t>х</m:t>
                        </m:r>
                      </m:e>
                      <m:sup>
                        <m:r>
                          <a:rPr lang="ru-RU" sz="2800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sSup>
                      <m:sSupPr>
                        <m:ctrlPr>
                          <a:rPr lang="ru-RU" sz="2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800" b="0" i="1" smtClean="0">
                            <a:latin typeface="Cambria Math"/>
                          </a:rPr>
                          <m:t>+у</m:t>
                        </m:r>
                      </m:e>
                      <m:sup>
                        <m:r>
                          <a:rPr lang="ru-RU" sz="2800" b="0" i="1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endParaRPr lang="ru-RU" sz="2800" dirty="0" smtClean="0"/>
              </a:p>
              <a:p>
                <a:r>
                  <a:rPr lang="ru-RU" sz="2800" dirty="0" smtClean="0"/>
                  <a:t>8.-(х – у)                               8.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800" b="0" i="1" smtClean="0">
                            <a:latin typeface="Cambria Math"/>
                          </a:rPr>
                          <m:t>(х−2у)</m:t>
                        </m:r>
                      </m:e>
                      <m:sup>
                        <m:r>
                          <a:rPr lang="ru-RU" sz="28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ru-RU" sz="2800" dirty="0" smtClean="0"/>
              </a:p>
              <a:p>
                <a:r>
                  <a:rPr lang="ru-RU" sz="2800" dirty="0" smtClean="0"/>
                  <a:t>9.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800" b="0" i="1" smtClean="0">
                            <a:latin typeface="Cambria Math"/>
                          </a:rPr>
                          <m:t>(х+у)</m:t>
                        </m:r>
                      </m:e>
                      <m:sup>
                        <m:r>
                          <a:rPr lang="ru-RU" sz="28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ru-RU" sz="2800" b="0" i="1" smtClean="0">
                        <a:latin typeface="Cambria Math"/>
                      </a:rPr>
                      <m:t>    </m:t>
                    </m:r>
                  </m:oMath>
                </a14:m>
                <a:r>
                  <a:rPr lang="ru-RU" sz="2800" dirty="0" smtClean="0"/>
                  <a:t>                           9.(у-х)(у + х)</a:t>
                </a:r>
                <a:endParaRPr lang="ru-RU" sz="28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3" t="-12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3948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Решить уравнения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1556792"/>
                <a:ext cx="8229600" cy="4876800"/>
              </a:xfrm>
            </p:spPr>
            <p:txBody>
              <a:bodyPr>
                <a:normAutofit/>
              </a:bodyPr>
              <a:lstStyle/>
              <a:p>
                <a:r>
                  <a:rPr lang="ru-RU" sz="2800" dirty="0" smtClean="0"/>
                  <a:t>1.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800" b="0" i="1" smtClean="0">
                            <a:latin typeface="Cambria Math"/>
                          </a:rPr>
                          <m:t>(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𝑡</m:t>
                        </m:r>
                        <m:r>
                          <a:rPr lang="en-US" sz="2800" b="0" i="1" smtClean="0">
                            <a:latin typeface="Cambria Math"/>
                          </a:rPr>
                          <m:t>+2)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 smtClean="0"/>
                  <a:t>-(t - 1)(t + 1)=3925</a:t>
                </a:r>
              </a:p>
              <a:p>
                <a:endParaRPr lang="en-US" sz="2800" dirty="0" smtClean="0"/>
              </a:p>
              <a:p>
                <a:r>
                  <a:rPr lang="en-US" sz="2800" dirty="0" smtClean="0"/>
                  <a:t>2.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</a:rPr>
                          <m:t>(2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𝑦</m:t>
                        </m:r>
                        <m:r>
                          <a:rPr lang="en-US" sz="2800" b="0" i="1" smtClean="0">
                            <a:latin typeface="Cambria Math"/>
                          </a:rPr>
                          <m:t>+1)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800" b="0" i="0" smtClean="0">
                        <a:latin typeface="Cambria Math"/>
                      </a:rPr>
                      <m:t>−797=</m:t>
                    </m:r>
                    <m:d>
                      <m:d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b="0" i="0" smtClean="0">
                            <a:latin typeface="Cambria Math"/>
                          </a:rPr>
                          <m:t>2−3</m:t>
                        </m:r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/>
                          </a:rPr>
                          <m:t>y</m:t>
                        </m:r>
                      </m:e>
                    </m:d>
                    <m:d>
                      <m:d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b="0" i="0" smtClean="0">
                            <a:latin typeface="Cambria Math"/>
                          </a:rPr>
                          <m:t>3</m:t>
                        </m:r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/>
                          </a:rPr>
                          <m:t>y</m:t>
                        </m:r>
                        <m:r>
                          <a:rPr lang="en-US" sz="2800" b="0" i="0" smtClean="0">
                            <a:latin typeface="Cambria Math"/>
                          </a:rPr>
                          <m:t>+2</m:t>
                        </m:r>
                      </m:e>
                    </m:d>
                    <m:r>
                      <a:rPr lang="en-US" sz="2800" b="0" i="0" smtClean="0">
                        <a:latin typeface="Cambria Math"/>
                      </a:rPr>
                      <m:t>+13</m:t>
                    </m:r>
                    <m:sSup>
                      <m:sSup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sz="2800" dirty="0" smtClean="0"/>
              </a:p>
              <a:p>
                <a:endParaRPr lang="en-US" sz="2800" dirty="0" smtClean="0"/>
              </a:p>
              <a:p>
                <a:r>
                  <a:rPr lang="en-US" sz="2800" dirty="0" smtClean="0"/>
                  <a:t>3.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</a:rPr>
                          <m:t>−976−(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800" b="0" i="1" smtClean="0">
                            <a:latin typeface="Cambria Math"/>
                          </a:rPr>
                          <m:t>−8)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</a:rPr>
                          <m:t>10−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d>
                      <m:d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</a:rPr>
                          <m:t>10+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800" b="0" i="1" smtClean="0">
                        <a:latin typeface="Cambria Math"/>
                      </a:rPr>
                      <m:t>+14</m:t>
                    </m:r>
                    <m:r>
                      <a:rPr lang="en-US" sz="2800" b="0" i="1" smtClean="0">
                        <a:latin typeface="Cambria Math"/>
                      </a:rPr>
                      <m:t>𝑥</m:t>
                    </m:r>
                  </m:oMath>
                </a14:m>
                <a:endParaRPr lang="ru-RU" sz="28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1556792"/>
                <a:ext cx="8229600" cy="4876800"/>
              </a:xfrm>
              <a:blipFill rotWithShape="1">
                <a:blip r:embed="rId2"/>
                <a:stretch>
                  <a:fillRect l="-1037" t="-12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4293096"/>
            <a:ext cx="1728192" cy="2279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3023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Решить задачу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36232"/>
          </a:xfrm>
        </p:spPr>
        <p:txBody>
          <a:bodyPr>
            <a:normAutofit/>
          </a:bodyPr>
          <a:lstStyle/>
          <a:p>
            <a:r>
              <a:rPr lang="ru-RU" sz="2000" dirty="0" smtClean="0"/>
              <a:t>1. </a:t>
            </a:r>
            <a:r>
              <a:rPr lang="ru-RU" sz="2000" u="sng" dirty="0" smtClean="0"/>
              <a:t>Задача Ибн Сины</a:t>
            </a:r>
            <a:r>
              <a:rPr lang="ru-RU" sz="2000" dirty="0" smtClean="0"/>
              <a:t>: </a:t>
            </a:r>
          </a:p>
          <a:p>
            <a:pPr marL="0" indent="0">
              <a:buNone/>
            </a:pPr>
            <a:r>
              <a:rPr lang="ru-RU" sz="2000" dirty="0" smtClean="0"/>
              <a:t>Если число, будучи разделено на 9, дает остаток 1 или 8, то квадрат этого числа, деленный на 9, дает остаток 1. Докажите 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2362200"/>
            <a:ext cx="2762250" cy="443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2033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Решить задачу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u="sng" dirty="0"/>
              <a:t>2.  Задача Пифагора:</a:t>
            </a:r>
          </a:p>
          <a:p>
            <a:pPr marL="0" indent="0">
              <a:buNone/>
            </a:pPr>
            <a:r>
              <a:rPr lang="ru-RU" dirty="0"/>
              <a:t>Докажите, что всякое нечетное натуральное число, кроме 1, есть разность квадратов двух последовательных натуральных чисел.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0068" y="3356992"/>
            <a:ext cx="2399486" cy="3185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2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455</TotalTime>
  <Words>1022</Words>
  <Application>Microsoft Office PowerPoint</Application>
  <PresentationFormat>Экран (4:3)</PresentationFormat>
  <Paragraphs>83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Ясность</vt:lpstr>
      <vt:lpstr>Урок алгебры 7 класс</vt:lpstr>
      <vt:lpstr>Заполните пропуски</vt:lpstr>
      <vt:lpstr>Упростить алгебраическое выражение</vt:lpstr>
      <vt:lpstr>Преобразовать произведения в многочлены стандартного вида</vt:lpstr>
      <vt:lpstr>Презентация PowerPoint</vt:lpstr>
      <vt:lpstr>Найдите тождественно равные выражения</vt:lpstr>
      <vt:lpstr>Решить уравнения</vt:lpstr>
      <vt:lpstr>Решить задачу</vt:lpstr>
      <vt:lpstr>Решить задачу</vt:lpstr>
      <vt:lpstr>Решить задачу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алгебры 7 класс</dc:title>
  <cp:lastModifiedBy>PC</cp:lastModifiedBy>
  <cp:revision>33</cp:revision>
  <cp:lastPrinted>2013-02-05T10:23:51Z</cp:lastPrinted>
  <dcterms:modified xsi:type="dcterms:W3CDTF">2013-02-05T10:25:03Z</dcterms:modified>
</cp:coreProperties>
</file>