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Сравнение рациональных чисел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 в 6 классе по теме: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91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ru-RU" dirty="0" smtClean="0"/>
              <a:t>Дополнительное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4556312"/>
                  </p:ext>
                </p:extLst>
              </p:nvPr>
            </p:nvGraphicFramePr>
            <p:xfrm>
              <a:off x="1691680" y="1412776"/>
              <a:ext cx="6096000" cy="12524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8000"/>
                    <a:gridCol w="508000"/>
                    <a:gridCol w="508000"/>
                    <a:gridCol w="420216"/>
                    <a:gridCol w="504056"/>
                    <a:gridCol w="504056"/>
                    <a:gridCol w="504056"/>
                    <a:gridCol w="504056"/>
                    <a:gridCol w="648072"/>
                    <a:gridCol w="471488"/>
                    <a:gridCol w="508000"/>
                    <a:gridCol w="508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𝟕𝟓</m:t>
                                    </m:r>
                                  </m:num>
                                  <m:den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д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о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л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е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г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т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Ж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4556312"/>
                  </p:ext>
                </p:extLst>
              </p:nvPr>
            </p:nvGraphicFramePr>
            <p:xfrm>
              <a:off x="1691680" y="1412776"/>
              <a:ext cx="6096000" cy="12524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8000"/>
                    <a:gridCol w="508000"/>
                    <a:gridCol w="508000"/>
                    <a:gridCol w="420216"/>
                    <a:gridCol w="504056"/>
                    <a:gridCol w="504056"/>
                    <a:gridCol w="504056"/>
                    <a:gridCol w="504056"/>
                    <a:gridCol w="648072"/>
                    <a:gridCol w="471488"/>
                    <a:gridCol w="508000"/>
                    <a:gridCol w="508000"/>
                  </a:tblGrid>
                  <a:tr h="61233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205" t="-6000" r="-1104819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2410" t="-6000" r="-903614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1463" t="-6000" r="-629268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84337" t="-6000" r="-521687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84337" t="-6000" r="-421687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14151" t="-6000" r="-230189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92857" t="-6000" r="-98810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06024" t="-6000" b="-1060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д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о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л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е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г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т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Ж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748184"/>
                  </p:ext>
                </p:extLst>
              </p:nvPr>
            </p:nvGraphicFramePr>
            <p:xfrm>
              <a:off x="1475656" y="3356992"/>
              <a:ext cx="6984776" cy="9777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056"/>
                    <a:gridCol w="216024"/>
                    <a:gridCol w="288032"/>
                    <a:gridCol w="360040"/>
                    <a:gridCol w="432048"/>
                    <a:gridCol w="432048"/>
                    <a:gridCol w="504056"/>
                    <a:gridCol w="864096"/>
                    <a:gridCol w="576064"/>
                    <a:gridCol w="576064"/>
                    <a:gridCol w="360040"/>
                    <a:gridCol w="504056"/>
                    <a:gridCol w="360040"/>
                    <a:gridCol w="504056"/>
                    <a:gridCol w="504056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64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𝟏𝟐𝟓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𝟏𝟎𝟎𝟎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-32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-65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32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р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ф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з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щ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ю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е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б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т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о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748184"/>
                  </p:ext>
                </p:extLst>
              </p:nvPr>
            </p:nvGraphicFramePr>
            <p:xfrm>
              <a:off x="1475656" y="3356992"/>
              <a:ext cx="6984776" cy="9777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056"/>
                    <a:gridCol w="216024"/>
                    <a:gridCol w="288032"/>
                    <a:gridCol w="360040"/>
                    <a:gridCol w="432048"/>
                    <a:gridCol w="432048"/>
                    <a:gridCol w="504056"/>
                    <a:gridCol w="864096"/>
                    <a:gridCol w="576064"/>
                    <a:gridCol w="576064"/>
                    <a:gridCol w="360040"/>
                    <a:gridCol w="504056"/>
                    <a:gridCol w="360040"/>
                    <a:gridCol w="504056"/>
                    <a:gridCol w="504056"/>
                  </a:tblGrid>
                  <a:tr h="60687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6061" r="-1280723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79661" t="-6061" r="-1562712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5493" t="-6061" r="-1198592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15493" t="-6061" r="-1098592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64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6197" t="-6061" r="-390845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-32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-65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32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196341" t="-6061" r="-101220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280723" t="-6061" b="-7575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р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ф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з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щ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ю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е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б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т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о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176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из высказываний истинные, а какие – ложные?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а       0             в</a:t>
            </a:r>
          </a:p>
          <a:p>
            <a:endParaRPr lang="ru-RU" dirty="0"/>
          </a:p>
          <a:p>
            <a:r>
              <a:rPr lang="ru-RU" dirty="0" smtClean="0"/>
              <a:t>      1) а &lt; 0                  5) –а &lt; -в</a:t>
            </a:r>
          </a:p>
          <a:p>
            <a:r>
              <a:rPr lang="ru-RU" dirty="0"/>
              <a:t> </a:t>
            </a:r>
            <a:r>
              <a:rPr lang="ru-RU" dirty="0" smtClean="0"/>
              <a:t>     2) в &lt; 0                  6) –в &lt; 0</a:t>
            </a:r>
          </a:p>
          <a:p>
            <a:r>
              <a:rPr lang="ru-RU" dirty="0"/>
              <a:t> </a:t>
            </a:r>
            <a:r>
              <a:rPr lang="ru-RU" dirty="0" smtClean="0"/>
              <a:t>     3) а &lt; в                  7) –в &lt; а</a:t>
            </a:r>
          </a:p>
          <a:p>
            <a:r>
              <a:rPr lang="ru-RU" dirty="0"/>
              <a:t> </a:t>
            </a:r>
            <a:r>
              <a:rPr lang="ru-RU" dirty="0" smtClean="0"/>
              <a:t>     4) –а &lt; 0       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835696" y="2420888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1176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411760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83968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1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Заполните знаками &lt;, &gt; или = пропуски в предложениях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А) Если х &gt; 0, то –х … 0;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Б) Если у &lt; 0, то –у … 0;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В) – ( - 6 ) … 6;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Г) -7 … - ( - 7 );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Д) Если х &gt; 0, а у &lt; 0, то х … у;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Если у = 0, то | -у | … 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4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Выберите те числа, которые удовлетворяют заштрихованной части координатной оси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ru-RU" dirty="0" smtClean="0"/>
              </a:p>
              <a:p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   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                           -8                        5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r>
                  <a:rPr lang="ru-RU" dirty="0" smtClean="0"/>
                  <a:t>        -4;    -6;     -9;     -5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/>
                  <a:t>;      -4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;     -7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dirty="0" smtClean="0"/>
                  <a:t>;     -8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2339752" y="263691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31840" y="24928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48064" y="24928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131840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47864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851920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563888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355976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139952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572000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788024" y="234888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076056" y="2420888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44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множество целых решений неравенства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r>
              <a:rPr lang="ru-RU" dirty="0" smtClean="0"/>
              <a:t>1 вариант:    | х | ≤ 5</a:t>
            </a:r>
          </a:p>
          <a:p>
            <a:pPr marL="0" indent="0">
              <a:buNone/>
            </a:pPr>
            <a:r>
              <a:rPr lang="ru-RU" dirty="0" smtClean="0"/>
              <a:t>         х = -5; -4; -3; -2; -1; 0; 1; 2; 3; 4; 5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sz="2000" dirty="0" smtClean="0"/>
              <a:t>-5 -4  -3 -2 -1  0   1   2   3   4    5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dirty="0" smtClean="0"/>
              <a:t> 2 вариант:   1 &lt; х &lt; 5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х = -4; -3; -2; 2; 3; 4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sz="2000" dirty="0" smtClean="0"/>
              <a:t>-4 -3 -2                    2   3   4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608004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267744" y="2924944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699792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987824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275856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563888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851920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139952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427984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716016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92080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652120" y="2852936"/>
            <a:ext cx="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004048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2627784" y="5229200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3131840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419872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707904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3995936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3968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08004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932040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5580112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5220072" y="51571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0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пропуски: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а) … , 5 , …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б) … , -5, …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в) -15, … , …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г) … , … , -21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д) … , -99, …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е) … , … , -101</a:t>
            </a:r>
          </a:p>
          <a:p>
            <a:r>
              <a:rPr lang="ru-RU" sz="3200" dirty="0" smtClean="0"/>
              <a:t>Ж)  … , -199, 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2320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пропуски: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а) </a:t>
            </a:r>
            <a:r>
              <a:rPr lang="ru-RU" sz="3200" dirty="0" smtClean="0">
                <a:solidFill>
                  <a:srgbClr val="00B0F0"/>
                </a:solidFill>
              </a:rPr>
              <a:t>4</a:t>
            </a:r>
            <a:r>
              <a:rPr lang="ru-RU" sz="3200" dirty="0" smtClean="0"/>
              <a:t>, 5, </a:t>
            </a:r>
            <a:r>
              <a:rPr lang="ru-RU" sz="3200" dirty="0" smtClean="0">
                <a:solidFill>
                  <a:srgbClr val="00B0F0"/>
                </a:solidFill>
              </a:rPr>
              <a:t>6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б) </a:t>
            </a:r>
            <a:r>
              <a:rPr lang="ru-RU" sz="3200" dirty="0" smtClean="0">
                <a:solidFill>
                  <a:srgbClr val="00B0F0"/>
                </a:solidFill>
              </a:rPr>
              <a:t>-6</a:t>
            </a:r>
            <a:r>
              <a:rPr lang="ru-RU" sz="3200" dirty="0" smtClean="0"/>
              <a:t>, -5, </a:t>
            </a:r>
            <a:r>
              <a:rPr lang="ru-RU" sz="3200" dirty="0" smtClean="0">
                <a:solidFill>
                  <a:srgbClr val="00B0F0"/>
                </a:solidFill>
              </a:rPr>
              <a:t>-4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в) -15, </a:t>
            </a:r>
            <a:r>
              <a:rPr lang="ru-RU" sz="3200" dirty="0" smtClean="0">
                <a:solidFill>
                  <a:srgbClr val="00B0F0"/>
                </a:solidFill>
              </a:rPr>
              <a:t>-14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00B0F0"/>
                </a:solidFill>
              </a:rPr>
              <a:t>-13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г) </a:t>
            </a:r>
            <a:r>
              <a:rPr lang="ru-RU" sz="3200" dirty="0" smtClean="0">
                <a:solidFill>
                  <a:srgbClr val="00B0F0"/>
                </a:solidFill>
              </a:rPr>
              <a:t>-23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00B0F0"/>
                </a:solidFill>
              </a:rPr>
              <a:t>-22</a:t>
            </a:r>
            <a:r>
              <a:rPr lang="ru-RU" sz="3200" dirty="0" smtClean="0"/>
              <a:t>, -21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д) </a:t>
            </a:r>
            <a:r>
              <a:rPr lang="ru-RU" sz="3200" dirty="0" smtClean="0">
                <a:solidFill>
                  <a:srgbClr val="00B0F0"/>
                </a:solidFill>
              </a:rPr>
              <a:t>-100</a:t>
            </a:r>
            <a:r>
              <a:rPr lang="ru-RU" sz="3200" dirty="0" smtClean="0"/>
              <a:t>, -99, </a:t>
            </a:r>
            <a:r>
              <a:rPr lang="ru-RU" sz="3200" dirty="0" smtClean="0">
                <a:solidFill>
                  <a:srgbClr val="00B0F0"/>
                </a:solidFill>
              </a:rPr>
              <a:t>-98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е)  </a:t>
            </a:r>
            <a:r>
              <a:rPr lang="ru-RU" sz="3200" dirty="0" smtClean="0">
                <a:solidFill>
                  <a:srgbClr val="00B0F0"/>
                </a:solidFill>
              </a:rPr>
              <a:t>-103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00B0F0"/>
                </a:solidFill>
              </a:rPr>
              <a:t>-102</a:t>
            </a:r>
            <a:r>
              <a:rPr lang="ru-RU" sz="3200" dirty="0" smtClean="0"/>
              <a:t>, -101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ж) </a:t>
            </a:r>
            <a:r>
              <a:rPr lang="ru-RU" sz="3200" dirty="0" smtClean="0">
                <a:solidFill>
                  <a:srgbClr val="00B0F0"/>
                </a:solidFill>
              </a:rPr>
              <a:t>-200</a:t>
            </a:r>
            <a:r>
              <a:rPr lang="ru-RU" sz="3200" dirty="0" smtClean="0"/>
              <a:t>, -199, </a:t>
            </a:r>
            <a:r>
              <a:rPr lang="ru-RU" sz="3200" dirty="0" smtClean="0">
                <a:solidFill>
                  <a:srgbClr val="00B0F0"/>
                </a:solidFill>
              </a:rPr>
              <a:t>-198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0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Расположите числа: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 1 вариант.</a:t>
                </a:r>
              </a:p>
              <a:p>
                <a:pPr marL="0" indent="0">
                  <a:buNone/>
                </a:pPr>
                <a:r>
                  <a:rPr lang="ru-RU" dirty="0" smtClean="0"/>
                  <a:t>   В порядке возрастания: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   -16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-15; -9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; -9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/>
                  <a:t>; 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 smtClean="0"/>
                  <a:t>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; 3; 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r>
                  <a:rPr lang="ru-RU" dirty="0" smtClean="0"/>
                  <a:t> 2 вариант.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В порядке убывания: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0;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-7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-18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; -18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; -21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; -52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; -60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50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самостоятельной работы: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 1 вариант.                                   2 вариант.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1.   4)-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                                     1.  4)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2.   1)-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;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;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                          2.  3)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3.   3) -1 &gt;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                            3.  2)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/>
                  <a:t> &gt;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4.   4)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                                    4.   3)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5.   3) Васе                                 5.  4) поровну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099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854</Words>
  <Application>Microsoft Office PowerPoint</Application>
  <PresentationFormat>Экран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Урок математики  в 6 классе по теме:</vt:lpstr>
      <vt:lpstr>Какие из высказываний истинные, а какие – ложные?</vt:lpstr>
      <vt:lpstr>Заполните знаками &lt;, &gt; или = пропуски в предложениях</vt:lpstr>
      <vt:lpstr>Выберите те числа, которые удовлетворяют заштрихованной части координатной оси</vt:lpstr>
      <vt:lpstr>Найти множество целых решений неравенства</vt:lpstr>
      <vt:lpstr>Заполните пропуски:</vt:lpstr>
      <vt:lpstr>Заполните пропуски:</vt:lpstr>
      <vt:lpstr>Расположите числа:</vt:lpstr>
      <vt:lpstr>Проверка самостоятельной работы:</vt:lpstr>
      <vt:lpstr>Дополнительное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в 6 классе по теме:</dc:title>
  <cp:lastModifiedBy>PC</cp:lastModifiedBy>
  <cp:revision>14</cp:revision>
  <cp:lastPrinted>2013-02-17T08:51:50Z</cp:lastPrinted>
  <dcterms:modified xsi:type="dcterms:W3CDTF">2013-02-17T08:58:59Z</dcterms:modified>
</cp:coreProperties>
</file>