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77050" cy="9656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AAB35-E82D-40BC-ADFB-5C5820E0B58A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1229D-93DB-470F-99AA-9301644BF1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91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математики в 5 классе по теме: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Деление обыкновенных дробей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074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 и сделай вывод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82296" indent="0">
                  <a:buNone/>
                </a:pPr>
                <a:r>
                  <a:rPr lang="ru-RU" dirty="0" smtClean="0"/>
                  <a:t>      2 вариант:</a:t>
                </a:r>
              </a:p>
              <a:p>
                <a:r>
                  <a:rPr lang="ru-RU" dirty="0" smtClean="0"/>
                  <a:t>Если </a:t>
                </a:r>
                <a:r>
                  <a:rPr lang="en-US" dirty="0" smtClean="0"/>
                  <a:t>n = 5</a:t>
                </a:r>
                <a:r>
                  <a:rPr lang="ru-RU" dirty="0" smtClean="0"/>
                  <a:t>, то </a:t>
                </a:r>
                <a:r>
                  <a:rPr lang="en-US" dirty="0" smtClean="0"/>
                  <a:t>5 </a:t>
                </a:r>
                <a:r>
                  <a:rPr lang="en-US" dirty="0" smtClean="0">
                    <a:latin typeface="Cambria Math"/>
                    <a:ea typeface="Cambria Math"/>
                  </a:rPr>
                  <a:t>∶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 ∙ 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 ∙ 5</m:t>
                        </m:r>
                      </m:den>
                    </m:f>
                  </m:oMath>
                </a14:m>
                <a:r>
                  <a:rPr lang="en-US" dirty="0" smtClean="0"/>
                  <a:t> = 2</a:t>
                </a:r>
                <a:r>
                  <a:rPr lang="ru-RU" dirty="0" smtClean="0"/>
                  <a:t>,        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5</a:t>
                </a:r>
                <a:r>
                  <a:rPr lang="ru-RU" dirty="0" smtClean="0">
                    <a:solidFill>
                      <a:srgbClr val="00B050"/>
                    </a:solidFill>
                  </a:rPr>
                  <a:t> &gt;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2</a:t>
                </a:r>
                <a:endParaRPr lang="ru-RU" dirty="0" smtClean="0">
                  <a:solidFill>
                    <a:srgbClr val="00B050"/>
                  </a:solidFill>
                </a:endParaRPr>
              </a:p>
              <a:p>
                <a:pPr marL="82296" indent="0">
                  <a:buNone/>
                </a:pPr>
                <a:endParaRPr lang="ru-RU" dirty="0" smtClean="0"/>
              </a:p>
              <a:p>
                <a:r>
                  <a:rPr lang="ru-RU" dirty="0" smtClean="0"/>
                  <a:t>Если </a:t>
                </a:r>
                <a:r>
                  <a:rPr lang="en-US" dirty="0" smtClean="0"/>
                  <a:t>n = 15</a:t>
                </a:r>
                <a:r>
                  <a:rPr lang="ru-RU" dirty="0" smtClean="0"/>
                  <a:t>, то </a:t>
                </a:r>
                <a:r>
                  <a:rPr lang="en-US" dirty="0" smtClean="0"/>
                  <a:t>15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∶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15 ∙ 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 ∙ 5</m:t>
                        </m:r>
                      </m:den>
                    </m:f>
                  </m:oMath>
                </a14:m>
                <a:r>
                  <a:rPr lang="en-US" dirty="0" smtClean="0"/>
                  <a:t> = 6</a:t>
                </a:r>
                <a:r>
                  <a:rPr lang="ru-RU" dirty="0" smtClean="0"/>
                  <a:t>, </a:t>
                </a:r>
                <a:r>
                  <a:rPr lang="en-US" dirty="0" smtClean="0"/>
                  <a:t> </a:t>
                </a:r>
                <a:r>
                  <a:rPr lang="ru-RU" dirty="0" smtClean="0"/>
                  <a:t>  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15 &gt; 6</a:t>
                </a:r>
                <a:endParaRPr lang="ru-RU" dirty="0" smtClean="0">
                  <a:solidFill>
                    <a:srgbClr val="00B050"/>
                  </a:solidFill>
                </a:endParaRPr>
              </a:p>
              <a:p>
                <a:pPr marL="82296" indent="0">
                  <a:buNone/>
                </a:pPr>
                <a:endParaRPr lang="en-US" dirty="0" smtClean="0"/>
              </a:p>
              <a:p>
                <a:r>
                  <a:rPr lang="ru-RU" dirty="0" smtClean="0"/>
                  <a:t>Если </a:t>
                </a:r>
                <a:r>
                  <a:rPr lang="en-US" dirty="0" smtClean="0"/>
                  <a:t>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, то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Cambria Math"/>
                    <a:ea typeface="Cambria Math"/>
                  </a:rPr>
                  <a:t>∶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 ∙ 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 ∙ 5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,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00B050"/>
                    </a:solidFill>
                  </a:rPr>
                  <a:t>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ru-RU" dirty="0" smtClean="0"/>
              </a:p>
              <a:p>
                <a:pPr marL="82296" indent="0">
                  <a:buNone/>
                </a:pPr>
                <a:endParaRPr lang="ru-RU" dirty="0" smtClean="0"/>
              </a:p>
              <a:p>
                <a:r>
                  <a:rPr lang="ru-RU" dirty="0" smtClean="0"/>
                  <a:t>Если </a:t>
                </a:r>
                <a:r>
                  <a:rPr lang="en-US" dirty="0" smtClean="0"/>
                  <a:t>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, то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 smtClean="0"/>
                  <a:t> </a:t>
                </a:r>
                <a:r>
                  <a:rPr lang="ru-RU" dirty="0" smtClean="0">
                    <a:latin typeface="Cambria Math"/>
                    <a:ea typeface="Cambria Math"/>
                  </a:rPr>
                  <a:t>∶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10 ∙ 2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3 ∙ 5</m:t>
                        </m:r>
                      </m:den>
                    </m:f>
                  </m:oMath>
                </a14:m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 smtClean="0"/>
                  <a:t> ,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00B050"/>
                    </a:solidFill>
                  </a:rPr>
                  <a:t>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5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2552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 не вычисляя: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47</m:t>
                        </m:r>
                      </m:den>
                    </m:f>
                  </m:oMath>
                </a14:m>
                <a:r>
                  <a:rPr lang="ru-RU" dirty="0" smtClean="0"/>
                  <a:t>    и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47</m:t>
                        </m:r>
                      </m:den>
                    </m:f>
                  </m:oMath>
                </a14:m>
                <a:r>
                  <a:rPr lang="ru-RU" dirty="0" smtClean="0"/>
                  <a:t> </a:t>
                </a:r>
                <a:r>
                  <a:rPr lang="ru-RU" dirty="0" smtClean="0">
                    <a:latin typeface="Cambria Math"/>
                    <a:ea typeface="Cambria Math"/>
                  </a:rPr>
                  <a:t>∶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16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11</m:t>
                        </m:r>
                      </m:den>
                    </m:f>
                  </m:oMath>
                </a14:m>
                <a:endParaRPr lang="ru-RU" dirty="0" smtClean="0"/>
              </a:p>
              <a:p>
                <a:pPr marL="82296" indent="0">
                  <a:buNone/>
                </a:pPr>
                <a:r>
                  <a:rPr lang="ru-RU" dirty="0" smtClean="0"/>
                  <a:t>                                                 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r>
                  <a:rPr lang="ru-RU" dirty="0" smtClean="0"/>
                  <a:t> </a:t>
                </a:r>
                <a:r>
                  <a:rPr lang="ru-RU" dirty="0" smtClean="0">
                    <a:latin typeface="Cambria Math"/>
                    <a:ea typeface="Cambria Math"/>
                  </a:rPr>
                  <a:t>∶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dirty="0" smtClean="0"/>
                  <a:t>     и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endParaRPr lang="ru-RU" dirty="0" smtClean="0"/>
              </a:p>
              <a:p>
                <a:r>
                  <a:rPr lang="ru-RU" dirty="0" smtClean="0"/>
                  <a:t>в) 21   и   21 </a:t>
                </a:r>
                <a:r>
                  <a:rPr lang="ru-RU" dirty="0" smtClean="0">
                    <a:latin typeface="Cambria Math"/>
                    <a:ea typeface="Cambria Math"/>
                  </a:rPr>
                  <a:t>∶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7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ru-RU" dirty="0" smtClean="0"/>
              </a:p>
              <a:p>
                <a:pPr marL="82296" indent="0">
                  <a:buNone/>
                </a:pPr>
                <a:r>
                  <a:rPr lang="ru-RU" dirty="0" smtClean="0"/>
                  <a:t>                                                 г)  а     и    а </a:t>
                </a:r>
                <a:r>
                  <a:rPr lang="ru-RU" dirty="0" smtClean="0">
                    <a:latin typeface="Cambria Math"/>
                    <a:ea typeface="Cambria Math"/>
                  </a:rPr>
                  <a:t>∶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18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ru-RU" dirty="0" smtClean="0"/>
              </a:p>
              <a:p>
                <a:r>
                  <a:rPr lang="ru-RU" dirty="0" smtClean="0"/>
                  <a:t>д) </a:t>
                </a:r>
                <a:r>
                  <a:rPr lang="en-US" dirty="0" smtClean="0"/>
                  <a:t>b </a:t>
                </a:r>
                <a:r>
                  <a:rPr lang="en-US" dirty="0" smtClean="0">
                    <a:latin typeface="Cambria Math"/>
                    <a:ea typeface="Cambria Math"/>
                  </a:rPr>
                  <a:t>∶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  и   </a:t>
                </a:r>
                <a:r>
                  <a:rPr lang="en-US" dirty="0" smtClean="0"/>
                  <a:t>b</a:t>
                </a:r>
              </a:p>
              <a:p>
                <a:pPr marL="82296" indent="0">
                  <a:buNone/>
                </a:pPr>
                <a:r>
                  <a:rPr lang="ru-RU" dirty="0" smtClean="0"/>
                  <a:t>                                                е)  с </a:t>
                </a:r>
                <a:r>
                  <a:rPr lang="ru-RU" dirty="0" smtClean="0">
                    <a:latin typeface="Cambria Math"/>
                    <a:ea typeface="Cambria Math"/>
                  </a:rPr>
                  <a:t>∶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dirty="0" smtClean="0"/>
                  <a:t>     и      с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097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Правило деления дробей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3200" dirty="0" smtClean="0"/>
                  <a:t>Чтобы разделить дробь на дробь, нужно делимое умножить на дробь, обратную делителю.</a:t>
                </a:r>
                <a:endParaRPr lang="en-US" sz="3200" dirty="0" smtClean="0"/>
              </a:p>
              <a:p>
                <a:endParaRPr lang="ru-RU" sz="3200" dirty="0" smtClean="0"/>
              </a:p>
              <a:p>
                <a:r>
                  <a:rPr lang="ru-RU" sz="4400" dirty="0"/>
                  <a:t> </a:t>
                </a:r>
                <a:r>
                  <a:rPr lang="ru-RU" sz="4400" dirty="0" smtClean="0"/>
                  <a:t>             </a:t>
                </a:r>
                <a:r>
                  <a:rPr lang="en-US" sz="4400" dirty="0" smtClean="0"/>
                  <a:t> </a:t>
                </a:r>
                <a:r>
                  <a:rPr lang="ru-RU" sz="44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/>
                          </a:rPr>
                          <m:t>𝒑</m:t>
                        </m:r>
                      </m:num>
                      <m:den>
                        <m:r>
                          <a:rPr lang="en-US" sz="4400" b="1" i="1" smtClean="0">
                            <a:latin typeface="Cambria Math"/>
                          </a:rPr>
                          <m:t>𝒒</m:t>
                        </m:r>
                      </m:den>
                    </m:f>
                  </m:oMath>
                </a14:m>
                <a:r>
                  <a:rPr lang="en-US" sz="4400" dirty="0" smtClean="0"/>
                  <a:t> </a:t>
                </a:r>
                <a:r>
                  <a:rPr lang="ru-RU" sz="4400" dirty="0" smtClean="0"/>
                  <a:t>∶</a:t>
                </a:r>
                <a:r>
                  <a:rPr lang="en-US" sz="4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/>
                          </a:rPr>
                          <m:t>𝒓</m:t>
                        </m:r>
                      </m:num>
                      <m:den>
                        <m:r>
                          <a:rPr lang="en-US" sz="4400" b="1" i="1" smtClean="0">
                            <a:latin typeface="Cambria Math"/>
                          </a:rPr>
                          <m:t>𝒔</m:t>
                        </m:r>
                      </m:den>
                    </m:f>
                  </m:oMath>
                </a14:m>
                <a:r>
                  <a:rPr lang="en-US" sz="4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/>
                          </a:rPr>
                          <m:t>𝒑</m:t>
                        </m:r>
                        <m:r>
                          <a:rPr lang="en-US" sz="4400" b="1" i="1" smtClean="0">
                            <a:latin typeface="Cambria Math"/>
                          </a:rPr>
                          <m:t> ∙ </m:t>
                        </m:r>
                        <m:r>
                          <a:rPr lang="en-US" sz="4400" b="1" i="1" smtClean="0">
                            <a:latin typeface="Cambria Math"/>
                          </a:rPr>
                          <m:t>𝒔</m:t>
                        </m:r>
                      </m:num>
                      <m:den>
                        <m:r>
                          <a:rPr lang="en-US" sz="4400" b="1" i="1" smtClean="0">
                            <a:latin typeface="Cambria Math"/>
                          </a:rPr>
                          <m:t>𝒒</m:t>
                        </m:r>
                        <m:r>
                          <a:rPr lang="en-US" sz="4400" b="1" i="1" smtClean="0">
                            <a:latin typeface="Cambria Math"/>
                          </a:rPr>
                          <m:t> ∙ </m:t>
                        </m:r>
                        <m:r>
                          <a:rPr lang="en-US" sz="4400" b="1" i="1" smtClean="0">
                            <a:latin typeface="Cambria Math"/>
                          </a:rPr>
                          <m:t>𝒓</m:t>
                        </m:r>
                      </m:den>
                    </m:f>
                  </m:oMath>
                </a14:m>
                <a:endParaRPr lang="ru-RU" sz="4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3" t="-16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9582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Правильно ли выполнено   деление?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3600" dirty="0" smtClean="0"/>
                  <a:t>   1)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sz="36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600" dirty="0" smtClean="0"/>
                  <a:t> </a:t>
                </a:r>
                <a:r>
                  <a:rPr lang="ru-RU" sz="3600" dirty="0" smtClean="0">
                    <a:latin typeface="Cambria Math"/>
                    <a:ea typeface="Cambria Math"/>
                  </a:rPr>
                  <a:t>∶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latin typeface="Cambria Math"/>
                            <a:ea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600" dirty="0" smtClean="0"/>
                  <a:t> = 2             2)  4 </a:t>
                </a:r>
                <a:r>
                  <a:rPr lang="ru-RU" sz="3600" dirty="0" smtClean="0">
                    <a:latin typeface="Cambria Math"/>
                    <a:ea typeface="Cambria Math"/>
                  </a:rPr>
                  <a:t>∶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ru-RU" sz="3600" dirty="0" smtClean="0"/>
              </a:p>
              <a:p>
                <a:endParaRPr lang="ru-RU" sz="3600" dirty="0"/>
              </a:p>
              <a:p>
                <a:r>
                  <a:rPr lang="ru-RU" sz="3600" dirty="0" smtClean="0"/>
                  <a:t>  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ru-RU" sz="3600" b="1" i="1" smtClean="0"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3600" dirty="0" smtClean="0"/>
                  <a:t> </a:t>
                </a:r>
                <a:r>
                  <a:rPr lang="ru-RU" sz="3600" dirty="0" smtClean="0">
                    <a:latin typeface="Cambria Math"/>
                    <a:ea typeface="Cambria Math"/>
                  </a:rPr>
                  <a:t>∶ 6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/>
                            <a:ea typeface="Cambria Math"/>
                          </a:rPr>
                          <m:t>𝟕</m:t>
                        </m:r>
                      </m:num>
                      <m:den>
                        <m:r>
                          <a:rPr lang="ru-RU" sz="3600" b="1" i="1" smtClean="0">
                            <a:latin typeface="Cambria Math"/>
                            <a:ea typeface="Cambria Math"/>
                          </a:rPr>
                          <m:t>𝟒𝟖</m:t>
                        </m:r>
                      </m:den>
                    </m:f>
                  </m:oMath>
                </a14:m>
                <a:r>
                  <a:rPr lang="ru-RU" sz="3600" dirty="0" smtClean="0"/>
                  <a:t>            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ru-RU" sz="3600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3600" dirty="0" smtClean="0"/>
                  <a:t> </a:t>
                </a:r>
                <a:r>
                  <a:rPr lang="ru-RU" sz="3600" dirty="0" smtClean="0">
                    <a:latin typeface="Cambria Math"/>
                    <a:ea typeface="Cambria Math"/>
                  </a:rPr>
                  <a:t>∶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/>
                            <a:ea typeface="Cambria Math"/>
                          </a:rPr>
                          <m:t>𝟏𝟎</m:t>
                        </m:r>
                      </m:num>
                      <m:den>
                        <m:r>
                          <a:rPr lang="ru-RU" sz="3600" b="1" i="1" smtClean="0">
                            <a:latin typeface="Cambria Math"/>
                            <a:ea typeface="Cambria Math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ru-RU" sz="3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 dirty="0" smtClean="0">
                            <a:latin typeface="Cambria Math"/>
                          </a:rPr>
                          <m:t>𝟒𝟒</m:t>
                        </m:r>
                      </m:num>
                      <m:den>
                        <m:r>
                          <a:rPr lang="ru-RU" sz="3600" b="1" i="1" dirty="0" smtClean="0">
                            <a:latin typeface="Cambria Math"/>
                          </a:rPr>
                          <m:t>𝟓𝟎</m:t>
                        </m:r>
                      </m:den>
                    </m:f>
                  </m:oMath>
                </a14:m>
                <a:endParaRPr lang="ru-RU" sz="3600" dirty="0" smtClean="0"/>
              </a:p>
              <a:p>
                <a:pPr marL="82296" indent="0">
                  <a:buNone/>
                </a:pPr>
                <a:r>
                  <a:rPr lang="ru-RU" sz="3600" dirty="0"/>
                  <a:t> </a:t>
                </a:r>
                <a:r>
                  <a:rPr lang="ru-RU" sz="3600" dirty="0" smtClean="0"/>
                  <a:t>             </a:t>
                </a:r>
              </a:p>
              <a:p>
                <a:r>
                  <a:rPr lang="ru-RU" sz="3600" dirty="0"/>
                  <a:t> </a:t>
                </a:r>
                <a:r>
                  <a:rPr lang="ru-RU" sz="3600" dirty="0" smtClean="0"/>
                  <a:t>                   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ru-RU" sz="36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600" dirty="0" smtClean="0"/>
                  <a:t> </a:t>
                </a:r>
                <a:r>
                  <a:rPr lang="ru-RU" sz="3600" dirty="0" smtClean="0">
                    <a:latin typeface="Cambria Math"/>
                    <a:ea typeface="Cambria Math"/>
                  </a:rPr>
                  <a:t>∶ 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9591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Выполните деление: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82296" indent="0">
                  <a:buNone/>
                </a:pPr>
                <a:r>
                  <a:rPr lang="ru-RU" sz="2200" dirty="0" smtClean="0"/>
                  <a:t>             </a:t>
                </a:r>
                <a:r>
                  <a:rPr lang="ru-RU" sz="2600" dirty="0" smtClean="0"/>
                  <a:t>1 вариант                                           2 вариант</a:t>
                </a:r>
              </a:p>
              <a:p>
                <a:r>
                  <a:rPr lang="ru-RU" sz="2800" dirty="0" smtClean="0"/>
                  <a:t>     </a:t>
                </a:r>
                <a:r>
                  <a:rPr lang="ru-RU" sz="3000" dirty="0" smtClean="0"/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3000" dirty="0" smtClean="0"/>
                  <a:t> </a:t>
                </a:r>
                <a:r>
                  <a:rPr lang="ru-RU" sz="3000" dirty="0" smtClean="0">
                    <a:latin typeface="Cambria Math"/>
                    <a:ea typeface="Cambria Math"/>
                  </a:rPr>
                  <a:t>∶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𝟓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𝟑</m:t>
                        </m:r>
                        <m:r>
                          <a:rPr lang="ru-RU" sz="3000" b="1" i="1" smtClean="0">
                            <a:latin typeface="Cambria Math"/>
                          </a:rPr>
                          <m:t> ∙ </m:t>
                        </m:r>
                        <m:r>
                          <a:rPr lang="ru-RU" sz="3000" b="1" i="1" smtClean="0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𝟖</m:t>
                        </m:r>
                        <m:r>
                          <a:rPr lang="ru-RU" sz="3000" b="1" i="1" smtClean="0">
                            <a:latin typeface="Cambria Math"/>
                          </a:rPr>
                          <m:t> ∙ </m:t>
                        </m:r>
                        <m:r>
                          <a:rPr lang="ru-RU" sz="3000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3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𝟐𝟏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𝟒𝟎</m:t>
                        </m:r>
                      </m:den>
                    </m:f>
                  </m:oMath>
                </a14:m>
                <a:r>
                  <a:rPr lang="ru-RU" sz="3000" dirty="0" smtClean="0"/>
                  <a:t>            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3000" dirty="0" smtClean="0"/>
                  <a:t> </a:t>
                </a:r>
                <a:r>
                  <a:rPr lang="ru-RU" sz="3000" dirty="0" smtClean="0">
                    <a:latin typeface="Cambria Math"/>
                    <a:ea typeface="Cambria Math"/>
                  </a:rPr>
                  <a:t>∶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𝟏</m:t>
                        </m:r>
                        <m:r>
                          <a:rPr lang="ru-RU" sz="3000" b="1" i="1" smtClean="0">
                            <a:latin typeface="Cambria Math"/>
                          </a:rPr>
                          <m:t> ∙ </m:t>
                        </m:r>
                        <m:r>
                          <a:rPr lang="ru-RU" sz="3000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𝟓</m:t>
                        </m:r>
                        <m:r>
                          <a:rPr lang="ru-RU" sz="3000" b="1" i="1" smtClean="0">
                            <a:latin typeface="Cambria Math"/>
                          </a:rPr>
                          <m:t> ∙ </m:t>
                        </m:r>
                        <m:r>
                          <a:rPr lang="ru-RU" sz="30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endParaRPr lang="ru-RU" sz="3000" dirty="0" smtClean="0"/>
              </a:p>
              <a:p>
                <a:r>
                  <a:rPr lang="ru-RU" sz="3000" dirty="0" smtClean="0"/>
                  <a:t>     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3000" dirty="0" smtClean="0"/>
                  <a:t> </a:t>
                </a:r>
                <a:r>
                  <a:rPr lang="ru-RU" sz="3000" dirty="0" smtClean="0">
                    <a:latin typeface="Cambria Math"/>
                    <a:ea typeface="Cambria Math"/>
                  </a:rPr>
                  <a:t>∶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𝟒</m:t>
                        </m:r>
                        <m:r>
                          <a:rPr lang="ru-RU" sz="3000" b="1" i="1" smtClean="0">
                            <a:latin typeface="Cambria Math"/>
                          </a:rPr>
                          <m:t> ∙ </m:t>
                        </m:r>
                        <m:r>
                          <a:rPr lang="ru-RU" sz="3000" b="1" i="1" smtClean="0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𝟓</m:t>
                        </m:r>
                        <m:r>
                          <a:rPr lang="ru-RU" sz="3000" b="1" i="1" smtClean="0">
                            <a:latin typeface="Cambria Math"/>
                          </a:rPr>
                          <m:t> ∙ </m:t>
                        </m:r>
                        <m:r>
                          <a:rPr lang="ru-RU" sz="30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3000" dirty="0" smtClean="0"/>
                  <a:t>              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ru-RU" sz="3000" dirty="0" smtClean="0"/>
                  <a:t> </a:t>
                </a:r>
                <a:r>
                  <a:rPr lang="ru-RU" sz="3000" dirty="0" smtClean="0">
                    <a:latin typeface="Cambria Math"/>
                    <a:ea typeface="Cambria Math"/>
                  </a:rPr>
                  <a:t>∶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𝟓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3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𝟑</m:t>
                        </m:r>
                        <m:r>
                          <a:rPr lang="ru-RU" sz="3000" b="1" i="1" smtClean="0">
                            <a:latin typeface="Cambria Math"/>
                          </a:rPr>
                          <m:t> ∙ </m:t>
                        </m:r>
                        <m:r>
                          <a:rPr lang="ru-RU" sz="3000" b="1" i="1" smtClean="0"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𝟏𝟔</m:t>
                        </m:r>
                        <m:r>
                          <a:rPr lang="ru-RU" sz="3000" b="1" i="1" smtClean="0">
                            <a:latin typeface="Cambria Math"/>
                          </a:rPr>
                          <m:t> ∙ </m:t>
                        </m:r>
                        <m:r>
                          <a:rPr lang="ru-RU" sz="3000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3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𝟐𝟎</m:t>
                        </m:r>
                      </m:den>
                    </m:f>
                  </m:oMath>
                </a14:m>
                <a:endParaRPr lang="ru-RU" sz="3000" dirty="0" smtClean="0"/>
              </a:p>
              <a:p>
                <a:r>
                  <a:rPr lang="ru-RU" sz="3000" dirty="0"/>
                  <a:t> </a:t>
                </a:r>
                <a:r>
                  <a:rPr lang="ru-RU" sz="3000" dirty="0" smtClean="0"/>
                  <a:t>    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3000" dirty="0" smtClean="0"/>
                  <a:t> </a:t>
                </a:r>
                <a:r>
                  <a:rPr lang="ru-RU" sz="3000" dirty="0" smtClean="0">
                    <a:latin typeface="Cambria Math"/>
                    <a:ea typeface="Cambria Math"/>
                  </a:rPr>
                  <a:t>∶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𝟗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ru-RU" sz="3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𝟑</m:t>
                        </m:r>
                        <m:r>
                          <a:rPr lang="ru-RU" sz="3000" b="1" i="1" smtClean="0">
                            <a:latin typeface="Cambria Math"/>
                          </a:rPr>
                          <m:t> ∙ </m:t>
                        </m:r>
                        <m:r>
                          <a:rPr lang="ru-RU" sz="3000" b="1" i="1" smtClean="0">
                            <a:latin typeface="Cambria Math"/>
                          </a:rPr>
                          <m:t>𝟐𝟓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𝟓</m:t>
                        </m:r>
                        <m:r>
                          <a:rPr lang="ru-RU" sz="3000" b="1" i="1" smtClean="0">
                            <a:latin typeface="Cambria Math"/>
                          </a:rPr>
                          <m:t> ∙ </m:t>
                        </m:r>
                        <m:r>
                          <a:rPr lang="ru-RU" sz="3000" b="1" i="1" smtClean="0"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3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000" dirty="0" smtClean="0"/>
                  <a:t>          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3000" dirty="0" smtClean="0"/>
                  <a:t> </a:t>
                </a:r>
                <a:r>
                  <a:rPr lang="ru-RU" sz="3000" dirty="0" smtClean="0">
                    <a:latin typeface="Cambria Math"/>
                    <a:ea typeface="Cambria Math"/>
                  </a:rPr>
                  <a:t>∶ 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𝟕</m:t>
                        </m:r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 ∙ </m:t>
                        </m:r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𝟖</m:t>
                        </m:r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 ∙ </m:t>
                        </m:r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endParaRPr lang="ru-RU" sz="3000" dirty="0" smtClean="0"/>
              </a:p>
              <a:p>
                <a:r>
                  <a:rPr lang="ru-RU" sz="3000" dirty="0" smtClean="0"/>
                  <a:t>     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3000" dirty="0" smtClean="0"/>
                  <a:t> </a:t>
                </a:r>
                <a:r>
                  <a:rPr lang="ru-RU" sz="3000" dirty="0" smtClean="0">
                    <a:latin typeface="Cambria Math"/>
                    <a:ea typeface="Cambria Math"/>
                  </a:rPr>
                  <a:t>∶ 3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 ∙ </m:t>
                        </m:r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𝟖</m:t>
                        </m:r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 ∙ </m:t>
                        </m:r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3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3000" dirty="0" smtClean="0"/>
                  <a:t>            г) 5 </a:t>
                </a:r>
                <a:r>
                  <a:rPr lang="ru-RU" sz="3000" dirty="0" smtClean="0">
                    <a:latin typeface="Cambria Math"/>
                    <a:ea typeface="Cambria Math"/>
                  </a:rPr>
                  <a:t>∶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3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𝟓</m:t>
                        </m:r>
                        <m:r>
                          <a:rPr lang="ru-RU" sz="3000" b="1" i="1" smtClean="0">
                            <a:latin typeface="Cambria Math"/>
                          </a:rPr>
                          <m:t> ∙</m:t>
                        </m:r>
                        <m:r>
                          <a:rPr lang="ru-RU" sz="30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𝟐𝟓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ru-RU" sz="3000" dirty="0" smtClean="0"/>
              </a:p>
              <a:p>
                <a:r>
                  <a:rPr lang="ru-RU" sz="3000" dirty="0" smtClean="0"/>
                  <a:t>     д) 8 </a:t>
                </a:r>
                <a:r>
                  <a:rPr lang="ru-RU" sz="3000" dirty="0" smtClean="0">
                    <a:latin typeface="Cambria Math"/>
                    <a:ea typeface="Cambria Math"/>
                  </a:rPr>
                  <a:t>∶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3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𝟖</m:t>
                        </m:r>
                        <m:r>
                          <a:rPr lang="ru-RU" sz="3000" b="1" i="1" smtClean="0">
                            <a:latin typeface="Cambria Math"/>
                          </a:rPr>
                          <m:t> ∙ </m:t>
                        </m:r>
                        <m:r>
                          <a:rPr lang="ru-RU" sz="30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000" dirty="0" smtClean="0"/>
                  <a:t> = 10           д)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000" dirty="0" smtClean="0"/>
                  <a:t> </a:t>
                </a:r>
                <a:r>
                  <a:rPr lang="ru-RU" sz="3000" dirty="0" smtClean="0">
                    <a:latin typeface="Cambria Math"/>
                    <a:ea typeface="Cambria Math"/>
                  </a:rPr>
                  <a:t>∶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𝟑</m:t>
                        </m:r>
                        <m:r>
                          <a:rPr lang="ru-RU" sz="3000" b="1" i="1" smtClean="0">
                            <a:latin typeface="Cambria Math"/>
                          </a:rPr>
                          <m:t> ∙ </m:t>
                        </m:r>
                        <m:r>
                          <a:rPr lang="ru-RU" sz="30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𝟕</m:t>
                        </m:r>
                        <m:r>
                          <a:rPr lang="ru-RU" sz="3000" b="1" i="1" smtClean="0">
                            <a:latin typeface="Cambria Math"/>
                          </a:rPr>
                          <m:t> ∙ </m:t>
                        </m:r>
                        <m:r>
                          <a:rPr lang="ru-RU" sz="3000" b="1" i="1" smtClean="0"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ru-RU" sz="3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000" b="1" i="1" smtClean="0"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ru-RU" sz="3000" b="1" i="1" smtClean="0"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2800" dirty="0"/>
                  <a:t> 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0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6189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длину отрезка АС, АЕ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АВ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25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 smtClean="0"/>
                  <a:t> см</a:t>
                </a:r>
              </a:p>
              <a:p>
                <a:pPr marL="82296" indent="0">
                  <a:buNone/>
                </a:pPr>
                <a:endParaRPr lang="ru-RU" dirty="0"/>
              </a:p>
              <a:p>
                <a:pPr marL="82296" indent="0">
                  <a:buNone/>
                </a:pPr>
                <a:r>
                  <a:rPr lang="ru-RU" dirty="0" smtClean="0"/>
                  <a:t>          А        С       Д       Е       К        В</a:t>
                </a:r>
              </a:p>
              <a:p>
                <a:pPr marL="82296" indent="0">
                  <a:buNone/>
                </a:pPr>
                <a:endParaRPr lang="ru-RU" dirty="0" smtClean="0"/>
              </a:p>
              <a:p>
                <a:pPr marL="82296" indent="0">
                  <a:buNone/>
                </a:pPr>
                <a:r>
                  <a:rPr lang="ru-RU" dirty="0"/>
                  <a:t> </a:t>
                </a:r>
                <a:r>
                  <a:rPr lang="ru-RU" dirty="0" smtClean="0"/>
                  <a:t>   АС = ?</a:t>
                </a:r>
              </a:p>
              <a:p>
                <a:pPr marL="82296" indent="0">
                  <a:buNone/>
                </a:pPr>
                <a:r>
                  <a:rPr lang="ru-RU" dirty="0"/>
                  <a:t> </a:t>
                </a:r>
                <a:r>
                  <a:rPr lang="ru-RU" dirty="0" smtClean="0"/>
                  <a:t>   АЕ = ?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>
            <a:off x="2483768" y="2852936"/>
            <a:ext cx="4248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484070" y="279359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347864" y="279359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151524" y="279359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037744" y="279359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860589" y="2766119"/>
            <a:ext cx="0" cy="183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728702" y="2766118"/>
            <a:ext cx="0" cy="183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482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За сколько времени Максим дойдет до школы, удаленной от его дома на расстояние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dirty="0" smtClean="0"/>
                  <a:t> км, если будет идти со скоростью 3 км/ч?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 r="-13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1284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Банка вмещает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dirty="0" smtClean="0"/>
                  <a:t> кг меда. Сколько таких банок надо взять, чтобы разложить в них 18 кг меда?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3895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 и сделай вывод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ru-RU" dirty="0" smtClean="0"/>
                  <a:t>       </a:t>
                </a:r>
                <a:r>
                  <a:rPr lang="ru-RU" u="sng" dirty="0" smtClean="0"/>
                  <a:t>1 вариант:</a:t>
                </a:r>
              </a:p>
              <a:p>
                <a:r>
                  <a:rPr lang="ru-RU" dirty="0" smtClean="0"/>
                  <a:t>Сравни </a:t>
                </a:r>
                <a:r>
                  <a:rPr lang="en-US" dirty="0" smtClean="0"/>
                  <a:t>m </a:t>
                </a:r>
                <a:r>
                  <a:rPr lang="ru-RU" dirty="0" smtClean="0"/>
                  <a:t>и </a:t>
                </a:r>
                <a:r>
                  <a:rPr lang="en-US" dirty="0" smtClean="0"/>
                  <a:t>m </a:t>
                </a:r>
                <a:r>
                  <a:rPr lang="ru-RU" dirty="0" smtClean="0">
                    <a:latin typeface="Cambria Math"/>
                    <a:ea typeface="Cambria Math"/>
                  </a:rPr>
                  <a:t>∶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  при  </a:t>
                </a:r>
                <a:r>
                  <a:rPr lang="en-US" dirty="0" smtClean="0"/>
                  <a:t>m</a:t>
                </a:r>
                <a:r>
                  <a:rPr lang="ru-RU" dirty="0" smtClean="0"/>
                  <a:t> = 4, 10,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5 </m:t>
                        </m:r>
                      </m:den>
                    </m:f>
                  </m:oMath>
                </a14:m>
                <a:r>
                  <a:rPr lang="ru-RU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 smtClean="0"/>
                  <a:t> .</a:t>
                </a:r>
              </a:p>
              <a:p>
                <a:r>
                  <a:rPr lang="ru-RU" dirty="0" smtClean="0"/>
                  <a:t>Как изменяется число при его делении на дробь, меньшую 1?</a:t>
                </a:r>
              </a:p>
              <a:p>
                <a:pPr marL="82296" indent="0">
                  <a:buNone/>
                </a:pPr>
                <a:r>
                  <a:rPr lang="ru-RU" dirty="0" smtClean="0"/>
                  <a:t>       </a:t>
                </a:r>
                <a:r>
                  <a:rPr lang="ru-RU" u="sng" dirty="0" smtClean="0"/>
                  <a:t>2 вариант:</a:t>
                </a:r>
              </a:p>
              <a:p>
                <a:r>
                  <a:rPr lang="ru-RU" dirty="0" smtClean="0"/>
                  <a:t> Сравни </a:t>
                </a:r>
                <a:r>
                  <a:rPr lang="en-US" dirty="0" smtClean="0"/>
                  <a:t>n </a:t>
                </a:r>
                <a:r>
                  <a:rPr lang="ru-RU" dirty="0" smtClean="0"/>
                  <a:t>и </a:t>
                </a:r>
                <a:r>
                  <a:rPr lang="en-US" dirty="0" smtClean="0"/>
                  <a:t>n </a:t>
                </a:r>
                <a:r>
                  <a:rPr lang="ru-RU" dirty="0" smtClean="0">
                    <a:latin typeface="Cambria Math"/>
                    <a:ea typeface="Cambria Math"/>
                  </a:rPr>
                  <a:t>∶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/>
                  <a:t>  при  </a:t>
                </a:r>
                <a:r>
                  <a:rPr lang="en-US" dirty="0" smtClean="0"/>
                  <a:t>n =</a:t>
                </a:r>
                <a:r>
                  <a:rPr lang="ru-RU" dirty="0" smtClean="0"/>
                  <a:t> 5, 15,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 smtClean="0"/>
                  <a:t> .</a:t>
                </a:r>
              </a:p>
              <a:p>
                <a:r>
                  <a:rPr lang="ru-RU" dirty="0" smtClean="0"/>
                  <a:t>Как изменяется число при его делении на дробь, большую 1?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 r="-1545" b="-39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0716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 и сделай вывод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82296" indent="0">
                  <a:buNone/>
                </a:pPr>
                <a:r>
                  <a:rPr lang="ru-RU" dirty="0" smtClean="0"/>
                  <a:t>     1 вариант:</a:t>
                </a:r>
              </a:p>
              <a:p>
                <a:r>
                  <a:rPr lang="ru-RU" dirty="0" smtClean="0"/>
                  <a:t>Если </a:t>
                </a:r>
                <a:r>
                  <a:rPr lang="en-US" dirty="0" smtClean="0"/>
                  <a:t>m = 4</a:t>
                </a:r>
                <a:r>
                  <a:rPr lang="ru-RU" dirty="0" smtClean="0"/>
                  <a:t>, то </a:t>
                </a:r>
                <a:r>
                  <a:rPr lang="en-US" dirty="0" smtClean="0"/>
                  <a:t>4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∶</m:t>
                    </m:r>
                    <m:f>
                      <m:fPr>
                        <m:ctrlPr>
                          <a:rPr lang="ru-RU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4 ∙5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 ∙2</m:t>
                        </m:r>
                      </m:den>
                    </m:f>
                  </m:oMath>
                </a14:m>
                <a:r>
                  <a:rPr lang="ru-RU" dirty="0" smtClean="0"/>
                  <a:t> = 10 ,      </a:t>
                </a:r>
                <a:r>
                  <a:rPr lang="ru-RU" dirty="0" smtClean="0">
                    <a:solidFill>
                      <a:srgbClr val="00B050"/>
                    </a:solidFill>
                  </a:rPr>
                  <a:t>4&lt; 10</a:t>
                </a:r>
              </a:p>
              <a:p>
                <a:endParaRPr lang="ru-RU" dirty="0" smtClean="0"/>
              </a:p>
              <a:p>
                <a:r>
                  <a:rPr lang="ru-RU" dirty="0" smtClean="0"/>
                  <a:t>Если </a:t>
                </a:r>
                <a:r>
                  <a:rPr lang="en-US" dirty="0" smtClean="0"/>
                  <a:t>m = 10</a:t>
                </a:r>
                <a:r>
                  <a:rPr lang="ru-RU" dirty="0" smtClean="0"/>
                  <a:t>, то 10 </a:t>
                </a:r>
                <a:r>
                  <a:rPr lang="ru-RU" dirty="0" smtClean="0">
                    <a:latin typeface="Cambria Math"/>
                    <a:ea typeface="Cambria Math"/>
                  </a:rPr>
                  <a:t>∶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10 ∙ 5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 ∙ 2</m:t>
                        </m:r>
                      </m:den>
                    </m:f>
                  </m:oMath>
                </a14:m>
                <a:r>
                  <a:rPr lang="ru-RU" dirty="0" smtClean="0"/>
                  <a:t> =25 ,    </a:t>
                </a:r>
                <a:r>
                  <a:rPr lang="ru-RU" dirty="0" smtClean="0">
                    <a:solidFill>
                      <a:srgbClr val="00B050"/>
                    </a:solidFill>
                  </a:rPr>
                  <a:t>10 &lt; 25</a:t>
                </a:r>
              </a:p>
              <a:p>
                <a:endParaRPr lang="ru-RU" dirty="0" smtClean="0"/>
              </a:p>
              <a:p>
                <a:r>
                  <a:rPr lang="ru-RU" dirty="0" smtClean="0"/>
                  <a:t>Если </a:t>
                </a:r>
                <a:r>
                  <a:rPr lang="en-US" dirty="0" smtClean="0"/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 , то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 </a:t>
                </a:r>
                <a:r>
                  <a:rPr lang="ru-RU" dirty="0" smtClean="0">
                    <a:latin typeface="Cambria Math"/>
                    <a:ea typeface="Cambria Math"/>
                  </a:rPr>
                  <a:t>∶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 ∙5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5 ∙2</m:t>
                        </m:r>
                      </m:den>
                    </m:f>
                  </m:oMath>
                </a14:m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/>
                  <a:t> ,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00B050"/>
                    </a:solidFill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dirty="0" smtClean="0"/>
              </a:p>
              <a:p>
                <a:pPr marL="82296" indent="0">
                  <a:buNone/>
                </a:pPr>
                <a:endParaRPr lang="ru-RU" dirty="0" smtClean="0"/>
              </a:p>
              <a:p>
                <a:r>
                  <a:rPr lang="ru-RU" dirty="0" smtClean="0"/>
                  <a:t>Если </a:t>
                </a:r>
                <a:r>
                  <a:rPr lang="en-US" dirty="0" smtClean="0"/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, то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 smtClean="0"/>
                  <a:t> </a:t>
                </a:r>
                <a:r>
                  <a:rPr lang="ru-RU" dirty="0" smtClean="0">
                    <a:latin typeface="Cambria Math"/>
                    <a:ea typeface="Cambria Math"/>
                  </a:rPr>
                  <a:t>∶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8 ∙5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3 ∙2</m:t>
                        </m:r>
                      </m:den>
                    </m:f>
                  </m:oMath>
                </a14:m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 smtClean="0"/>
                  <a:t> ,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00B050"/>
                    </a:solidFill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5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0025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237</TotalTime>
  <Words>1020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Урок математики в 5 классе по теме:</vt:lpstr>
      <vt:lpstr>       Правило деления дробей</vt:lpstr>
      <vt:lpstr>   Правильно ли выполнено   деление?</vt:lpstr>
      <vt:lpstr>Выполните деление:</vt:lpstr>
      <vt:lpstr>Найдите длину отрезка АС, АЕ</vt:lpstr>
      <vt:lpstr>Решите задачу:</vt:lpstr>
      <vt:lpstr>Решите задачу:</vt:lpstr>
      <vt:lpstr>Сравни и сделай вывод</vt:lpstr>
      <vt:lpstr>Сравни и сделай вывод</vt:lpstr>
      <vt:lpstr>Сравни и сделай вывод</vt:lpstr>
      <vt:lpstr>Сравни не вычисляя: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5 классе по теме:</dc:title>
  <cp:lastModifiedBy>PC</cp:lastModifiedBy>
  <cp:revision>21</cp:revision>
  <cp:lastPrinted>2013-02-14T18:16:55Z</cp:lastPrinted>
  <dcterms:modified xsi:type="dcterms:W3CDTF">2013-02-14T18:42:10Z</dcterms:modified>
</cp:coreProperties>
</file>