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69" r:id="rId4"/>
    <p:sldId id="267" r:id="rId5"/>
    <p:sldId id="266" r:id="rId6"/>
    <p:sldId id="265" r:id="rId7"/>
    <p:sldId id="261" r:id="rId8"/>
    <p:sldId id="262" r:id="rId9"/>
    <p:sldId id="263" r:id="rId10"/>
    <p:sldId id="257" r:id="rId11"/>
    <p:sldId id="258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Стенокардия-симптом ишемической болезни сердца.</a:t>
            </a:r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2" descr="C:\Documents and Settings\катя\Рабочий стол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1025" y="1524000"/>
            <a:ext cx="8105775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5" descr="holesterin-1-2-03-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Благоприятно  влияют  на  состояние  сердечно – сосудистой  системы:</a:t>
            </a:r>
          </a:p>
        </p:txBody>
      </p:sp>
      <p:pic>
        <p:nvPicPr>
          <p:cNvPr id="24579" name="Picture 7" descr="j019903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524000"/>
            <a:ext cx="1570038" cy="1730375"/>
          </a:xfrm>
          <a:noFill/>
        </p:spPr>
      </p:pic>
      <p:pic>
        <p:nvPicPr>
          <p:cNvPr id="24580" name="Picture 8" descr="j01992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48000"/>
            <a:ext cx="18415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j01995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800600"/>
            <a:ext cx="16700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j02167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800600"/>
            <a:ext cx="14509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62000" y="1524000"/>
            <a:ext cx="6096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занятия  физкультурой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09600" y="2514600"/>
            <a:ext cx="492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соблюдение  режима  дня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581400" y="3886200"/>
            <a:ext cx="3352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правильное  питание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152400" y="4343400"/>
            <a:ext cx="64992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регулярные  и  оптимальные  физические  нагрузки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09600" y="5486400"/>
            <a:ext cx="2620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отсутствие  стрессов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67600" y="53340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  <a:hlinkClick r:id="" action="ppaction://noaction"/>
              </a:rPr>
              <a:t>порок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Один из видов порока сердца</a:t>
            </a:r>
          </a:p>
        </p:txBody>
      </p:sp>
      <p:pic>
        <p:nvPicPr>
          <p:cNvPr id="25603" name="Picture 5" descr="HeatDMP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81438" y="1362075"/>
            <a:ext cx="712079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БУДЬТЕ  ЗДОРОВЫ!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44505" y="2286000"/>
            <a:ext cx="928850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6630" name="Picture 12" descr="thumbs_487f23e67126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248025"/>
            <a:ext cx="48006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Century Gothic" pitchFamily="34" charset="0"/>
              </a:rPr>
              <a:t>Инфаркт миокарда</a:t>
            </a:r>
            <a:endParaRPr lang="ru-RU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 descr="G:\Света П\infark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524000"/>
            <a:ext cx="54102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smtClean="0"/>
              <a:t>Электрокардиография</a:t>
            </a:r>
            <a:endParaRPr lang="ru-RU" sz="4800" b="1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 descr="G:\Света П\kard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ЭКГ</a:t>
            </a:r>
          </a:p>
        </p:txBody>
      </p:sp>
      <p:pic>
        <p:nvPicPr>
          <p:cNvPr id="17411" name="Picture 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Фонокардиография</a:t>
            </a: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z="1800" b="1" smtClean="0"/>
          </a:p>
          <a:p>
            <a:r>
              <a:rPr lang="ru-RU" sz="1800" b="1" smtClean="0"/>
              <a:t>Критерием качественной записи ФКГ является отсутствие колебаний (прямая линия) на аускультативном канале (изоакустическая линия) в период отсутствия звуков сердца. </a:t>
            </a:r>
          </a:p>
          <a:p>
            <a:endParaRPr lang="ru-RU" smtClean="0"/>
          </a:p>
        </p:txBody>
      </p:sp>
      <p:pic>
        <p:nvPicPr>
          <p:cNvPr id="18436" name="Picture 5" descr="fonokardio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43000"/>
            <a:ext cx="75580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smtClean="0"/>
              <a:t>Эхокардиография</a:t>
            </a:r>
            <a:br>
              <a:rPr lang="ru-RU" i="1" smtClean="0"/>
            </a:br>
            <a:r>
              <a:rPr lang="ru-RU" sz="1600" b="1" smtClean="0"/>
              <a:t>ЭхоКГ больного с множественными тромбами в полостях сердца. Стрелками указаны тромбы в верхушке левого желудочка и в ушке левого предсердия.</a:t>
            </a:r>
            <a:endParaRPr lang="ru-RU" sz="1600" smtClean="0"/>
          </a:p>
        </p:txBody>
      </p:sp>
      <p:pic>
        <p:nvPicPr>
          <p:cNvPr id="19459" name="Picture 5" descr="129_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91440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Экстракорпоральная гипотермия</a:t>
            </a:r>
          </a:p>
        </p:txBody>
      </p:sp>
      <p:pic>
        <p:nvPicPr>
          <p:cNvPr id="20483" name="Picture 5" descr="22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05000"/>
            <a:ext cx="4267200" cy="4953000"/>
          </a:xfrm>
          <a:noFill/>
        </p:spPr>
      </p:pic>
      <p:pic>
        <p:nvPicPr>
          <p:cNvPr id="20484" name="Picture 7" descr="1826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905000"/>
            <a:ext cx="487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>Аневризма восходящего отдела аорты </a:t>
            </a:r>
          </a:p>
        </p:txBody>
      </p:sp>
      <p:pic>
        <p:nvPicPr>
          <p:cNvPr id="21507" name="Picture 7" descr="Клапансодержащий конду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860800"/>
            <a:ext cx="30956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Операция по методу David (экстравальвулярное протезирование восходящего отдела аорты)"/>
          <p:cNvPicPr>
            <a:picLocks noChangeAspect="1" noChangeArrowheads="1"/>
          </p:cNvPicPr>
          <p:nvPr/>
        </p:nvPicPr>
        <p:blipFill>
          <a:blip r:embed="rId3">
            <a:lum bright="-4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348038" y="1484313"/>
            <a:ext cx="2827337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 Операция по методу Bentall-DeBo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052513"/>
            <a:ext cx="2819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733800" y="5445125"/>
            <a:ext cx="5410200" cy="16129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ННИИПК обладает самым большим в России опытом выполнения подобных операций.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Это протезирование восходящей аорты и аортального клапана с использованием клапаносодержащего кондуита (операция Bentall-DeBono);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АТЕРОСКЛЕРОЗ</a:t>
            </a:r>
            <a:r>
              <a:rPr lang="ru-RU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400" smtClean="0">
              <a:solidFill>
                <a:srgbClr val="990099"/>
              </a:solidFill>
            </a:endParaRPr>
          </a:p>
        </p:txBody>
      </p:sp>
      <p:pic>
        <p:nvPicPr>
          <p:cNvPr id="22532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0" y="1143000"/>
            <a:ext cx="4572000" cy="5715000"/>
          </a:xfrm>
          <a:noFill/>
          <a:ln w="28575">
            <a:solidFill>
              <a:srgbClr val="FFFF00"/>
            </a:solidFill>
          </a:ln>
        </p:spPr>
      </p:pic>
      <p:pic>
        <p:nvPicPr>
          <p:cNvPr id="22533" name="Picture 8" descr="G:\Света П\aterosklero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PresentationFormat>Экран (4:3)</PresentationFormat>
  <Paragraphs>30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Стенокардия-симптом ишемической болезни сердца.</vt:lpstr>
      <vt:lpstr>Инфаркт миокарда</vt:lpstr>
      <vt:lpstr>Электрокардиография</vt:lpstr>
      <vt:lpstr> ЭКГ</vt:lpstr>
      <vt:lpstr>Фонокардиография</vt:lpstr>
      <vt:lpstr>Эхокардиография ЭхоКГ больного с множественными тромбами в полостях сердца. Стрелками указаны тромбы в верхушке левого желудочка и в ушке левого предсердия.</vt:lpstr>
      <vt:lpstr>Экстракорпоральная гипотермия</vt:lpstr>
      <vt:lpstr>Аневризма восходящего отдела аорты </vt:lpstr>
      <vt:lpstr>АТЕРОСКЛЕРОЗ </vt:lpstr>
      <vt:lpstr>Слайд 10</vt:lpstr>
      <vt:lpstr>Благоприятно  влияют  на  состояние  сердечно – сосудистой  системы:</vt:lpstr>
      <vt:lpstr>Один из видов порока сердца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8</cp:revision>
  <dcterms:created xsi:type="dcterms:W3CDTF">2013-06-24T07:00:54Z</dcterms:created>
  <dcterms:modified xsi:type="dcterms:W3CDTF">2013-06-24T07:09:53Z</dcterms:modified>
</cp:coreProperties>
</file>