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0E20-1A20-4A13-882B-C6676E94DCC5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AFE7E-9168-4284-A8E0-4D764B40E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D6ABE5-CB0D-412B-9589-763F61D21C3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shalkinclinic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Monotype Corsiva" pitchFamily="66" charset="0"/>
              </a:rPr>
              <a:t>Пресс-конференция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629400" cy="17986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spc="-24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Сердечно-сосудистая система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05200"/>
            <a:ext cx="1905000" cy="3352800"/>
          </a:xfrm>
          <a:prstGeom prst="rect">
            <a:avLst/>
          </a:prstGeom>
          <a:noFill/>
          <a:ln w="31750" cmpd="thickThin">
            <a:solidFill>
              <a:srgbClr val="990099"/>
            </a:solidFill>
            <a:prstDash val="sysDash"/>
            <a:bevel/>
            <a:headEnd/>
            <a:tailEnd/>
          </a:ln>
        </p:spPr>
      </p:pic>
      <p:pic>
        <p:nvPicPr>
          <p:cNvPr id="2054" name="Picture 6" descr="Схема кровообращ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3124200"/>
          </a:xfrm>
          <a:prstGeom prst="rect">
            <a:avLst/>
          </a:prstGeom>
          <a:noFill/>
          <a:ln w="31750" cmpd="thickThin">
            <a:noFill/>
            <a:prstDash val="sysDash"/>
            <a:bevel/>
            <a:headEnd/>
            <a:tailEnd/>
          </a:ln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209800" cy="2133600"/>
          </a:xfrm>
          <a:prstGeom prst="rect">
            <a:avLst/>
          </a:prstGeom>
          <a:noFill/>
          <a:ln w="31750" cmpd="thickThin">
            <a:solidFill>
              <a:srgbClr val="990099"/>
            </a:solidFill>
            <a:prstDash val="sysDash"/>
            <a:bevel/>
            <a:headEnd/>
            <a:tailEnd/>
          </a:ln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2362200" cy="3124200"/>
          </a:xfrm>
          <a:prstGeom prst="rect">
            <a:avLst/>
          </a:prstGeom>
          <a:noFill/>
          <a:ln w="31750" cmpd="thickThin">
            <a:solidFill>
              <a:srgbClr val="990099"/>
            </a:solidFill>
            <a:prstDash val="sysDash"/>
            <a:bevel/>
            <a:headEnd/>
            <a:tailEnd/>
          </a:ln>
        </p:spPr>
      </p:pic>
      <p:pic>
        <p:nvPicPr>
          <p:cNvPr id="2057" name="Picture 4" descr="11706606727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724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G:\Света П\anheart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0"/>
            <a:ext cx="2005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В Институте в целом проконсультировано более 600 тыс. пациентов. В среднем за год проходят консультацию 26 тыс. человек, стационарно лечится 6 тыс. пациентов.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1267" name="Picture 7" descr="1170661314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117066129680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4191000"/>
            <a:ext cx="2971800" cy="2336800"/>
          </a:xfrm>
          <a:noFill/>
        </p:spPr>
      </p:pic>
      <p:pic>
        <p:nvPicPr>
          <p:cNvPr id="11269" name="Picture 10" descr="1170661124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863" y="1595438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1170661154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910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Кровеносная  система</a:t>
            </a: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048000"/>
            <a:ext cx="4038600" cy="3328988"/>
          </a:xfrm>
          <a:noFill/>
          <a:ln w="44450" cap="flat">
            <a:solidFill>
              <a:srgbClr val="660066"/>
            </a:solidFill>
            <a:prstDash val="sysDash"/>
            <a:round/>
          </a:ln>
        </p:spPr>
      </p:pic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600200" y="1600200"/>
            <a:ext cx="150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Сердце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5181600" y="162877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Кровеносные  сосуды</a:t>
            </a:r>
          </a:p>
        </p:txBody>
      </p:sp>
      <p:sp>
        <p:nvSpPr>
          <p:cNvPr id="3078" name="AutoShape 11"/>
          <p:cNvSpPr>
            <a:spLocks noChangeArrowheads="1"/>
          </p:cNvSpPr>
          <p:nvPr/>
        </p:nvSpPr>
        <p:spPr bwMode="auto">
          <a:xfrm rot="1650721">
            <a:off x="2209800" y="9144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12"/>
          <p:cNvSpPr>
            <a:spLocks noChangeArrowheads="1"/>
          </p:cNvSpPr>
          <p:nvPr/>
        </p:nvSpPr>
        <p:spPr bwMode="auto">
          <a:xfrm rot="-1477111">
            <a:off x="6324600" y="8382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0" name="Picture 5" descr="smalle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4724400" cy="4800600"/>
          </a:xfrm>
          <a:prstGeom prst="rect">
            <a:avLst/>
          </a:prstGeom>
          <a:noFill/>
          <a:ln w="44450">
            <a:solidFill>
              <a:srgbClr val="660066"/>
            </a:solidFill>
            <a:prstDash val="dash"/>
            <a:bevel/>
            <a:headEnd/>
            <a:tailEnd/>
          </a:ln>
        </p:spPr>
      </p:pic>
      <p:sp>
        <p:nvSpPr>
          <p:cNvPr id="3081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8" descr="coronarie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4450">
            <a:solidFill>
              <a:srgbClr val="660066"/>
            </a:solidFill>
            <a:prstDash val="sysDash"/>
            <a:round/>
            <a:headEnd/>
            <a:tailEnd/>
          </a:ln>
        </p:spPr>
      </p:pic>
      <p:sp>
        <p:nvSpPr>
          <p:cNvPr id="4101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Неблагоприятное  воздействие  алкоголя  на  функции  сердечно-сосудистой системы.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609600" y="1600200"/>
            <a:ext cx="8077200" cy="3886200"/>
          </a:xfr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" y="59436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Сердце  здорового  человека  (слева)  и  сердце  алкоголика  (справа)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Институт патологии кровообращения (им.Е.Н.Мешалкина) </a:t>
            </a:r>
            <a:r>
              <a:rPr lang="ru-RU" sz="2400" smtClean="0"/>
              <a:t>Создан в 1957 году.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1800" smtClean="0"/>
              <a:t>Адрес: Российская Федерация, 630055, г.Новосибирск, ул.Речкуновская, 15Интернет:</a:t>
            </a:r>
            <a:r>
              <a:rPr lang="ru-RU" sz="1800" smtClean="0">
                <a:hlinkClick r:id="rId2"/>
              </a:rPr>
              <a:t>www.meshalkinclinic.ru</a:t>
            </a:r>
            <a:endParaRPr lang="ru-RU" sz="180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6148" name="Picture 7" descr="117005550562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981200"/>
            <a:ext cx="80010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До 1900 года - возглавлял Евгений Николаевич Мешалкин.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5" descr="0935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22388"/>
            <a:ext cx="6745288" cy="5535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/>
              <a:t>            </a:t>
            </a:r>
            <a:r>
              <a:rPr lang="ru-RU" sz="4000" smtClean="0">
                <a:latin typeface="Comic Sans MS" pitchFamily="66" charset="0"/>
              </a:rPr>
              <a:t>Е.Н.Мешалкин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Р</a:t>
            </a:r>
            <a:r>
              <a:rPr lang="en-US" smtClean="0"/>
              <a:t>одился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          </a:t>
            </a:r>
            <a:r>
              <a:rPr lang="en-US" smtClean="0"/>
              <a:t>25 февраля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            </a:t>
            </a:r>
            <a:r>
              <a:rPr lang="en-US" smtClean="0"/>
              <a:t>1916 года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  </a:t>
            </a:r>
            <a:r>
              <a:rPr lang="en-US" smtClean="0"/>
              <a:t>в Екатеринославе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8196" name="Picture 5" descr="1170660937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1170660574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1170660628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1170660745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67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В настоящее время Институтом руководит доктор мед.наук, профессор Александр Михайлович Караськов.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43700000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371600"/>
            <a:ext cx="7315200" cy="5486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Ежегодно проводится более 1,5 тыс. исследований и 3 тыс. операций.</a:t>
            </a:r>
            <a:br>
              <a:rPr lang="ru-RU" sz="2800" smtClean="0"/>
            </a:br>
            <a:r>
              <a:rPr lang="ru-RU" sz="2800" smtClean="0"/>
              <a:t>Работает более 1500 сотрудников.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43" name="Picture 5" descr="11700541984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042165">
            <a:off x="601663" y="1849438"/>
            <a:ext cx="4572000" cy="3581400"/>
          </a:xfrm>
          <a:noFill/>
        </p:spPr>
      </p:pic>
      <p:pic>
        <p:nvPicPr>
          <p:cNvPr id="10244" name="Picture 8" descr="11706613532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20742055">
            <a:off x="4730750" y="3365500"/>
            <a:ext cx="4060825" cy="261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Кровеносная  система </vt:lpstr>
      <vt:lpstr>Слайд 3</vt:lpstr>
      <vt:lpstr>Неблагоприятное  воздействие  алкоголя  на  функции  сердечно-сосудистой системы.</vt:lpstr>
      <vt:lpstr> Институт патологии кровообращения (им.Е.Н.Мешалкина) Создан в 1957 году. Адрес: Российская Федерация, 630055, г.Новосибирск, ул.Речкуновская, 15Интернет:www.meshalkinclinic.ru</vt:lpstr>
      <vt:lpstr> До 1900 года - возглавлял Евгений Николаевич Мешалкин. </vt:lpstr>
      <vt:lpstr>            Е.Н.Мешалкин</vt:lpstr>
      <vt:lpstr> В настоящее время Институтом руководит доктор мед.наук, профессор Александр Михайлович Караськов. </vt:lpstr>
      <vt:lpstr>  Ежегодно проводится более 1,5 тыс. исследований и 3 тыс. операций. Работает более 1500 сотрудников. </vt:lpstr>
      <vt:lpstr>     В Институте в целом проконсультировано более 600 тыс. пациентов. В среднем за год проходят консультацию 26 тыс. человек, стационарно лечится 6 тыс. пациентов.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</cp:revision>
  <dcterms:created xsi:type="dcterms:W3CDTF">2013-06-24T06:59:03Z</dcterms:created>
  <dcterms:modified xsi:type="dcterms:W3CDTF">2013-06-24T06:59:15Z</dcterms:modified>
</cp:coreProperties>
</file>