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  <p:sldMasterId id="2147483659" r:id="rId3"/>
    <p:sldMasterId id="2147483663" r:id="rId4"/>
    <p:sldMasterId id="2147483665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CC"/>
    <a:srgbClr val="3366FF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F973-93B7-4744-8EF1-5AF792DC2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BC667-2DFC-41F3-9BC9-9B4D9850E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58A4-E1B0-4735-A601-715838EBA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62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62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D4F8C5-72A2-4B82-B0CD-A231E8FF6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9EFD7-574B-4726-AB65-738878B21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77665-D680-4AD7-BD6E-57E51AF02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EB72-1943-44C3-B7BF-27A1EEE7C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AFE91-9010-4F31-9D5B-C97A91A56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AF01-FE9D-41ED-9A49-FD61BDC79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6F7E-B19F-4DAA-A0B6-EE16D6347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E5F3-C187-4313-9346-5E36064FF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63AB0-6A6C-4E60-9B3D-545E4AF18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2BCE-970D-4864-A96C-CD8CBD3C4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8264-FEB4-4529-AA8D-ED0A66BAD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36BB8-CB0D-4082-A4AD-950018A4B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36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353AF2-61B4-4149-8A50-62FC76EA4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FA12C-6078-4B38-97C7-FE1990773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90C81-9C99-4CAB-828B-D037C46E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C6E38-1BB4-4861-ACEC-0BD24AB42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9E7B1-43E8-4C2E-B2D8-57A721F2D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C199A-2E65-4C59-9255-2B5A6367D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0BE0-A632-444C-B5D8-12B6942FB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538FA-D98B-4B33-A576-4C52C1E1F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121C-320D-4583-939D-F0CCA8195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11249-1BA4-4DB8-BC51-29D9116EC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A509-6293-4963-80AF-A1B56AC5C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116E7-8D3C-4AFD-9EC1-454D434D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54F35-2112-486D-A985-D2A2FB6B2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72456-BBFB-4449-A2A0-56F1DDDA2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BC5E-2C0B-4EA5-AC7A-BAA492756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DD03-86AB-4AAB-AB91-2CC50EA23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8932D-CB72-4BBB-B69D-65FBA7C69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D138-9C08-49EC-9252-C15F27EA6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A53E5-F908-4D8C-B4F8-B6FA7899B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C985-B85C-40C3-8FE1-019351DEA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5ED61-6C93-4013-8B27-88D35A84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8C885-B8CF-46FD-9A6F-61A806AE2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607A-0E70-4A6F-B369-0F9D92F6B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55A8-B05B-499C-A8E5-3BB56AAC3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89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F9BC3A-6C76-4CCC-9315-D55CDA22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8C80-79CF-4F84-BD3C-83ABE48FB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F42E2-1633-4C0E-8D83-FDB157CEC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73DB-A855-4F1B-9286-B700972E9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1009-AB74-4143-B39B-4449A0F36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FBB2-EEEC-40E7-9961-A37692311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FBB99-C5C3-4ABE-9A65-FB33EDD35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8EB7-17B4-4D4F-B8F3-2CD79E1F5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242B6-A92A-436C-A758-C49FB663D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9199E-FF19-4067-ACAE-91848FF7C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F9A8-1326-4E7F-86DF-D912979E4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5F02-B193-413C-828F-46DE0D7AA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9FFD-4A7D-4212-8367-BCF8DB4F1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423-E33F-418B-915B-C1BB7D6F6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5A956-40BA-4974-B1E0-723808ABE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B3F3-D3B6-4B4F-AFB4-890C27F80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8D3ADF-338E-4373-A63A-983E20460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638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0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1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3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5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6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7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8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9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0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1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2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3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4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5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6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7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8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9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0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0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60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B3A1D8-472C-4E1E-BE96-4CD67BCF9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60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0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0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60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med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253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253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25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9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9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9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9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9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5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9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9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9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5033223-9781-47C3-8C17-1831BB9E7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9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med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5D264C1-A666-4A29-8BF0-D187FE20E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med"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8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8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8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8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8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9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9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94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4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9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9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9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95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79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9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C4935C5-81CB-4AE8-85CE-1A428315C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spd="med">
    <p:cover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/>
              <a:t>Т е м а</a:t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362200"/>
            <a:ext cx="4800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i="1" smtClean="0">
                <a:solidFill>
                  <a:srgbClr val="FF0000"/>
                </a:solidFill>
              </a:rPr>
              <a:t>ВЕКТОР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219200" y="4953000"/>
            <a:ext cx="1524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172200" y="3886200"/>
            <a:ext cx="1524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4038600" y="5181600"/>
            <a:ext cx="914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762000" y="2286000"/>
            <a:ext cx="274320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4114800" y="2057400"/>
            <a:ext cx="1371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7239000" y="2209800"/>
            <a:ext cx="1600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5867400" y="5257800"/>
            <a:ext cx="9144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514600" y="5867400"/>
            <a:ext cx="16764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304800" y="38862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391400" y="5562600"/>
            <a:ext cx="1219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Задание</a:t>
            </a:r>
            <a:r>
              <a:rPr lang="ru-RU" sz="4000" smtClean="0"/>
              <a:t>: </a:t>
            </a:r>
            <a:r>
              <a:rPr lang="ru-RU" sz="2800" smtClean="0"/>
              <a:t>Укажите пары сонаправленных и противоположно направленных векторов.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3276600" y="1676400"/>
            <a:ext cx="472440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V="1">
            <a:off x="990600" y="2286000"/>
            <a:ext cx="6781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1981200" y="3810000"/>
            <a:ext cx="16764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H="1">
            <a:off x="6096000" y="2514600"/>
            <a:ext cx="10668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H="1" flipV="1">
            <a:off x="6172200" y="4530725"/>
            <a:ext cx="7620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 flipV="1">
            <a:off x="3962400" y="2362200"/>
            <a:ext cx="457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 flipV="1">
            <a:off x="4648200" y="5257800"/>
            <a:ext cx="457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Oval 13"/>
          <p:cNvSpPr>
            <a:spLocks noChangeArrowheads="1"/>
          </p:cNvSpPr>
          <p:nvPr/>
        </p:nvSpPr>
        <p:spPr bwMode="auto">
          <a:xfrm flipH="1">
            <a:off x="67818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2362200" y="3581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</a:t>
            </a:r>
            <a:endParaRPr lang="ru-RU" sz="3200"/>
          </a:p>
        </p:txBody>
      </p:sp>
      <p:sp>
        <p:nvSpPr>
          <p:cNvPr id="18444" name="Line 17"/>
          <p:cNvSpPr>
            <a:spLocks noChangeShapeType="1"/>
          </p:cNvSpPr>
          <p:nvPr/>
        </p:nvSpPr>
        <p:spPr bwMode="auto">
          <a:xfrm>
            <a:off x="24384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6553200" y="4419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</a:t>
            </a:r>
            <a:endParaRPr lang="ru-RU" sz="3200"/>
          </a:p>
        </p:txBody>
      </p:sp>
      <p:sp>
        <p:nvSpPr>
          <p:cNvPr id="18446" name="Line 19"/>
          <p:cNvSpPr>
            <a:spLocks noChangeShapeType="1"/>
          </p:cNvSpPr>
          <p:nvPr/>
        </p:nvSpPr>
        <p:spPr bwMode="auto">
          <a:xfrm>
            <a:off x="6629400" y="44688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Text Box 20"/>
          <p:cNvSpPr txBox="1">
            <a:spLocks noChangeArrowheads="1"/>
          </p:cNvSpPr>
          <p:nvPr/>
        </p:nvSpPr>
        <p:spPr bwMode="auto">
          <a:xfrm>
            <a:off x="4876800" y="5029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</a:t>
            </a:r>
            <a:endParaRPr lang="ru-RU" sz="3200"/>
          </a:p>
        </p:txBody>
      </p:sp>
      <p:sp>
        <p:nvSpPr>
          <p:cNvPr id="18448" name="Line 21"/>
          <p:cNvSpPr>
            <a:spLocks noChangeShapeType="1"/>
          </p:cNvSpPr>
          <p:nvPr/>
        </p:nvSpPr>
        <p:spPr bwMode="auto">
          <a:xfrm>
            <a:off x="4953000" y="51466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Text Box 22"/>
          <p:cNvSpPr txBox="1">
            <a:spLocks noChangeArrowheads="1"/>
          </p:cNvSpPr>
          <p:nvPr/>
        </p:nvSpPr>
        <p:spPr bwMode="auto">
          <a:xfrm>
            <a:off x="6324600" y="2133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</a:t>
            </a:r>
            <a:endParaRPr lang="ru-RU" sz="3200"/>
          </a:p>
        </p:txBody>
      </p:sp>
      <p:sp>
        <p:nvSpPr>
          <p:cNvPr id="18450" name="Line 23"/>
          <p:cNvSpPr>
            <a:spLocks noChangeShapeType="1"/>
          </p:cNvSpPr>
          <p:nvPr/>
        </p:nvSpPr>
        <p:spPr bwMode="auto">
          <a:xfrm>
            <a:off x="6400800" y="21891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Text Box 24"/>
          <p:cNvSpPr txBox="1">
            <a:spLocks noChangeArrowheads="1"/>
          </p:cNvSpPr>
          <p:nvPr/>
        </p:nvSpPr>
        <p:spPr bwMode="auto">
          <a:xfrm>
            <a:off x="4114800" y="2057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  <a:endParaRPr lang="ru-RU" sz="3200"/>
          </a:p>
        </p:txBody>
      </p:sp>
      <p:sp>
        <p:nvSpPr>
          <p:cNvPr id="18452" name="Line 25"/>
          <p:cNvSpPr>
            <a:spLocks noChangeShapeType="1"/>
          </p:cNvSpPr>
          <p:nvPr/>
        </p:nvSpPr>
        <p:spPr bwMode="auto">
          <a:xfrm>
            <a:off x="4191000" y="21891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Text Box 26"/>
          <p:cNvSpPr txBox="1">
            <a:spLocks noChangeArrowheads="1"/>
          </p:cNvSpPr>
          <p:nvPr/>
        </p:nvSpPr>
        <p:spPr bwMode="auto">
          <a:xfrm>
            <a:off x="6858000" y="3200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</a:t>
            </a:r>
            <a:endParaRPr lang="ru-RU" sz="3200"/>
          </a:p>
        </p:txBody>
      </p:sp>
      <p:sp>
        <p:nvSpPr>
          <p:cNvPr id="18454" name="Line 27"/>
          <p:cNvSpPr>
            <a:spLocks noChangeShapeType="1"/>
          </p:cNvSpPr>
          <p:nvPr/>
        </p:nvSpPr>
        <p:spPr bwMode="auto">
          <a:xfrm>
            <a:off x="6934200" y="32496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Определение:</a:t>
            </a:r>
            <a:r>
              <a:rPr lang="ru-RU" sz="4000" smtClean="0"/>
              <a:t> </a:t>
            </a:r>
            <a:r>
              <a:rPr lang="ru-RU" sz="3200" smtClean="0"/>
              <a:t>сонаправленные векторы с равными длинами называются </a:t>
            </a:r>
            <a:r>
              <a:rPr lang="ru-RU" sz="3600" smtClean="0">
                <a:solidFill>
                  <a:srgbClr val="FF0000"/>
                </a:solidFill>
              </a:rPr>
              <a:t>равными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28600" y="1828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</a:rPr>
              <a:t>Задание:</a:t>
            </a:r>
            <a:r>
              <a:rPr lang="ru-RU" sz="2400"/>
              <a:t> запишите определение с помощью символов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28600" y="2667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</a:rPr>
              <a:t>Задание:</a:t>
            </a:r>
            <a:r>
              <a:rPr lang="ru-RU" sz="2400"/>
              <a:t> постройте 3 пары равных векторов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47650" y="3505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</a:rPr>
              <a:t>Задание:</a:t>
            </a:r>
            <a:r>
              <a:rPr lang="ru-RU" sz="2400"/>
              <a:t> № 740 б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52" grpId="0"/>
      <p:bldP spid="358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Домашнее задание: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/>
              <a:t>Теорию учить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/>
              <a:t>№ 739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/>
              <a:t>№ 740 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smtClean="0"/>
              <a:t>№ 743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/>
              <a:t>Физические величины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52800" y="1295400"/>
            <a:ext cx="5191125" cy="1670050"/>
            <a:chOff x="1344" y="868"/>
            <a:chExt cx="3270" cy="1052"/>
          </a:xfrm>
        </p:grpSpPr>
        <p:sp>
          <p:nvSpPr>
            <p:cNvPr id="10279" name="Line 4"/>
            <p:cNvSpPr>
              <a:spLocks noChangeShapeType="1"/>
            </p:cNvSpPr>
            <p:nvPr/>
          </p:nvSpPr>
          <p:spPr bwMode="auto">
            <a:xfrm>
              <a:off x="1536" y="1440"/>
              <a:ext cx="29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40" y="1584"/>
              <a:ext cx="19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latin typeface="Arial"/>
                  <a:cs typeface="Arial"/>
                </a:rPr>
                <a:t>А</a:t>
              </a:r>
            </a:p>
          </p:txBody>
        </p:sp>
        <p:sp>
          <p:nvSpPr>
            <p:cNvPr id="1028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416" y="1584"/>
              <a:ext cx="198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latin typeface="Arial"/>
                  <a:cs typeface="Arial"/>
                </a:rPr>
                <a:t>В</a:t>
              </a:r>
            </a:p>
          </p:txBody>
        </p:sp>
        <p:sp>
          <p:nvSpPr>
            <p:cNvPr id="10282" name="Line 7"/>
            <p:cNvSpPr>
              <a:spLocks noChangeShapeType="1"/>
            </p:cNvSpPr>
            <p:nvPr/>
          </p:nvSpPr>
          <p:spPr bwMode="auto">
            <a:xfrm>
              <a:off x="1488" y="120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Text Box 8"/>
            <p:cNvSpPr txBox="1">
              <a:spLocks noChangeArrowheads="1"/>
            </p:cNvSpPr>
            <p:nvPr/>
          </p:nvSpPr>
          <p:spPr bwMode="auto">
            <a:xfrm>
              <a:off x="1344" y="960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V1=20</a:t>
              </a:r>
              <a:r>
                <a:rPr lang="ru-RU"/>
                <a:t>км/ч</a:t>
              </a:r>
            </a:p>
          </p:txBody>
        </p:sp>
        <p:sp>
          <p:nvSpPr>
            <p:cNvPr id="10284" name="Line 9"/>
            <p:cNvSpPr>
              <a:spLocks noChangeShapeType="1"/>
            </p:cNvSpPr>
            <p:nvPr/>
          </p:nvSpPr>
          <p:spPr bwMode="auto">
            <a:xfrm flipH="1">
              <a:off x="3552" y="110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Text Box 10"/>
            <p:cNvSpPr txBox="1">
              <a:spLocks noChangeArrowheads="1"/>
            </p:cNvSpPr>
            <p:nvPr/>
          </p:nvSpPr>
          <p:spPr bwMode="auto">
            <a:xfrm>
              <a:off x="3552" y="868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ru-RU"/>
                <a:t>2</a:t>
              </a:r>
              <a:r>
                <a:rPr lang="en-US"/>
                <a:t>=</a:t>
              </a:r>
              <a:r>
                <a:rPr lang="ru-RU"/>
                <a:t>4</a:t>
              </a:r>
              <a:r>
                <a:rPr lang="en-US"/>
                <a:t>0</a:t>
              </a:r>
              <a:r>
                <a:rPr lang="ru-RU"/>
                <a:t>км/ч</a:t>
              </a:r>
            </a:p>
          </p:txBody>
        </p:sp>
        <p:sp>
          <p:nvSpPr>
            <p:cNvPr id="10286" name="AutoShape 11"/>
            <p:cNvSpPr>
              <a:spLocks noChangeArrowheads="1"/>
            </p:cNvSpPr>
            <p:nvPr/>
          </p:nvSpPr>
          <p:spPr bwMode="auto">
            <a:xfrm>
              <a:off x="2832" y="960"/>
              <a:ext cx="144" cy="288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7" name="Line 12"/>
            <p:cNvSpPr>
              <a:spLocks noChangeShapeType="1"/>
            </p:cNvSpPr>
            <p:nvPr/>
          </p:nvSpPr>
          <p:spPr bwMode="auto">
            <a:xfrm flipH="1">
              <a:off x="2819" y="960"/>
              <a:ext cx="13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" y="18288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Скорость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9600" y="39624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Сила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362200" y="4038600"/>
            <a:ext cx="762000" cy="381000"/>
            <a:chOff x="1488" y="2544"/>
            <a:chExt cx="480" cy="240"/>
          </a:xfrm>
        </p:grpSpPr>
        <p:grpSp>
          <p:nvGrpSpPr>
            <p:cNvPr id="10275" name="Group 42"/>
            <p:cNvGrpSpPr>
              <a:grpSpLocks/>
            </p:cNvGrpSpPr>
            <p:nvPr/>
          </p:nvGrpSpPr>
          <p:grpSpPr bwMode="auto">
            <a:xfrm>
              <a:off x="1728" y="2544"/>
              <a:ext cx="96" cy="240"/>
              <a:chOff x="4848" y="2640"/>
              <a:chExt cx="96" cy="240"/>
            </a:xfrm>
          </p:grpSpPr>
          <p:sp>
            <p:nvSpPr>
              <p:cNvPr id="10277" name="Line 17"/>
              <p:cNvSpPr>
                <a:spLocks noChangeShapeType="1"/>
              </p:cNvSpPr>
              <p:nvPr/>
            </p:nvSpPr>
            <p:spPr bwMode="auto">
              <a:xfrm>
                <a:off x="4896" y="264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8" name="Line 18"/>
              <p:cNvSpPr>
                <a:spLocks noChangeShapeType="1"/>
              </p:cNvSpPr>
              <p:nvPr/>
            </p:nvSpPr>
            <p:spPr bwMode="auto">
              <a:xfrm>
                <a:off x="4848" y="26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6" name="Text Box 43"/>
            <p:cNvSpPr txBox="1">
              <a:spLocks noChangeArrowheads="1"/>
            </p:cNvSpPr>
            <p:nvPr/>
          </p:nvSpPr>
          <p:spPr bwMode="auto">
            <a:xfrm>
              <a:off x="1488" y="2544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1Н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3657600" y="3276600"/>
            <a:ext cx="1828800" cy="2794000"/>
            <a:chOff x="2304" y="2064"/>
            <a:chExt cx="1152" cy="1760"/>
          </a:xfrm>
        </p:grpSpPr>
        <p:grpSp>
          <p:nvGrpSpPr>
            <p:cNvPr id="10248" name="Group 45"/>
            <p:cNvGrpSpPr>
              <a:grpSpLocks/>
            </p:cNvGrpSpPr>
            <p:nvPr/>
          </p:nvGrpSpPr>
          <p:grpSpPr bwMode="auto">
            <a:xfrm>
              <a:off x="2304" y="2064"/>
              <a:ext cx="1152" cy="1760"/>
              <a:chOff x="2304" y="2064"/>
              <a:chExt cx="1152" cy="1760"/>
            </a:xfrm>
          </p:grpSpPr>
          <p:sp>
            <p:nvSpPr>
              <p:cNvPr id="10252" name="Freeform 16"/>
              <p:cNvSpPr>
                <a:spLocks/>
              </p:cNvSpPr>
              <p:nvPr/>
            </p:nvSpPr>
            <p:spPr bwMode="auto">
              <a:xfrm>
                <a:off x="2304" y="2064"/>
                <a:ext cx="1152" cy="1760"/>
              </a:xfrm>
              <a:custGeom>
                <a:avLst/>
                <a:gdLst>
                  <a:gd name="T0" fmla="*/ 56 w 1880"/>
                  <a:gd name="T1" fmla="*/ 584 h 2144"/>
                  <a:gd name="T2" fmla="*/ 104 w 1880"/>
                  <a:gd name="T3" fmla="*/ 296 h 2144"/>
                  <a:gd name="T4" fmla="*/ 344 w 1880"/>
                  <a:gd name="T5" fmla="*/ 200 h 2144"/>
                  <a:gd name="T6" fmla="*/ 584 w 1880"/>
                  <a:gd name="T7" fmla="*/ 56 h 2144"/>
                  <a:gd name="T8" fmla="*/ 1064 w 1880"/>
                  <a:gd name="T9" fmla="*/ 56 h 2144"/>
                  <a:gd name="T10" fmla="*/ 1448 w 1880"/>
                  <a:gd name="T11" fmla="*/ 392 h 2144"/>
                  <a:gd name="T12" fmla="*/ 1832 w 1880"/>
                  <a:gd name="T13" fmla="*/ 872 h 2144"/>
                  <a:gd name="T14" fmla="*/ 1736 w 1880"/>
                  <a:gd name="T15" fmla="*/ 1496 h 2144"/>
                  <a:gd name="T16" fmla="*/ 1544 w 1880"/>
                  <a:gd name="T17" fmla="*/ 1928 h 2144"/>
                  <a:gd name="T18" fmla="*/ 1400 w 1880"/>
                  <a:gd name="T19" fmla="*/ 2120 h 2144"/>
                  <a:gd name="T20" fmla="*/ 680 w 1880"/>
                  <a:gd name="T21" fmla="*/ 2072 h 2144"/>
                  <a:gd name="T22" fmla="*/ 440 w 1880"/>
                  <a:gd name="T23" fmla="*/ 1880 h 2144"/>
                  <a:gd name="T24" fmla="*/ 56 w 1880"/>
                  <a:gd name="T25" fmla="*/ 1592 h 2144"/>
                  <a:gd name="T26" fmla="*/ 104 w 1880"/>
                  <a:gd name="T27" fmla="*/ 920 h 2144"/>
                  <a:gd name="T28" fmla="*/ 56 w 1880"/>
                  <a:gd name="T29" fmla="*/ 584 h 21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80"/>
                  <a:gd name="T46" fmla="*/ 0 h 2144"/>
                  <a:gd name="T47" fmla="*/ 1880 w 1880"/>
                  <a:gd name="T48" fmla="*/ 2144 h 214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80" h="2144">
                    <a:moveTo>
                      <a:pt x="56" y="584"/>
                    </a:moveTo>
                    <a:cubicBezTo>
                      <a:pt x="56" y="480"/>
                      <a:pt x="56" y="360"/>
                      <a:pt x="104" y="296"/>
                    </a:cubicBezTo>
                    <a:cubicBezTo>
                      <a:pt x="152" y="232"/>
                      <a:pt x="264" y="240"/>
                      <a:pt x="344" y="200"/>
                    </a:cubicBezTo>
                    <a:cubicBezTo>
                      <a:pt x="424" y="160"/>
                      <a:pt x="464" y="80"/>
                      <a:pt x="584" y="56"/>
                    </a:cubicBezTo>
                    <a:cubicBezTo>
                      <a:pt x="704" y="32"/>
                      <a:pt x="920" y="0"/>
                      <a:pt x="1064" y="56"/>
                    </a:cubicBezTo>
                    <a:cubicBezTo>
                      <a:pt x="1208" y="112"/>
                      <a:pt x="1320" y="256"/>
                      <a:pt x="1448" y="392"/>
                    </a:cubicBezTo>
                    <a:cubicBezTo>
                      <a:pt x="1576" y="528"/>
                      <a:pt x="1784" y="688"/>
                      <a:pt x="1832" y="872"/>
                    </a:cubicBezTo>
                    <a:cubicBezTo>
                      <a:pt x="1880" y="1056"/>
                      <a:pt x="1784" y="1320"/>
                      <a:pt x="1736" y="1496"/>
                    </a:cubicBezTo>
                    <a:cubicBezTo>
                      <a:pt x="1688" y="1672"/>
                      <a:pt x="1600" y="1824"/>
                      <a:pt x="1544" y="1928"/>
                    </a:cubicBezTo>
                    <a:cubicBezTo>
                      <a:pt x="1488" y="2032"/>
                      <a:pt x="1544" y="2096"/>
                      <a:pt x="1400" y="2120"/>
                    </a:cubicBezTo>
                    <a:cubicBezTo>
                      <a:pt x="1256" y="2144"/>
                      <a:pt x="840" y="2112"/>
                      <a:pt x="680" y="2072"/>
                    </a:cubicBezTo>
                    <a:cubicBezTo>
                      <a:pt x="520" y="2032"/>
                      <a:pt x="544" y="1960"/>
                      <a:pt x="440" y="1880"/>
                    </a:cubicBezTo>
                    <a:cubicBezTo>
                      <a:pt x="336" y="1800"/>
                      <a:pt x="112" y="1752"/>
                      <a:pt x="56" y="1592"/>
                    </a:cubicBezTo>
                    <a:cubicBezTo>
                      <a:pt x="0" y="1432"/>
                      <a:pt x="112" y="1096"/>
                      <a:pt x="104" y="920"/>
                    </a:cubicBezTo>
                    <a:cubicBezTo>
                      <a:pt x="96" y="744"/>
                      <a:pt x="56" y="688"/>
                      <a:pt x="56" y="584"/>
                    </a:cubicBezTo>
                    <a:close/>
                  </a:path>
                </a:pathLst>
              </a:custGeom>
              <a:solidFill>
                <a:srgbClr val="CCFFFF">
                  <a:alpha val="69019"/>
                </a:srgbClr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3" name="Group 41"/>
              <p:cNvGrpSpPr>
                <a:grpSpLocks/>
              </p:cNvGrpSpPr>
              <p:nvPr/>
            </p:nvGrpSpPr>
            <p:grpSpPr bwMode="auto">
              <a:xfrm>
                <a:off x="2784" y="2256"/>
                <a:ext cx="96" cy="1440"/>
                <a:chOff x="3648" y="2256"/>
                <a:chExt cx="96" cy="1440"/>
              </a:xfrm>
            </p:grpSpPr>
            <p:grpSp>
              <p:nvGrpSpPr>
                <p:cNvPr id="10254" name="Group 23"/>
                <p:cNvGrpSpPr>
                  <a:grpSpLocks/>
                </p:cNvGrpSpPr>
                <p:nvPr/>
              </p:nvGrpSpPr>
              <p:grpSpPr bwMode="auto">
                <a:xfrm>
                  <a:off x="3648" y="2256"/>
                  <a:ext cx="96" cy="240"/>
                  <a:chOff x="3648" y="2256"/>
                  <a:chExt cx="96" cy="240"/>
                </a:xfrm>
              </p:grpSpPr>
              <p:sp>
                <p:nvSpPr>
                  <p:cNvPr id="1027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25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5" name="Group 24"/>
                <p:cNvGrpSpPr>
                  <a:grpSpLocks/>
                </p:cNvGrpSpPr>
                <p:nvPr/>
              </p:nvGrpSpPr>
              <p:grpSpPr bwMode="auto">
                <a:xfrm>
                  <a:off x="3648" y="2496"/>
                  <a:ext cx="96" cy="240"/>
                  <a:chOff x="3648" y="2256"/>
                  <a:chExt cx="96" cy="240"/>
                </a:xfrm>
              </p:grpSpPr>
              <p:sp>
                <p:nvSpPr>
                  <p:cNvPr id="1026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25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6" name="Group 28"/>
                <p:cNvGrpSpPr>
                  <a:grpSpLocks/>
                </p:cNvGrpSpPr>
                <p:nvPr/>
              </p:nvGrpSpPr>
              <p:grpSpPr bwMode="auto">
                <a:xfrm>
                  <a:off x="3648" y="2736"/>
                  <a:ext cx="96" cy="240"/>
                  <a:chOff x="3648" y="2256"/>
                  <a:chExt cx="96" cy="240"/>
                </a:xfrm>
              </p:grpSpPr>
              <p:sp>
                <p:nvSpPr>
                  <p:cNvPr id="1026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25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8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7" name="Group 32"/>
                <p:cNvGrpSpPr>
                  <a:grpSpLocks/>
                </p:cNvGrpSpPr>
                <p:nvPr/>
              </p:nvGrpSpPr>
              <p:grpSpPr bwMode="auto">
                <a:xfrm>
                  <a:off x="3648" y="2976"/>
                  <a:ext cx="96" cy="240"/>
                  <a:chOff x="3648" y="2256"/>
                  <a:chExt cx="96" cy="240"/>
                </a:xfrm>
              </p:grpSpPr>
              <p:sp>
                <p:nvSpPr>
                  <p:cNvPr id="1026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25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8" name="Group 36"/>
                <p:cNvGrpSpPr>
                  <a:grpSpLocks/>
                </p:cNvGrpSpPr>
                <p:nvPr/>
              </p:nvGrpSpPr>
              <p:grpSpPr bwMode="auto">
                <a:xfrm>
                  <a:off x="3648" y="3216"/>
                  <a:ext cx="96" cy="240"/>
                  <a:chOff x="3648" y="2256"/>
                  <a:chExt cx="96" cy="240"/>
                </a:xfrm>
              </p:grpSpPr>
              <p:sp>
                <p:nvSpPr>
                  <p:cNvPr id="1026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25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1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25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2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59" name="Line 40"/>
                <p:cNvSpPr>
                  <a:spLocks noChangeShapeType="1"/>
                </p:cNvSpPr>
                <p:nvPr/>
              </p:nvSpPr>
              <p:spPr bwMode="auto">
                <a:xfrm>
                  <a:off x="3696" y="345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249" name="Text Box 46"/>
            <p:cNvSpPr txBox="1">
              <a:spLocks noChangeArrowheads="1"/>
            </p:cNvSpPr>
            <p:nvPr/>
          </p:nvSpPr>
          <p:spPr bwMode="auto">
            <a:xfrm>
              <a:off x="2880" y="355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6Н</a:t>
              </a:r>
            </a:p>
          </p:txBody>
        </p:sp>
        <p:sp>
          <p:nvSpPr>
            <p:cNvPr id="10250" name="Text Box 47"/>
            <p:cNvSpPr txBox="1">
              <a:spLocks noChangeArrowheads="1"/>
            </p:cNvSpPr>
            <p:nvPr/>
          </p:nvSpPr>
          <p:spPr bwMode="auto">
            <a:xfrm>
              <a:off x="254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10251" name="Text Box 48"/>
            <p:cNvSpPr txBox="1">
              <a:spLocks noChangeArrowheads="1"/>
            </p:cNvSpPr>
            <p:nvPr/>
          </p:nvSpPr>
          <p:spPr bwMode="auto">
            <a:xfrm>
              <a:off x="2592" y="35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2209800" y="2667000"/>
            <a:ext cx="4724400" cy="7620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3886200" y="25146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4038600" y="3200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95400" y="3657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Начало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00800" y="1981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Конец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2209800" y="2667000"/>
            <a:ext cx="480060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1" grpId="1" animBg="1"/>
      <p:bldP spid="19462" grpId="0" animBg="1"/>
      <p:bldP spid="19462" grpId="1" animBg="1"/>
      <p:bldP spid="19463" grpId="0"/>
      <p:bldP spid="19464" grpId="0"/>
      <p:bldP spid="19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2057400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rgbClr val="FF0000"/>
                </a:solidFill>
              </a:rPr>
              <a:t>Определение:</a:t>
            </a:r>
            <a:r>
              <a:rPr lang="ru-RU" sz="4000" smtClean="0"/>
              <a:t> </a:t>
            </a:r>
            <a:r>
              <a:rPr lang="ru-RU" smtClean="0"/>
              <a:t>отрезок с указанными началом и концом называется </a:t>
            </a:r>
            <a:r>
              <a:rPr lang="ru-RU" sz="4800" b="1" i="1" smtClean="0">
                <a:solidFill>
                  <a:srgbClr val="FF0000"/>
                </a:solidFill>
              </a:rPr>
              <a:t>вектором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3276600"/>
            <a:ext cx="2895600" cy="2895600"/>
            <a:chOff x="480" y="2064"/>
            <a:chExt cx="1824" cy="1824"/>
          </a:xfrm>
        </p:grpSpPr>
        <p:sp>
          <p:nvSpPr>
            <p:cNvPr id="12297" name="Line 4"/>
            <p:cNvSpPr>
              <a:spLocks noChangeShapeType="1"/>
            </p:cNvSpPr>
            <p:nvPr/>
          </p:nvSpPr>
          <p:spPr bwMode="auto">
            <a:xfrm flipV="1">
              <a:off x="1296" y="2784"/>
              <a:ext cx="576" cy="7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Text Box 5"/>
            <p:cNvSpPr txBox="1">
              <a:spLocks noChangeArrowheads="1"/>
            </p:cNvSpPr>
            <p:nvPr/>
          </p:nvSpPr>
          <p:spPr bwMode="auto">
            <a:xfrm>
              <a:off x="1104" y="360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12299" name="Text Box 6"/>
            <p:cNvSpPr txBox="1">
              <a:spLocks noChangeArrowheads="1"/>
            </p:cNvSpPr>
            <p:nvPr/>
          </p:nvSpPr>
          <p:spPr bwMode="auto">
            <a:xfrm>
              <a:off x="1631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12300" name="Text Box 10"/>
            <p:cNvSpPr txBox="1">
              <a:spLocks noChangeArrowheads="1"/>
            </p:cNvSpPr>
            <p:nvPr/>
          </p:nvSpPr>
          <p:spPr bwMode="auto">
            <a:xfrm>
              <a:off x="480" y="2064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На рисунках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105400" y="3200400"/>
            <a:ext cx="3505200" cy="1327150"/>
            <a:chOff x="3216" y="2016"/>
            <a:chExt cx="2208" cy="836"/>
          </a:xfrm>
        </p:grpSpPr>
        <p:sp>
          <p:nvSpPr>
            <p:cNvPr id="12293" name="Text Box 12"/>
            <p:cNvSpPr txBox="1">
              <a:spLocks noChangeArrowheads="1"/>
            </p:cNvSpPr>
            <p:nvPr/>
          </p:nvSpPr>
          <p:spPr bwMode="auto">
            <a:xfrm>
              <a:off x="3216" y="2016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 записях</a:t>
              </a:r>
            </a:p>
          </p:txBody>
        </p:sp>
        <p:grpSp>
          <p:nvGrpSpPr>
            <p:cNvPr id="12294" name="Group 15"/>
            <p:cNvGrpSpPr>
              <a:grpSpLocks/>
            </p:cNvGrpSpPr>
            <p:nvPr/>
          </p:nvGrpSpPr>
          <p:grpSpPr bwMode="auto">
            <a:xfrm>
              <a:off x="3456" y="2448"/>
              <a:ext cx="528" cy="404"/>
              <a:chOff x="3456" y="2784"/>
              <a:chExt cx="528" cy="404"/>
            </a:xfrm>
          </p:grpSpPr>
          <p:sp>
            <p:nvSpPr>
              <p:cNvPr id="12295" name="Text Box 13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/>
                  <a:t>АВ</a:t>
                </a:r>
              </a:p>
            </p:txBody>
          </p:sp>
          <p:sp>
            <p:nvSpPr>
              <p:cNvPr id="12296" name="Line 14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3050"/>
            <a:ext cx="8688388" cy="7159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Задание: запишите названия векторов</a:t>
            </a:r>
            <a:r>
              <a:rPr lang="en-US" sz="4000" smtClean="0"/>
              <a:t> </a:t>
            </a:r>
            <a:endParaRPr lang="ru-RU" sz="2800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14400" y="1066800"/>
            <a:ext cx="2286000" cy="1052513"/>
            <a:chOff x="576" y="672"/>
            <a:chExt cx="1440" cy="663"/>
          </a:xfrm>
        </p:grpSpPr>
        <p:sp>
          <p:nvSpPr>
            <p:cNvPr id="13336" name="Line 4"/>
            <p:cNvSpPr>
              <a:spLocks noChangeShapeType="1"/>
            </p:cNvSpPr>
            <p:nvPr/>
          </p:nvSpPr>
          <p:spPr bwMode="auto">
            <a:xfrm flipV="1">
              <a:off x="816" y="816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Text Box 5"/>
            <p:cNvSpPr txBox="1">
              <a:spLocks noChangeArrowheads="1"/>
            </p:cNvSpPr>
            <p:nvPr/>
          </p:nvSpPr>
          <p:spPr bwMode="auto">
            <a:xfrm>
              <a:off x="576" y="10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А</a:t>
              </a:r>
            </a:p>
          </p:txBody>
        </p:sp>
        <p:sp>
          <p:nvSpPr>
            <p:cNvPr id="13338" name="Text Box 6"/>
            <p:cNvSpPr txBox="1">
              <a:spLocks noChangeArrowheads="1"/>
            </p:cNvSpPr>
            <p:nvPr/>
          </p:nvSpPr>
          <p:spPr bwMode="auto">
            <a:xfrm>
              <a:off x="1632" y="67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С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86400" y="2057400"/>
            <a:ext cx="1752600" cy="900113"/>
            <a:chOff x="816" y="1488"/>
            <a:chExt cx="1104" cy="567"/>
          </a:xfrm>
        </p:grpSpPr>
        <p:sp>
          <p:nvSpPr>
            <p:cNvPr id="13333" name="Line 7"/>
            <p:cNvSpPr>
              <a:spLocks noChangeShapeType="1"/>
            </p:cNvSpPr>
            <p:nvPr/>
          </p:nvSpPr>
          <p:spPr bwMode="auto">
            <a:xfrm flipH="1">
              <a:off x="1056" y="1632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Text Box 8"/>
            <p:cNvSpPr txBox="1">
              <a:spLocks noChangeArrowheads="1"/>
            </p:cNvSpPr>
            <p:nvPr/>
          </p:nvSpPr>
          <p:spPr bwMode="auto">
            <a:xfrm>
              <a:off x="816" y="172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В</a:t>
              </a:r>
            </a:p>
          </p:txBody>
        </p:sp>
        <p:sp>
          <p:nvSpPr>
            <p:cNvPr id="13335" name="Text Box 9"/>
            <p:cNvSpPr txBox="1">
              <a:spLocks noChangeArrowheads="1"/>
            </p:cNvSpPr>
            <p:nvPr/>
          </p:nvSpPr>
          <p:spPr bwMode="auto">
            <a:xfrm>
              <a:off x="1536" y="148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М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705600" y="3429000"/>
            <a:ext cx="927100" cy="1982788"/>
            <a:chOff x="1104" y="2993"/>
            <a:chExt cx="584" cy="1249"/>
          </a:xfrm>
        </p:grpSpPr>
        <p:sp>
          <p:nvSpPr>
            <p:cNvPr id="13330" name="Line 10"/>
            <p:cNvSpPr>
              <a:spLocks noChangeShapeType="1"/>
            </p:cNvSpPr>
            <p:nvPr/>
          </p:nvSpPr>
          <p:spPr bwMode="auto">
            <a:xfrm flipH="1">
              <a:off x="1248" y="3312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Text Box 11"/>
            <p:cNvSpPr txBox="1">
              <a:spLocks noChangeArrowheads="1"/>
            </p:cNvSpPr>
            <p:nvPr/>
          </p:nvSpPr>
          <p:spPr bwMode="auto">
            <a:xfrm>
              <a:off x="1104" y="3915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Т</a:t>
              </a:r>
            </a:p>
          </p:txBody>
        </p:sp>
        <p:sp>
          <p:nvSpPr>
            <p:cNvPr id="13332" name="Text Box 12"/>
            <p:cNvSpPr txBox="1">
              <a:spLocks noChangeArrowheads="1"/>
            </p:cNvSpPr>
            <p:nvPr/>
          </p:nvSpPr>
          <p:spPr bwMode="auto">
            <a:xfrm>
              <a:off x="1304" y="2993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К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971800" y="2286000"/>
            <a:ext cx="1066800" cy="2189163"/>
            <a:chOff x="1968" y="1968"/>
            <a:chExt cx="672" cy="1379"/>
          </a:xfrm>
        </p:grpSpPr>
        <p:sp>
          <p:nvSpPr>
            <p:cNvPr id="13327" name="Line 13"/>
            <p:cNvSpPr>
              <a:spLocks noChangeShapeType="1"/>
            </p:cNvSpPr>
            <p:nvPr/>
          </p:nvSpPr>
          <p:spPr bwMode="auto">
            <a:xfrm flipH="1" flipV="1">
              <a:off x="1968" y="2208"/>
              <a:ext cx="33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Text Box 14"/>
            <p:cNvSpPr txBox="1">
              <a:spLocks noChangeArrowheads="1"/>
            </p:cNvSpPr>
            <p:nvPr/>
          </p:nvSpPr>
          <p:spPr bwMode="auto">
            <a:xfrm>
              <a:off x="2256" y="302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rgbClr val="FFFFFF"/>
                  </a:solidFill>
                </a:rPr>
                <a:t>Р</a:t>
              </a:r>
            </a:p>
          </p:txBody>
        </p:sp>
        <p:sp>
          <p:nvSpPr>
            <p:cNvPr id="13329" name="Text Box 15"/>
            <p:cNvSpPr txBox="1">
              <a:spLocks noChangeArrowheads="1"/>
            </p:cNvSpPr>
            <p:nvPr/>
          </p:nvSpPr>
          <p:spPr bwMode="auto">
            <a:xfrm>
              <a:off x="196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FFFF"/>
                  </a:solidFill>
                </a:rPr>
                <a:t>Q</a:t>
              </a:r>
              <a:endParaRPr lang="ru-RU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214938" y="4786313"/>
            <a:ext cx="685800" cy="623887"/>
            <a:chOff x="3285" y="3015"/>
            <a:chExt cx="432" cy="393"/>
          </a:xfrm>
        </p:grpSpPr>
        <p:sp>
          <p:nvSpPr>
            <p:cNvPr id="13325" name="Oval 27"/>
            <p:cNvSpPr>
              <a:spLocks noChangeArrowheads="1"/>
            </p:cNvSpPr>
            <p:nvPr/>
          </p:nvSpPr>
          <p:spPr bwMode="auto">
            <a:xfrm flipH="1">
              <a:off x="3360" y="3312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Text Box 28"/>
            <p:cNvSpPr txBox="1">
              <a:spLocks noChangeArrowheads="1"/>
            </p:cNvSpPr>
            <p:nvPr/>
          </p:nvSpPr>
          <p:spPr bwMode="auto">
            <a:xfrm>
              <a:off x="3285" y="3015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FF"/>
                  </a:solidFill>
                </a:rPr>
                <a:t>М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447800" y="4648200"/>
            <a:ext cx="2438400" cy="1066800"/>
            <a:chOff x="912" y="2928"/>
            <a:chExt cx="1536" cy="672"/>
          </a:xfrm>
        </p:grpSpPr>
        <p:grpSp>
          <p:nvGrpSpPr>
            <p:cNvPr id="13321" name="Group 26"/>
            <p:cNvGrpSpPr>
              <a:grpSpLocks/>
            </p:cNvGrpSpPr>
            <p:nvPr/>
          </p:nvGrpSpPr>
          <p:grpSpPr bwMode="auto">
            <a:xfrm>
              <a:off x="912" y="2928"/>
              <a:ext cx="1536" cy="672"/>
              <a:chOff x="912" y="2928"/>
              <a:chExt cx="1536" cy="672"/>
            </a:xfrm>
          </p:grpSpPr>
          <p:sp>
            <p:nvSpPr>
              <p:cNvPr id="13323" name="Line 20"/>
              <p:cNvSpPr>
                <a:spLocks noChangeShapeType="1"/>
              </p:cNvSpPr>
              <p:nvPr/>
            </p:nvSpPr>
            <p:spPr bwMode="auto">
              <a:xfrm flipH="1" flipV="1">
                <a:off x="912" y="2928"/>
                <a:ext cx="1536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4" name="Text Box 25"/>
              <p:cNvSpPr txBox="1">
                <a:spLocks noChangeArrowheads="1"/>
              </p:cNvSpPr>
              <p:nvPr/>
            </p:nvSpPr>
            <p:spPr bwMode="auto">
              <a:xfrm rot="1409166">
                <a:off x="1536" y="2956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rgbClr val="FFFFFF"/>
                    </a:solidFill>
                  </a:rPr>
                  <a:t>c</a:t>
                </a: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322" name="Line 30"/>
            <p:cNvSpPr>
              <a:spLocks noChangeShapeType="1"/>
            </p:cNvSpPr>
            <p:nvPr/>
          </p:nvSpPr>
          <p:spPr bwMode="auto">
            <a:xfrm>
              <a:off x="1584" y="292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4000" smtClean="0"/>
              <a:t>Длина  (модуль) вектора</a:t>
            </a:r>
          </a:p>
        </p:txBody>
      </p:sp>
      <p:grpSp>
        <p:nvGrpSpPr>
          <p:cNvPr id="14339" name="Group 6"/>
          <p:cNvGrpSpPr>
            <a:grpSpLocks/>
          </p:cNvGrpSpPr>
          <p:nvPr/>
        </p:nvGrpSpPr>
        <p:grpSpPr bwMode="auto">
          <a:xfrm>
            <a:off x="4343400" y="1295400"/>
            <a:ext cx="838200" cy="641350"/>
            <a:chOff x="3456" y="2784"/>
            <a:chExt cx="528" cy="404"/>
          </a:xfrm>
        </p:grpSpPr>
        <p:sp>
          <p:nvSpPr>
            <p:cNvPr id="14353" name="Text Box 7"/>
            <p:cNvSpPr txBox="1">
              <a:spLocks noChangeArrowheads="1"/>
            </p:cNvSpPr>
            <p:nvPr/>
          </p:nvSpPr>
          <p:spPr bwMode="auto">
            <a:xfrm>
              <a:off x="3456" y="278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/>
                <a:t>АВ</a:t>
              </a:r>
            </a:p>
          </p:txBody>
        </p:sp>
        <p:sp>
          <p:nvSpPr>
            <p:cNvPr id="14354" name="Line 8"/>
            <p:cNvSpPr>
              <a:spLocks noChangeShapeType="1"/>
            </p:cNvSpPr>
            <p:nvPr/>
          </p:nvSpPr>
          <p:spPr bwMode="auto">
            <a:xfrm>
              <a:off x="3495" y="279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267200" y="1184275"/>
            <a:ext cx="879475" cy="700088"/>
            <a:chOff x="2688" y="746"/>
            <a:chExt cx="554" cy="441"/>
          </a:xfrm>
        </p:grpSpPr>
        <p:sp>
          <p:nvSpPr>
            <p:cNvPr id="14351" name="Line 9"/>
            <p:cNvSpPr>
              <a:spLocks noChangeShapeType="1"/>
            </p:cNvSpPr>
            <p:nvPr/>
          </p:nvSpPr>
          <p:spPr bwMode="auto">
            <a:xfrm>
              <a:off x="3242" y="74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10"/>
            <p:cNvSpPr>
              <a:spLocks noChangeShapeType="1"/>
            </p:cNvSpPr>
            <p:nvPr/>
          </p:nvSpPr>
          <p:spPr bwMode="auto">
            <a:xfrm>
              <a:off x="2688" y="755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33400" y="3657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Например: 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590800" y="3546475"/>
            <a:ext cx="3048000" cy="752475"/>
            <a:chOff x="1632" y="2234"/>
            <a:chExt cx="1920" cy="474"/>
          </a:xfrm>
        </p:grpSpPr>
        <p:grpSp>
          <p:nvGrpSpPr>
            <p:cNvPr id="14343" name="Group 19"/>
            <p:cNvGrpSpPr>
              <a:grpSpLocks/>
            </p:cNvGrpSpPr>
            <p:nvPr/>
          </p:nvGrpSpPr>
          <p:grpSpPr bwMode="auto">
            <a:xfrm>
              <a:off x="1632" y="2234"/>
              <a:ext cx="576" cy="474"/>
              <a:chOff x="1632" y="2234"/>
              <a:chExt cx="576" cy="474"/>
            </a:xfrm>
          </p:grpSpPr>
          <p:grpSp>
            <p:nvGrpSpPr>
              <p:cNvPr id="14345" name="Group 13"/>
              <p:cNvGrpSpPr>
                <a:grpSpLocks/>
              </p:cNvGrpSpPr>
              <p:nvPr/>
            </p:nvGrpSpPr>
            <p:grpSpPr bwMode="auto">
              <a:xfrm>
                <a:off x="1680" y="2304"/>
                <a:ext cx="528" cy="404"/>
                <a:chOff x="3456" y="2784"/>
                <a:chExt cx="528" cy="404"/>
              </a:xfrm>
            </p:grpSpPr>
            <p:sp>
              <p:nvSpPr>
                <p:cNvPr id="1434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56" y="2784"/>
                  <a:ext cx="528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/>
                    <a:t>АВ</a:t>
                  </a:r>
                </a:p>
              </p:txBody>
            </p:sp>
            <p:sp>
              <p:nvSpPr>
                <p:cNvPr id="14350" name="Line 15"/>
                <p:cNvSpPr>
                  <a:spLocks noChangeShapeType="1"/>
                </p:cNvSpPr>
                <p:nvPr/>
              </p:nvSpPr>
              <p:spPr bwMode="auto">
                <a:xfrm>
                  <a:off x="3495" y="2792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346" name="Group 16"/>
              <p:cNvGrpSpPr>
                <a:grpSpLocks/>
              </p:cNvGrpSpPr>
              <p:nvPr/>
            </p:nvGrpSpPr>
            <p:grpSpPr bwMode="auto">
              <a:xfrm>
                <a:off x="1632" y="2234"/>
                <a:ext cx="554" cy="441"/>
                <a:chOff x="2688" y="746"/>
                <a:chExt cx="554" cy="441"/>
              </a:xfrm>
            </p:grpSpPr>
            <p:sp>
              <p:nvSpPr>
                <p:cNvPr id="14347" name="Line 17"/>
                <p:cNvSpPr>
                  <a:spLocks noChangeShapeType="1"/>
                </p:cNvSpPr>
                <p:nvPr/>
              </p:nvSpPr>
              <p:spPr bwMode="auto">
                <a:xfrm>
                  <a:off x="3242" y="746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48" name="Line 18"/>
                <p:cNvSpPr>
                  <a:spLocks noChangeShapeType="1"/>
                </p:cNvSpPr>
                <p:nvPr/>
              </p:nvSpPr>
              <p:spPr bwMode="auto">
                <a:xfrm>
                  <a:off x="2688" y="755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4344" name="Text Box 20"/>
            <p:cNvSpPr txBox="1">
              <a:spLocks noChangeArrowheads="1"/>
            </p:cNvSpPr>
            <p:nvPr/>
          </p:nvSpPr>
          <p:spPr bwMode="auto">
            <a:xfrm>
              <a:off x="2256" y="2256"/>
              <a:ext cx="12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/>
                <a:t>= 5</a:t>
              </a:r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Задание: </a:t>
            </a:r>
            <a:r>
              <a:rPr lang="ru-RU" sz="2800" smtClean="0"/>
              <a:t>постройте векторы указанной длины</a:t>
            </a:r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685800" y="2066925"/>
            <a:ext cx="914400" cy="752475"/>
            <a:chOff x="1632" y="2234"/>
            <a:chExt cx="576" cy="474"/>
          </a:xfrm>
        </p:grpSpPr>
        <p:grpSp>
          <p:nvGrpSpPr>
            <p:cNvPr id="15397" name="Group 6"/>
            <p:cNvGrpSpPr>
              <a:grpSpLocks/>
            </p:cNvGrpSpPr>
            <p:nvPr/>
          </p:nvGrpSpPr>
          <p:grpSpPr bwMode="auto">
            <a:xfrm>
              <a:off x="1680" y="2304"/>
              <a:ext cx="528" cy="404"/>
              <a:chOff x="3456" y="2784"/>
              <a:chExt cx="528" cy="404"/>
            </a:xfrm>
          </p:grpSpPr>
          <p:sp>
            <p:nvSpPr>
              <p:cNvPr id="15401" name="Text Box 7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>
                    <a:solidFill>
                      <a:srgbClr val="FFFFFF"/>
                    </a:solidFill>
                  </a:rPr>
                  <a:t>АВ</a:t>
                </a:r>
              </a:p>
            </p:txBody>
          </p:sp>
          <p:sp>
            <p:nvSpPr>
              <p:cNvPr id="15402" name="Line 8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8" name="Group 9"/>
            <p:cNvGrpSpPr>
              <a:grpSpLocks/>
            </p:cNvGrpSpPr>
            <p:nvPr/>
          </p:nvGrpSpPr>
          <p:grpSpPr bwMode="auto">
            <a:xfrm>
              <a:off x="1632" y="2234"/>
              <a:ext cx="554" cy="441"/>
              <a:chOff x="2688" y="746"/>
              <a:chExt cx="554" cy="441"/>
            </a:xfrm>
          </p:grpSpPr>
          <p:sp>
            <p:nvSpPr>
              <p:cNvPr id="15399" name="Line 10"/>
              <p:cNvSpPr>
                <a:spLocks noChangeShapeType="1"/>
              </p:cNvSpPr>
              <p:nvPr/>
            </p:nvSpPr>
            <p:spPr bwMode="auto">
              <a:xfrm>
                <a:off x="3242" y="746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11"/>
              <p:cNvSpPr>
                <a:spLocks noChangeShapeType="1"/>
              </p:cNvSpPr>
              <p:nvPr/>
            </p:nvSpPr>
            <p:spPr bwMode="auto">
              <a:xfrm>
                <a:off x="2688" y="755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1676400" y="21018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FF"/>
                </a:solidFill>
              </a:rPr>
              <a:t>= 3</a:t>
            </a:r>
          </a:p>
        </p:txBody>
      </p:sp>
      <p:grpSp>
        <p:nvGrpSpPr>
          <p:cNvPr id="15365" name="Group 14"/>
          <p:cNvGrpSpPr>
            <a:grpSpLocks/>
          </p:cNvGrpSpPr>
          <p:nvPr/>
        </p:nvGrpSpPr>
        <p:grpSpPr bwMode="auto">
          <a:xfrm>
            <a:off x="685800" y="2905125"/>
            <a:ext cx="914400" cy="752475"/>
            <a:chOff x="1632" y="2234"/>
            <a:chExt cx="576" cy="474"/>
          </a:xfrm>
        </p:grpSpPr>
        <p:grpSp>
          <p:nvGrpSpPr>
            <p:cNvPr id="15391" name="Group 15"/>
            <p:cNvGrpSpPr>
              <a:grpSpLocks/>
            </p:cNvGrpSpPr>
            <p:nvPr/>
          </p:nvGrpSpPr>
          <p:grpSpPr bwMode="auto">
            <a:xfrm>
              <a:off x="1680" y="2304"/>
              <a:ext cx="528" cy="404"/>
              <a:chOff x="3456" y="2784"/>
              <a:chExt cx="528" cy="404"/>
            </a:xfrm>
          </p:grpSpPr>
          <p:sp>
            <p:nvSpPr>
              <p:cNvPr id="15395" name="Text Box 16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>
                    <a:solidFill>
                      <a:srgbClr val="FFFFFF"/>
                    </a:solidFill>
                  </a:rPr>
                  <a:t>ВС</a:t>
                </a:r>
              </a:p>
            </p:txBody>
          </p:sp>
          <p:sp>
            <p:nvSpPr>
              <p:cNvPr id="15396" name="Line 17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92" name="Group 18"/>
            <p:cNvGrpSpPr>
              <a:grpSpLocks/>
            </p:cNvGrpSpPr>
            <p:nvPr/>
          </p:nvGrpSpPr>
          <p:grpSpPr bwMode="auto">
            <a:xfrm>
              <a:off x="1632" y="2234"/>
              <a:ext cx="554" cy="441"/>
              <a:chOff x="2688" y="746"/>
              <a:chExt cx="554" cy="441"/>
            </a:xfrm>
          </p:grpSpPr>
          <p:sp>
            <p:nvSpPr>
              <p:cNvPr id="15393" name="Line 19"/>
              <p:cNvSpPr>
                <a:spLocks noChangeShapeType="1"/>
              </p:cNvSpPr>
              <p:nvPr/>
            </p:nvSpPr>
            <p:spPr bwMode="auto">
              <a:xfrm>
                <a:off x="3242" y="746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4" name="Line 20"/>
              <p:cNvSpPr>
                <a:spLocks noChangeShapeType="1"/>
              </p:cNvSpPr>
              <p:nvPr/>
            </p:nvSpPr>
            <p:spPr bwMode="auto">
              <a:xfrm>
                <a:off x="2688" y="755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676400" y="29400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FF"/>
                </a:solidFill>
              </a:rPr>
              <a:t>= 4,5</a:t>
            </a:r>
          </a:p>
        </p:txBody>
      </p:sp>
      <p:grpSp>
        <p:nvGrpSpPr>
          <p:cNvPr id="15367" name="Group 22"/>
          <p:cNvGrpSpPr>
            <a:grpSpLocks/>
          </p:cNvGrpSpPr>
          <p:nvPr/>
        </p:nvGrpSpPr>
        <p:grpSpPr bwMode="auto">
          <a:xfrm>
            <a:off x="685800" y="3895725"/>
            <a:ext cx="914400" cy="752475"/>
            <a:chOff x="1632" y="2234"/>
            <a:chExt cx="576" cy="474"/>
          </a:xfrm>
        </p:grpSpPr>
        <p:grpSp>
          <p:nvGrpSpPr>
            <p:cNvPr id="15385" name="Group 23"/>
            <p:cNvGrpSpPr>
              <a:grpSpLocks/>
            </p:cNvGrpSpPr>
            <p:nvPr/>
          </p:nvGrpSpPr>
          <p:grpSpPr bwMode="auto">
            <a:xfrm>
              <a:off x="1680" y="2304"/>
              <a:ext cx="528" cy="404"/>
              <a:chOff x="3456" y="2784"/>
              <a:chExt cx="528" cy="404"/>
            </a:xfrm>
          </p:grpSpPr>
          <p:sp>
            <p:nvSpPr>
              <p:cNvPr id="15389" name="Text Box 24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>
                    <a:solidFill>
                      <a:srgbClr val="FFFFFF"/>
                    </a:solidFill>
                  </a:rPr>
                  <a:t>КТ</a:t>
                </a:r>
              </a:p>
            </p:txBody>
          </p:sp>
          <p:sp>
            <p:nvSpPr>
              <p:cNvPr id="15390" name="Line 25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6" name="Group 26"/>
            <p:cNvGrpSpPr>
              <a:grpSpLocks/>
            </p:cNvGrpSpPr>
            <p:nvPr/>
          </p:nvGrpSpPr>
          <p:grpSpPr bwMode="auto">
            <a:xfrm>
              <a:off x="1632" y="2234"/>
              <a:ext cx="554" cy="441"/>
              <a:chOff x="2688" y="746"/>
              <a:chExt cx="554" cy="441"/>
            </a:xfrm>
          </p:grpSpPr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3242" y="746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2688" y="755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68" name="Text Box 29"/>
          <p:cNvSpPr txBox="1">
            <a:spLocks noChangeArrowheads="1"/>
          </p:cNvSpPr>
          <p:nvPr/>
        </p:nvSpPr>
        <p:spPr bwMode="auto">
          <a:xfrm>
            <a:off x="1676400" y="39306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FF"/>
                </a:solidFill>
              </a:rPr>
              <a:t>= 2,5</a:t>
            </a:r>
          </a:p>
        </p:txBody>
      </p:sp>
      <p:grpSp>
        <p:nvGrpSpPr>
          <p:cNvPr id="15369" name="Group 30"/>
          <p:cNvGrpSpPr>
            <a:grpSpLocks/>
          </p:cNvGrpSpPr>
          <p:nvPr/>
        </p:nvGrpSpPr>
        <p:grpSpPr bwMode="auto">
          <a:xfrm>
            <a:off x="685800" y="4733925"/>
            <a:ext cx="1219200" cy="752475"/>
            <a:chOff x="1632" y="2234"/>
            <a:chExt cx="576" cy="474"/>
          </a:xfrm>
        </p:grpSpPr>
        <p:grpSp>
          <p:nvGrpSpPr>
            <p:cNvPr id="15379" name="Group 31"/>
            <p:cNvGrpSpPr>
              <a:grpSpLocks/>
            </p:cNvGrpSpPr>
            <p:nvPr/>
          </p:nvGrpSpPr>
          <p:grpSpPr bwMode="auto">
            <a:xfrm>
              <a:off x="1680" y="2304"/>
              <a:ext cx="528" cy="404"/>
              <a:chOff x="3456" y="2784"/>
              <a:chExt cx="528" cy="404"/>
            </a:xfrm>
          </p:grpSpPr>
          <p:sp>
            <p:nvSpPr>
              <p:cNvPr id="15383" name="Text Box 32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>
                    <a:solidFill>
                      <a:srgbClr val="FFFFFF"/>
                    </a:solidFill>
                  </a:rPr>
                  <a:t>СН</a:t>
                </a:r>
              </a:p>
            </p:txBody>
          </p:sp>
          <p:sp>
            <p:nvSpPr>
              <p:cNvPr id="15384" name="Line 33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0" name="Group 34"/>
            <p:cNvGrpSpPr>
              <a:grpSpLocks/>
            </p:cNvGrpSpPr>
            <p:nvPr/>
          </p:nvGrpSpPr>
          <p:grpSpPr bwMode="auto">
            <a:xfrm>
              <a:off x="1632" y="2234"/>
              <a:ext cx="554" cy="441"/>
              <a:chOff x="2688" y="746"/>
              <a:chExt cx="554" cy="441"/>
            </a:xfrm>
          </p:grpSpPr>
          <p:sp>
            <p:nvSpPr>
              <p:cNvPr id="15381" name="Line 35"/>
              <p:cNvSpPr>
                <a:spLocks noChangeShapeType="1"/>
              </p:cNvSpPr>
              <p:nvPr/>
            </p:nvSpPr>
            <p:spPr bwMode="auto">
              <a:xfrm>
                <a:off x="3242" y="746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Line 36"/>
              <p:cNvSpPr>
                <a:spLocks noChangeShapeType="1"/>
              </p:cNvSpPr>
              <p:nvPr/>
            </p:nvSpPr>
            <p:spPr bwMode="auto">
              <a:xfrm>
                <a:off x="2688" y="755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70" name="Text Box 37"/>
          <p:cNvSpPr txBox="1">
            <a:spLocks noChangeArrowheads="1"/>
          </p:cNvSpPr>
          <p:nvPr/>
        </p:nvSpPr>
        <p:spPr bwMode="auto">
          <a:xfrm>
            <a:off x="1905000" y="4802188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FF"/>
                </a:solidFill>
              </a:rPr>
              <a:t>= 0</a:t>
            </a:r>
          </a:p>
        </p:txBody>
      </p:sp>
      <p:grpSp>
        <p:nvGrpSpPr>
          <p:cNvPr id="15371" name="Group 38"/>
          <p:cNvGrpSpPr>
            <a:grpSpLocks/>
          </p:cNvGrpSpPr>
          <p:nvPr/>
        </p:nvGrpSpPr>
        <p:grpSpPr bwMode="auto">
          <a:xfrm>
            <a:off x="685800" y="5724525"/>
            <a:ext cx="1066800" cy="752475"/>
            <a:chOff x="1632" y="2234"/>
            <a:chExt cx="576" cy="474"/>
          </a:xfrm>
        </p:grpSpPr>
        <p:grpSp>
          <p:nvGrpSpPr>
            <p:cNvPr id="15373" name="Group 39"/>
            <p:cNvGrpSpPr>
              <a:grpSpLocks/>
            </p:cNvGrpSpPr>
            <p:nvPr/>
          </p:nvGrpSpPr>
          <p:grpSpPr bwMode="auto">
            <a:xfrm>
              <a:off x="1680" y="2304"/>
              <a:ext cx="528" cy="404"/>
              <a:chOff x="3456" y="2784"/>
              <a:chExt cx="528" cy="404"/>
            </a:xfrm>
          </p:grpSpPr>
          <p:sp>
            <p:nvSpPr>
              <p:cNvPr id="15377" name="Text Box 40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FFFFFF"/>
                    </a:solidFill>
                  </a:rPr>
                  <a:t>RS</a:t>
                </a:r>
                <a:endParaRPr lang="ru-RU" sz="36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78" name="Line 41"/>
              <p:cNvSpPr>
                <a:spLocks noChangeShapeType="1"/>
              </p:cNvSpPr>
              <p:nvPr/>
            </p:nvSpPr>
            <p:spPr bwMode="auto">
              <a:xfrm>
                <a:off x="3495" y="279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74" name="Group 42"/>
            <p:cNvGrpSpPr>
              <a:grpSpLocks/>
            </p:cNvGrpSpPr>
            <p:nvPr/>
          </p:nvGrpSpPr>
          <p:grpSpPr bwMode="auto">
            <a:xfrm>
              <a:off x="1632" y="2234"/>
              <a:ext cx="554" cy="441"/>
              <a:chOff x="2688" y="746"/>
              <a:chExt cx="554" cy="441"/>
            </a:xfrm>
          </p:grpSpPr>
          <p:sp>
            <p:nvSpPr>
              <p:cNvPr id="15375" name="Line 43"/>
              <p:cNvSpPr>
                <a:spLocks noChangeShapeType="1"/>
              </p:cNvSpPr>
              <p:nvPr/>
            </p:nvSpPr>
            <p:spPr bwMode="auto">
              <a:xfrm>
                <a:off x="3242" y="746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Line 44"/>
              <p:cNvSpPr>
                <a:spLocks noChangeShapeType="1"/>
              </p:cNvSpPr>
              <p:nvPr/>
            </p:nvSpPr>
            <p:spPr bwMode="auto">
              <a:xfrm>
                <a:off x="2688" y="755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72" name="Text Box 45"/>
          <p:cNvSpPr txBox="1">
            <a:spLocks noChangeArrowheads="1"/>
          </p:cNvSpPr>
          <p:nvPr/>
        </p:nvSpPr>
        <p:spPr bwMode="auto">
          <a:xfrm>
            <a:off x="1905000" y="5792788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FF"/>
                </a:solidFill>
              </a:rPr>
              <a:t>= </a:t>
            </a:r>
            <a:r>
              <a:rPr lang="en-US" sz="3600">
                <a:solidFill>
                  <a:srgbClr val="FFFFFF"/>
                </a:solidFill>
              </a:rPr>
              <a:t>4</a:t>
            </a:r>
            <a:r>
              <a:rPr lang="ru-RU" sz="3600">
                <a:solidFill>
                  <a:srgbClr val="FFFFFF"/>
                </a:solidFill>
              </a:rPr>
              <a:t>,2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mtClean="0"/>
              <a:t>Равенство векторов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143000" y="1600200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224713" y="1828800"/>
            <a:ext cx="914400" cy="457200"/>
            <a:chOff x="4464" y="1008"/>
            <a:chExt cx="576" cy="288"/>
          </a:xfrm>
        </p:grpSpPr>
        <p:sp>
          <p:nvSpPr>
            <p:cNvPr id="16401" name="Line 6"/>
            <p:cNvSpPr>
              <a:spLocks noChangeShapeType="1"/>
            </p:cNvSpPr>
            <p:nvPr/>
          </p:nvSpPr>
          <p:spPr bwMode="auto">
            <a:xfrm>
              <a:off x="4512" y="10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>
              <a:off x="4608" y="115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8"/>
            <p:cNvSpPr>
              <a:spLocks noChangeShapeType="1"/>
            </p:cNvSpPr>
            <p:nvPr/>
          </p:nvSpPr>
          <p:spPr bwMode="auto">
            <a:xfrm>
              <a:off x="4464" y="129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581400" y="2895600"/>
            <a:ext cx="21336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Векторы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381000" y="5181600"/>
            <a:ext cx="35052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Сонаправленные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00200" y="3581400"/>
            <a:ext cx="3048000" cy="990600"/>
            <a:chOff x="1008" y="2256"/>
            <a:chExt cx="1920" cy="624"/>
          </a:xfrm>
        </p:grpSpPr>
        <p:sp>
          <p:nvSpPr>
            <p:cNvPr id="32779" name="AutoShape 11"/>
            <p:cNvSpPr>
              <a:spLocks noChangeArrowheads="1"/>
            </p:cNvSpPr>
            <p:nvPr/>
          </p:nvSpPr>
          <p:spPr bwMode="auto">
            <a:xfrm>
              <a:off x="1008" y="2448"/>
              <a:ext cx="1920" cy="4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/>
                <a:t>Коллинеарные</a:t>
              </a:r>
            </a:p>
          </p:txBody>
        </p:sp>
        <p:sp>
          <p:nvSpPr>
            <p:cNvPr id="16400" name="Line 15"/>
            <p:cNvSpPr>
              <a:spLocks noChangeShapeType="1"/>
            </p:cNvSpPr>
            <p:nvPr/>
          </p:nvSpPr>
          <p:spPr bwMode="auto">
            <a:xfrm flipH="1">
              <a:off x="2112" y="2256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876800" y="3581400"/>
            <a:ext cx="3505200" cy="990600"/>
            <a:chOff x="3072" y="2256"/>
            <a:chExt cx="2208" cy="624"/>
          </a:xfrm>
        </p:grpSpPr>
        <p:sp>
          <p:nvSpPr>
            <p:cNvPr id="32780" name="AutoShape 12"/>
            <p:cNvSpPr>
              <a:spLocks noChangeArrowheads="1"/>
            </p:cNvSpPr>
            <p:nvPr/>
          </p:nvSpPr>
          <p:spPr bwMode="auto">
            <a:xfrm>
              <a:off x="3168" y="2448"/>
              <a:ext cx="2112" cy="4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/>
                <a:t>Неколлинеарные</a:t>
              </a:r>
            </a:p>
          </p:txBody>
        </p:sp>
        <p:sp>
          <p:nvSpPr>
            <p:cNvPr id="16398" name="Line 16"/>
            <p:cNvSpPr>
              <a:spLocks noChangeShapeType="1"/>
            </p:cNvSpPr>
            <p:nvPr/>
          </p:nvSpPr>
          <p:spPr bwMode="auto">
            <a:xfrm>
              <a:off x="3072" y="2256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209800" y="4572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352800" y="4572000"/>
            <a:ext cx="4572000" cy="1905000"/>
            <a:chOff x="2112" y="2880"/>
            <a:chExt cx="2880" cy="816"/>
          </a:xfrm>
        </p:grpSpPr>
        <p:sp>
          <p:nvSpPr>
            <p:cNvPr id="32782" name="AutoShape 14"/>
            <p:cNvSpPr>
              <a:spLocks noChangeArrowheads="1"/>
            </p:cNvSpPr>
            <p:nvPr/>
          </p:nvSpPr>
          <p:spPr bwMode="auto">
            <a:xfrm>
              <a:off x="2592" y="3264"/>
              <a:ext cx="2400" cy="4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/>
                <a:t>Противоположно</a:t>
              </a:r>
              <a:br>
                <a:rPr lang="ru-RU" sz="3200"/>
              </a:br>
              <a:r>
                <a:rPr lang="ru-RU" sz="3200"/>
                <a:t>направленные </a:t>
              </a:r>
            </a:p>
          </p:txBody>
        </p:sp>
        <p:sp>
          <p:nvSpPr>
            <p:cNvPr id="16396" name="Line 18"/>
            <p:cNvSpPr>
              <a:spLocks noChangeShapeType="1"/>
            </p:cNvSpPr>
            <p:nvPr/>
          </p:nvSpPr>
          <p:spPr bwMode="auto">
            <a:xfrm>
              <a:off x="2112" y="2880"/>
              <a:ext cx="14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835E-7 L 0.65 3.8835E-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2" grpId="1" animBg="1"/>
      <p:bldP spid="32778" grpId="0" animBg="1"/>
      <p:bldP spid="32781" grpId="0" animBg="1"/>
      <p:bldP spid="327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/>
          <a:lstStyle/>
          <a:p>
            <a:pPr eaLnBrk="1" hangingPunct="1"/>
            <a:r>
              <a:rPr lang="ru-RU" sz="4000" smtClean="0"/>
              <a:t>Определение: </a:t>
            </a:r>
            <a:r>
              <a:rPr lang="ru-RU" sz="4000" smtClean="0">
                <a:solidFill>
                  <a:srgbClr val="FF0000"/>
                </a:solidFill>
              </a:rPr>
              <a:t>коллинеарные векторы</a:t>
            </a:r>
            <a:r>
              <a:rPr lang="ru-RU" sz="4000" smtClean="0"/>
              <a:t> – </a:t>
            </a:r>
            <a:r>
              <a:rPr lang="ru-RU" sz="2800" smtClean="0"/>
              <a:t>лежат на одной прямой, либо на параллельных прямых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600200" y="1981200"/>
            <a:ext cx="55626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2514600" y="2590800"/>
            <a:ext cx="1295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 flipV="1">
            <a:off x="5105400" y="4267200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048000" y="243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3124200" y="25415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5105400" y="38163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17418" name="Line 14"/>
          <p:cNvSpPr>
            <a:spLocks noChangeShapeType="1"/>
          </p:cNvSpPr>
          <p:nvPr/>
        </p:nvSpPr>
        <p:spPr bwMode="auto">
          <a:xfrm>
            <a:off x="2057400" y="53340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1682750" y="48275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</a:t>
            </a:r>
            <a:endParaRPr lang="ru-RU" sz="2800"/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3733800" y="4800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</a:t>
            </a:r>
            <a:endParaRPr lang="ru-RU" sz="2800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4953000" y="2590800"/>
            <a:ext cx="236220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4495800" y="198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</a:t>
            </a:r>
            <a:endParaRPr lang="ru-RU" sz="2800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7315200" y="3810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</a:t>
            </a:r>
            <a:endParaRPr lang="ru-RU" sz="2800"/>
          </a:p>
        </p:txBody>
      </p:sp>
      <p:sp>
        <p:nvSpPr>
          <p:cNvPr id="17424" name="Oval 20"/>
          <p:cNvSpPr>
            <a:spLocks noChangeArrowheads="1"/>
          </p:cNvSpPr>
          <p:nvPr/>
        </p:nvSpPr>
        <p:spPr bwMode="auto">
          <a:xfrm>
            <a:off x="7010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Text Box 21"/>
          <p:cNvSpPr txBox="1">
            <a:spLocks noChangeArrowheads="1"/>
          </p:cNvSpPr>
          <p:nvPr/>
        </p:nvSpPr>
        <p:spPr bwMode="auto">
          <a:xfrm>
            <a:off x="7086600" y="1905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  <a:endParaRPr lang="ru-RU" sz="280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429000" y="3200400"/>
            <a:ext cx="5334000" cy="3429000"/>
            <a:chOff x="2160" y="2016"/>
            <a:chExt cx="3360" cy="2160"/>
          </a:xfrm>
        </p:grpSpPr>
        <p:grpSp>
          <p:nvGrpSpPr>
            <p:cNvPr id="17431" name="Group 24"/>
            <p:cNvGrpSpPr>
              <a:grpSpLocks/>
            </p:cNvGrpSpPr>
            <p:nvPr/>
          </p:nvGrpSpPr>
          <p:grpSpPr bwMode="auto">
            <a:xfrm>
              <a:off x="2160" y="2016"/>
              <a:ext cx="2496" cy="1920"/>
              <a:chOff x="2160" y="2016"/>
              <a:chExt cx="2496" cy="1920"/>
            </a:xfrm>
          </p:grpSpPr>
          <p:sp>
            <p:nvSpPr>
              <p:cNvPr id="17433" name="Line 22"/>
              <p:cNvSpPr>
                <a:spLocks noChangeShapeType="1"/>
              </p:cNvSpPr>
              <p:nvPr/>
            </p:nvSpPr>
            <p:spPr bwMode="auto">
              <a:xfrm>
                <a:off x="4416" y="2496"/>
                <a:ext cx="240" cy="144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Line 23"/>
              <p:cNvSpPr>
                <a:spLocks noChangeShapeType="1"/>
              </p:cNvSpPr>
              <p:nvPr/>
            </p:nvSpPr>
            <p:spPr bwMode="auto">
              <a:xfrm>
                <a:off x="2160" y="2016"/>
                <a:ext cx="2448" cy="192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32" name="Text Box 25"/>
            <p:cNvSpPr txBox="1">
              <a:spLocks noChangeArrowheads="1"/>
            </p:cNvSpPr>
            <p:nvPr/>
          </p:nvSpPr>
          <p:spPr bwMode="auto">
            <a:xfrm>
              <a:off x="3696" y="3888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6600"/>
                  </a:solidFill>
                </a:rPr>
                <a:t>сонаправленные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2743200"/>
            <a:ext cx="5715000" cy="4098925"/>
            <a:chOff x="144" y="1728"/>
            <a:chExt cx="3600" cy="2582"/>
          </a:xfrm>
        </p:grpSpPr>
        <p:sp>
          <p:nvSpPr>
            <p:cNvPr id="17428" name="Line 26"/>
            <p:cNvSpPr>
              <a:spLocks noChangeShapeType="1"/>
            </p:cNvSpPr>
            <p:nvPr/>
          </p:nvSpPr>
          <p:spPr bwMode="auto">
            <a:xfrm flipH="1">
              <a:off x="864" y="1728"/>
              <a:ext cx="864" cy="22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Line 27"/>
            <p:cNvSpPr>
              <a:spLocks noChangeShapeType="1"/>
            </p:cNvSpPr>
            <p:nvPr/>
          </p:nvSpPr>
          <p:spPr bwMode="auto">
            <a:xfrm flipH="1">
              <a:off x="1008" y="3024"/>
              <a:ext cx="2736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Text Box 28"/>
            <p:cNvSpPr txBox="1">
              <a:spLocks noChangeArrowheads="1"/>
            </p:cNvSpPr>
            <p:nvPr/>
          </p:nvSpPr>
          <p:spPr bwMode="auto">
            <a:xfrm>
              <a:off x="144" y="3792"/>
              <a:ext cx="18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6600"/>
                  </a:solidFill>
                </a:rPr>
                <a:t>Противоположно направленные</a:t>
              </a:r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178</Words>
  <Application>Microsoft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Wingdings</vt:lpstr>
      <vt:lpstr>Tahoma</vt:lpstr>
      <vt:lpstr>Оформление по умолчанию</vt:lpstr>
      <vt:lpstr>Точки</vt:lpstr>
      <vt:lpstr>Сетка с тенью</vt:lpstr>
      <vt:lpstr>Текстура</vt:lpstr>
      <vt:lpstr>Круги</vt:lpstr>
      <vt:lpstr>Т е м а </vt:lpstr>
      <vt:lpstr>Физические величины</vt:lpstr>
      <vt:lpstr>Слайд 3</vt:lpstr>
      <vt:lpstr>Определение: отрезок с указанными началом и концом называется вектором</vt:lpstr>
      <vt:lpstr>Задание: запишите названия векторов </vt:lpstr>
      <vt:lpstr>Длина  (модуль) вектора</vt:lpstr>
      <vt:lpstr>Задание: постройте векторы указанной длины</vt:lpstr>
      <vt:lpstr>Равенство векторов</vt:lpstr>
      <vt:lpstr>Определение: коллинеарные векторы – лежат на одной прямой, либо на параллельных прямых</vt:lpstr>
      <vt:lpstr>Задание: Укажите пары сонаправленных и противоположно направленных векторов.</vt:lpstr>
      <vt:lpstr>Определение: сонаправленные векторы с равными длинами называются равными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cp:lastPrinted>1601-01-01T00:00:00Z</cp:lastPrinted>
  <dcterms:created xsi:type="dcterms:W3CDTF">1601-01-01T00:00:00Z</dcterms:created>
  <dcterms:modified xsi:type="dcterms:W3CDTF">2014-05-27T10:54:38Z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