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8" r:id="rId10"/>
    <p:sldId id="263" r:id="rId11"/>
    <p:sldId id="264" r:id="rId12"/>
    <p:sldId id="271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04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DA2C-945D-45EA-889F-91845A1F311F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36EF-0650-42BD-BC42-0486D8305F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DA2C-945D-45EA-889F-91845A1F311F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36EF-0650-42BD-BC42-0486D8305F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DA2C-945D-45EA-889F-91845A1F311F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36EF-0650-42BD-BC42-0486D8305F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DA2C-945D-45EA-889F-91845A1F311F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36EF-0650-42BD-BC42-0486D8305F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DA2C-945D-45EA-889F-91845A1F311F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36EF-0650-42BD-BC42-0486D8305F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DA2C-945D-45EA-889F-91845A1F311F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36EF-0650-42BD-BC42-0486D8305F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DA2C-945D-45EA-889F-91845A1F311F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36EF-0650-42BD-BC42-0486D8305F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DA2C-945D-45EA-889F-91845A1F311F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36EF-0650-42BD-BC42-0486D8305F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DA2C-945D-45EA-889F-91845A1F311F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36EF-0650-42BD-BC42-0486D8305F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DA2C-945D-45EA-889F-91845A1F311F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36EF-0650-42BD-BC42-0486D8305F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DA2C-945D-45EA-889F-91845A1F311F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36EF-0650-42BD-BC42-0486D8305F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9DA2C-945D-45EA-889F-91845A1F311F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436EF-0650-42BD-BC42-0486D8305F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am2mam.ru/search/?tags=%EF%EB%E0%F1%F2%E8%EB%E8%ED" TargetMode="External"/><Relationship Id="rId2" Type="http://schemas.openxmlformats.org/officeDocument/2006/relationships/hyperlink" Target="http://mam2mam.ru/search/?tags=%E0%EB%FC%E1%EE%E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 rot="10800000" flipV="1">
            <a:off x="2123728" y="3965793"/>
            <a:ext cx="4734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Подготовила учитель </a:t>
            </a:r>
            <a:r>
              <a:rPr lang="ru-RU" sz="2000" dirty="0">
                <a:latin typeface="Georgia" pitchFamily="18" charset="0"/>
              </a:rPr>
              <a:t>начальных классов МБОУ СОШ № </a:t>
            </a:r>
            <a:r>
              <a:rPr lang="ru-RU" sz="2000" dirty="0" smtClean="0">
                <a:latin typeface="Georgia" pitchFamily="18" charset="0"/>
              </a:rPr>
              <a:t>33   г.Озёрска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Пономарёва М.С.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07704" y="2564904"/>
            <a:ext cx="6084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Georgia" pitchFamily="18" charset="0"/>
              </a:rPr>
              <a:t>АППЛИКАЦИЯ ИЗ СУХИХ ЛИСТЬЕВ</a:t>
            </a:r>
            <a:endParaRPr lang="ru-RU" sz="40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edactor &quot; ГБДОУ 25 &quot;Маленькая страна&quot; &quot; Страница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3" y="2564904"/>
            <a:ext cx="5004047" cy="4221087"/>
          </a:xfrm>
          <a:prstGeom prst="rect">
            <a:avLst/>
          </a:prstGeom>
          <a:noFill/>
        </p:spPr>
      </p:pic>
      <p:pic>
        <p:nvPicPr>
          <p:cNvPr id="24580" name="Picture 4" descr="Делаем детские аппликации из осенних листье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9992" cy="357301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79511" y="4293096"/>
            <a:ext cx="3816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Georgia" pitchFamily="18" charset="0"/>
              </a:rPr>
              <a:t>Силуэтная  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76056" y="1268760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аппликация</a:t>
            </a:r>
            <a:endParaRPr lang="ru-RU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Модульная аппликация</a:t>
            </a:r>
            <a:r>
              <a:rPr lang="ru-RU" b="1" dirty="0"/>
              <a:t> </a:t>
            </a:r>
            <a:r>
              <a:rPr lang="ru-RU" b="1" dirty="0">
                <a:solidFill>
                  <a:srgbClr val="C00000"/>
                </a:solidFill>
              </a:rPr>
              <a:t>(</a:t>
            </a:r>
            <a:r>
              <a:rPr lang="ru-RU" b="1" dirty="0" smtClean="0">
                <a:solidFill>
                  <a:srgbClr val="C00000"/>
                </a:solidFill>
              </a:rPr>
              <a:t>мозаика)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3554" name="Picture 2" descr="Как нарисовать ежика оплекация Сайт о рисован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folHlink"/>
                </a:solidFill>
                <a:latin typeface="Georgia" pitchFamily="18" charset="0"/>
              </a:rPr>
              <a:t>Практическая работа.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609600" indent="-609600" algn="ctr">
              <a:lnSpc>
                <a:spcPct val="90000"/>
              </a:lnSpc>
              <a:buNone/>
              <a:defRPr/>
            </a:pPr>
            <a:r>
              <a:rPr lang="ru-RU" b="1" dirty="0">
                <a:latin typeface="Georgia" pitchFamily="18" charset="0"/>
              </a:rPr>
              <a:t>План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ru-RU" dirty="0">
                <a:latin typeface="Georgia" pitchFamily="18" charset="0"/>
              </a:rPr>
              <a:t>подбери</a:t>
            </a:r>
            <a:r>
              <a:rPr lang="en-US" dirty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похожие</a:t>
            </a:r>
            <a:r>
              <a:rPr lang="en-US" dirty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листья</a:t>
            </a:r>
            <a:r>
              <a:rPr lang="en-US" dirty="0">
                <a:latin typeface="Georgia" pitchFamily="18" charset="0"/>
              </a:rPr>
              <a:t>;</a:t>
            </a:r>
            <a:endParaRPr lang="ru-RU" dirty="0">
              <a:latin typeface="Georgia" pitchFamily="18" charset="0"/>
            </a:endParaRPr>
          </a:p>
          <a:p>
            <a:pPr marL="609600" indent="-609600">
              <a:lnSpc>
                <a:spcPct val="90000"/>
              </a:lnSpc>
              <a:defRPr/>
            </a:pPr>
            <a:r>
              <a:rPr lang="ru-RU" dirty="0">
                <a:latin typeface="Georgia" pitchFamily="18" charset="0"/>
              </a:rPr>
              <a:t>составь</a:t>
            </a:r>
            <a:r>
              <a:rPr lang="en-US" dirty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из</a:t>
            </a:r>
            <a:r>
              <a:rPr lang="en-US" dirty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них</a:t>
            </a:r>
            <a:r>
              <a:rPr lang="en-US" dirty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рисунок</a:t>
            </a:r>
            <a:r>
              <a:rPr lang="en-US" dirty="0">
                <a:latin typeface="Georgia" pitchFamily="18" charset="0"/>
              </a:rPr>
              <a:t>;</a:t>
            </a:r>
            <a:endParaRPr lang="ru-RU" dirty="0">
              <a:latin typeface="Georgia" pitchFamily="18" charset="0"/>
            </a:endParaRPr>
          </a:p>
          <a:p>
            <a:pPr marL="609600" indent="-609600">
              <a:lnSpc>
                <a:spcPct val="90000"/>
              </a:lnSpc>
              <a:defRPr/>
            </a:pPr>
            <a:r>
              <a:rPr lang="ru-RU" dirty="0">
                <a:latin typeface="Georgia" pitchFamily="18" charset="0"/>
              </a:rPr>
              <a:t>определи</a:t>
            </a:r>
            <a:r>
              <a:rPr lang="en-US" dirty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размеры</a:t>
            </a:r>
            <a:r>
              <a:rPr lang="en-US" dirty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основы</a:t>
            </a:r>
            <a:r>
              <a:rPr lang="en-US" dirty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фона</a:t>
            </a:r>
            <a:r>
              <a:rPr lang="en-US" dirty="0">
                <a:latin typeface="Georgia" pitchFamily="18" charset="0"/>
              </a:rPr>
              <a:t>;</a:t>
            </a:r>
            <a:endParaRPr lang="ru-RU" dirty="0">
              <a:latin typeface="Georgia" pitchFamily="18" charset="0"/>
            </a:endParaRPr>
          </a:p>
          <a:p>
            <a:pPr marL="609600" indent="-609600">
              <a:lnSpc>
                <a:spcPct val="90000"/>
              </a:lnSpc>
              <a:defRPr/>
            </a:pPr>
            <a:r>
              <a:rPr lang="ru-RU" dirty="0">
                <a:latin typeface="Georgia" pitchFamily="18" charset="0"/>
              </a:rPr>
              <a:t>разложи</a:t>
            </a:r>
            <a:r>
              <a:rPr lang="en-US" dirty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листья</a:t>
            </a:r>
            <a:r>
              <a:rPr lang="en-US" dirty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на</a:t>
            </a:r>
            <a:r>
              <a:rPr lang="en-US" dirty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картон</a:t>
            </a:r>
            <a:r>
              <a:rPr lang="en-US" dirty="0">
                <a:latin typeface="Georgia" pitchFamily="18" charset="0"/>
              </a:rPr>
              <a:t>;</a:t>
            </a:r>
            <a:endParaRPr lang="ru-RU" dirty="0">
              <a:latin typeface="Georgia" pitchFamily="18" charset="0"/>
            </a:endParaRPr>
          </a:p>
          <a:p>
            <a:pPr marL="609600" indent="-609600">
              <a:lnSpc>
                <a:spcPct val="90000"/>
              </a:lnSpc>
              <a:defRPr/>
            </a:pPr>
            <a:r>
              <a:rPr lang="ru-RU" dirty="0">
                <a:latin typeface="Georgia" pitchFamily="18" charset="0"/>
              </a:rPr>
              <a:t>обозначь точками концы листьев;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ru-RU" dirty="0">
                <a:latin typeface="Georgia" pitchFamily="18" charset="0"/>
              </a:rPr>
              <a:t>на листья нанеси по капле клея;   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ru-RU" dirty="0">
                <a:latin typeface="Georgia" pitchFamily="18" charset="0"/>
              </a:rPr>
              <a:t>приклей   их,   положи   под пресс.</a:t>
            </a:r>
          </a:p>
          <a:p>
            <a:endParaRPr lang="ru-RU" dirty="0"/>
          </a:p>
        </p:txBody>
      </p:sp>
      <p:pic>
        <p:nvPicPr>
          <p:cNvPr id="6" name="Picture 7" descr="Отзывы на стихи, современная литерату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29152">
            <a:off x="7532011" y="1406816"/>
            <a:ext cx="1771650" cy="1857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detsko.com/images/proces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2536"/>
            <a:ext cx="9144000" cy="6910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Осенние картинки PNG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0885">
            <a:off x="1690804" y="919302"/>
            <a:ext cx="5937263" cy="4862933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14906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  <a:latin typeface="Georgia" pitchFamily="18" charset="0"/>
              </a:rPr>
              <a:t>Падают с ветки,</a:t>
            </a:r>
          </a:p>
          <a:p>
            <a:pPr algn="ctr"/>
            <a:r>
              <a:rPr lang="ru-RU" sz="3600" b="1" i="1" dirty="0" smtClean="0">
                <a:solidFill>
                  <a:srgbClr val="0070C0"/>
                </a:solidFill>
                <a:latin typeface="Georgia" pitchFamily="18" charset="0"/>
              </a:rPr>
              <a:t>золотые монетки</a:t>
            </a:r>
            <a:endParaRPr lang="ru-RU" sz="36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3074" name="Picture 2" descr="Октябрь: Дневник группы &quot;Любимые стихи&quot; - Страна Мам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079" r="5079"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</a:rPr>
              <a:t>Аппликация (лат. </a:t>
            </a:r>
            <a:r>
              <a:rPr lang="ru-RU" sz="3600" b="1" i="1" dirty="0" err="1" smtClean="0">
                <a:solidFill>
                  <a:srgbClr val="C00000"/>
                </a:solidFill>
                <a:latin typeface="Georgia" pitchFamily="18" charset="0"/>
              </a:rPr>
              <a:t>applicatio</a:t>
            </a:r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</a:rPr>
              <a:t> – прикладывание)</a:t>
            </a:r>
            <a:endParaRPr lang="ru-RU" sz="36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100" dirty="0">
                <a:latin typeface="Georgia" pitchFamily="18" charset="0"/>
              </a:rPr>
              <a:t> </a:t>
            </a:r>
            <a:r>
              <a:rPr lang="ru-RU" sz="5100" dirty="0">
                <a:latin typeface="Georgia" pitchFamily="18" charset="0"/>
              </a:rPr>
              <a:t>– один из видов изобразительной техники, основанный </a:t>
            </a:r>
            <a:r>
              <a:rPr lang="ru-RU" sz="5100" dirty="0" smtClean="0">
                <a:latin typeface="Georgia" pitchFamily="18" charset="0"/>
              </a:rPr>
              <a:t>на вырезании </a:t>
            </a:r>
            <a:r>
              <a:rPr lang="ru-RU" sz="5100" dirty="0">
                <a:latin typeface="Georgia" pitchFamily="18" charset="0"/>
              </a:rPr>
              <a:t>и наложении различных форм и закреплении их на другом материале, принятом за фон</a:t>
            </a:r>
            <a:r>
              <a:rPr lang="ru-RU" sz="5100" dirty="0" smtClean="0">
                <a:latin typeface="Georgia" pitchFamily="18" charset="0"/>
              </a:rPr>
              <a:t>.</a:t>
            </a:r>
          </a:p>
          <a:p>
            <a:r>
              <a:rPr lang="ru-RU" sz="5100" dirty="0">
                <a:latin typeface="Georgia" pitchFamily="18" charset="0"/>
              </a:rPr>
              <a:t> </a:t>
            </a:r>
            <a:r>
              <a:rPr lang="ru-RU" sz="5100" dirty="0" smtClean="0">
                <a:latin typeface="Georgia" pitchFamily="18" charset="0"/>
              </a:rPr>
              <a:t>    </a:t>
            </a:r>
            <a:r>
              <a:rPr lang="ru-RU" sz="5100" dirty="0">
                <a:latin typeface="Georgia" pitchFamily="18" charset="0"/>
              </a:rPr>
              <a:t>Аппликация может быть составлена из бумаги, ткани, различных природных </a:t>
            </a:r>
            <a:r>
              <a:rPr lang="ru-RU" sz="5100" dirty="0" smtClean="0">
                <a:latin typeface="Georgia" pitchFamily="18" charset="0"/>
              </a:rPr>
              <a:t>материалов</a:t>
            </a:r>
            <a:endParaRPr lang="ru-RU" sz="5100" dirty="0">
              <a:latin typeface="Georgia" pitchFamily="18" charset="0"/>
            </a:endParaRPr>
          </a:p>
          <a:p>
            <a:r>
              <a:rPr lang="ru-RU" sz="5100" dirty="0" smtClean="0">
                <a:latin typeface="Georgia" pitchFamily="18" charset="0"/>
              </a:rPr>
              <a:t>     Для </a:t>
            </a:r>
            <a:r>
              <a:rPr lang="ru-RU" sz="5100" dirty="0">
                <a:latin typeface="Georgia" pitchFamily="18" charset="0"/>
              </a:rPr>
              <a:t>творческих композиций вы можете использовать засушенные листья, плоды и цветы, солому, тополиный пух, ракушки, шишки, семена, косточки, травы и т. д. Каждый материал имеет свои особенности, которые необходимо учитывать при работе с ним.</a:t>
            </a:r>
          </a:p>
          <a:p>
            <a:endParaRPr lang="ru-RU" sz="51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</a:rPr>
              <a:t>Сбор  природного материала</a:t>
            </a:r>
            <a:br>
              <a:rPr lang="ru-RU" sz="3600" b="1" i="1" dirty="0" smtClean="0">
                <a:solidFill>
                  <a:srgbClr val="C00000"/>
                </a:solidFill>
                <a:latin typeface="Georgia" pitchFamily="18" charset="0"/>
              </a:rPr>
            </a:br>
            <a:endParaRPr lang="ru-RU" sz="36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2061" name="Picture 13" descr="Fall and autumnal leaves Осень и осенние листья &quot; PixelBrush - Портал о дизайне. Скачать фото, картинки, обои, рисунки, иконки,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7032"/>
            <a:ext cx="9144000" cy="314096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4294967295"/>
          </p:nvPr>
        </p:nvSpPr>
        <p:spPr>
          <a:xfrm>
            <a:off x="0" y="1412777"/>
            <a:ext cx="9144000" cy="244827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dirty="0" smtClean="0">
                <a:latin typeface="Georgia" pitchFamily="18" charset="0"/>
              </a:rPr>
              <a:t>    Самый </a:t>
            </a:r>
            <a:r>
              <a:rPr lang="ru-RU" dirty="0">
                <a:latin typeface="Georgia" pitchFamily="18" charset="0"/>
              </a:rPr>
              <a:t>богатый  природный материал дарит нам  </a:t>
            </a:r>
            <a:r>
              <a:rPr lang="ru-RU" b="1" dirty="0">
                <a:latin typeface="Georgia" pitchFamily="18" charset="0"/>
              </a:rPr>
              <a:t>золотая осень</a:t>
            </a:r>
            <a:r>
              <a:rPr lang="ru-RU" dirty="0">
                <a:latin typeface="Georgia" pitchFamily="18" charset="0"/>
              </a:rPr>
              <a:t>. Главное - не упустить короткий миг листопада и вовремя  собрать листья, как только они приобретут красивый цвет. Для работ пригодятся листья разной формы, размера и цвета.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Georgia" pitchFamily="18" charset="0"/>
              </a:rPr>
              <a:t>Подготовка  природного материала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29523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Чтобы </a:t>
            </a:r>
            <a:r>
              <a:rPr lang="ru-RU" dirty="0">
                <a:latin typeface="Georgia" pitchFamily="18" charset="0"/>
              </a:rPr>
              <a:t>сохранить  </a:t>
            </a:r>
            <a:r>
              <a:rPr lang="ru-RU" dirty="0" smtClean="0">
                <a:latin typeface="Georgia" pitchFamily="18" charset="0"/>
              </a:rPr>
              <a:t>собранные богатства     природы</a:t>
            </a:r>
            <a:r>
              <a:rPr lang="ru-RU" dirty="0">
                <a:latin typeface="Georgia" pitchFamily="18" charset="0"/>
              </a:rPr>
              <a:t>, их следует засушить.</a:t>
            </a:r>
          </a:p>
          <a:p>
            <a:pPr lvl="0">
              <a:buNone/>
            </a:pPr>
            <a:r>
              <a:rPr lang="ru-RU" dirty="0" smtClean="0">
                <a:latin typeface="Georgia" pitchFamily="18" charset="0"/>
              </a:rPr>
              <a:t>    Листья </a:t>
            </a:r>
            <a:r>
              <a:rPr lang="ru-RU" dirty="0">
                <a:latin typeface="Georgia" pitchFamily="18" charset="0"/>
              </a:rPr>
              <a:t>подбираются листок к листочку </a:t>
            </a:r>
            <a:r>
              <a:rPr lang="ru-RU" dirty="0" smtClean="0">
                <a:latin typeface="Georgia" pitchFamily="18" charset="0"/>
              </a:rPr>
              <a:t>высушиваются </a:t>
            </a:r>
            <a:r>
              <a:rPr lang="ru-RU" dirty="0">
                <a:latin typeface="Georgia" pitchFamily="18" charset="0"/>
              </a:rPr>
              <a:t>в старых журналах. При необходимости  листья можно разгладить горячим  утюгом.</a:t>
            </a:r>
          </a:p>
          <a:p>
            <a:endParaRPr lang="ru-RU" dirty="0"/>
          </a:p>
        </p:txBody>
      </p:sp>
      <p:pic>
        <p:nvPicPr>
          <p:cNvPr id="4" name="Рисунок 3" descr="appl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7496" y="4221088"/>
            <a:ext cx="4536504" cy="26369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7418" name="Picture 10" descr="Note-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4644008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Georgia" pitchFamily="18" charset="0"/>
              </a:rPr>
              <a:t>Оборудование</a:t>
            </a:r>
            <a:r>
              <a:rPr lang="ru-RU" b="1" i="1" dirty="0" smtClean="0">
                <a:latin typeface="Georgia" pitchFamily="18" charset="0"/>
              </a:rPr>
              <a:t/>
            </a:r>
            <a:br>
              <a:rPr lang="ru-RU" b="1" i="1" dirty="0" smtClean="0">
                <a:latin typeface="Georgia" pitchFamily="18" charset="0"/>
              </a:rPr>
            </a:br>
            <a:endParaRPr lang="ru-RU" b="1" i="1" dirty="0"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На </a:t>
            </a:r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занятиях аппликацией из природного материала понадобится:</a:t>
            </a:r>
          </a:p>
          <a:p>
            <a:pPr>
              <a:buNone/>
            </a:pPr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1. Основа аппликации делается из картона, </a:t>
            </a:r>
            <a:r>
              <a:rPr lang="ru-RU" sz="2400" u="sng" dirty="0">
                <a:solidFill>
                  <a:schemeClr val="tx1"/>
                </a:solidFill>
                <a:latin typeface="Georgia" pitchFamily="18" charset="0"/>
                <a:hlinkClick r:id="rId2" tooltip="статьи по теме"/>
              </a:rPr>
              <a:t>альбом</a:t>
            </a:r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ных листов, бархатной или цветной бумаги.</a:t>
            </a:r>
          </a:p>
          <a:p>
            <a:pPr>
              <a:buNone/>
            </a:pPr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2. Клей ПВА, тонкая кисточка для клея, подставка для кисточки.</a:t>
            </a:r>
          </a:p>
          <a:p>
            <a:pPr>
              <a:buNone/>
            </a:pPr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3. Ножницы, чтобы вырезать детали.</a:t>
            </a:r>
          </a:p>
          <a:p>
            <a:pPr>
              <a:buNone/>
            </a:pPr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4. Чашка с водой, чтобы в случае необходимости можно было смочить пальчик и осторожно поддеть ломкий сухой лист или мелкую деталь.</a:t>
            </a:r>
          </a:p>
          <a:p>
            <a:pPr>
              <a:buNone/>
            </a:pPr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5. Для оформления работы – немного </a:t>
            </a:r>
            <a:r>
              <a:rPr lang="ru-RU" sz="2400" u="sng" dirty="0">
                <a:solidFill>
                  <a:schemeClr val="tx1"/>
                </a:solidFill>
                <a:latin typeface="Georgia" pitchFamily="18" charset="0"/>
                <a:hlinkClick r:id="rId3" tooltip="статьи по теме"/>
              </a:rPr>
              <a:t>пластилин</a:t>
            </a:r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а.</a:t>
            </a:r>
          </a:p>
          <a:p>
            <a:pPr>
              <a:buNone/>
            </a:pPr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6. Бумажные салфетки для того, чтобы накрыть ими свежую аппликацию и придавить грузом.</a:t>
            </a:r>
          </a:p>
        </p:txBody>
      </p:sp>
      <p:pic>
        <p:nvPicPr>
          <p:cNvPr id="18437" name="Picture 5" descr="Отзывы на стихи, современная литерату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977219">
            <a:off x="-154257" y="-155980"/>
            <a:ext cx="1771650" cy="1857376"/>
          </a:xfrm>
          <a:prstGeom prst="rect">
            <a:avLst/>
          </a:prstGeom>
          <a:noFill/>
        </p:spPr>
      </p:pic>
      <p:pic>
        <p:nvPicPr>
          <p:cNvPr id="18439" name="Picture 7" descr="Отзывы на стихи, современная литерату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252">
            <a:off x="7327462" y="-200695"/>
            <a:ext cx="1771650" cy="1857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Аппликация</a:t>
            </a:r>
            <a:endParaRPr lang="ru-RU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Picture 4" descr="Поделки_проект_Золотая_осень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folHlink"/>
                </a:solidFill>
                <a:latin typeface="Georgia" pitchFamily="18" charset="0"/>
              </a:rPr>
              <a:t>Практическая работа.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609600" indent="-609600" algn="ctr">
              <a:lnSpc>
                <a:spcPct val="90000"/>
              </a:lnSpc>
              <a:buNone/>
              <a:defRPr/>
            </a:pPr>
            <a:r>
              <a:rPr lang="ru-RU" b="1" dirty="0">
                <a:latin typeface="Georgia" pitchFamily="18" charset="0"/>
              </a:rPr>
              <a:t>План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ru-RU" dirty="0">
                <a:latin typeface="Georgia" pitchFamily="18" charset="0"/>
              </a:rPr>
              <a:t>подбери</a:t>
            </a:r>
            <a:r>
              <a:rPr lang="en-US" dirty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похожие</a:t>
            </a:r>
            <a:r>
              <a:rPr lang="en-US" dirty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листья</a:t>
            </a:r>
            <a:r>
              <a:rPr lang="en-US" dirty="0">
                <a:latin typeface="Georgia" pitchFamily="18" charset="0"/>
              </a:rPr>
              <a:t>;</a:t>
            </a:r>
            <a:endParaRPr lang="ru-RU" dirty="0">
              <a:latin typeface="Georgia" pitchFamily="18" charset="0"/>
            </a:endParaRPr>
          </a:p>
          <a:p>
            <a:pPr marL="609600" indent="-609600">
              <a:lnSpc>
                <a:spcPct val="90000"/>
              </a:lnSpc>
              <a:defRPr/>
            </a:pPr>
            <a:r>
              <a:rPr lang="ru-RU" dirty="0">
                <a:latin typeface="Georgia" pitchFamily="18" charset="0"/>
              </a:rPr>
              <a:t>составь</a:t>
            </a:r>
            <a:r>
              <a:rPr lang="en-US" dirty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из</a:t>
            </a:r>
            <a:r>
              <a:rPr lang="en-US" dirty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них</a:t>
            </a:r>
            <a:r>
              <a:rPr lang="en-US" dirty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рисунок</a:t>
            </a:r>
            <a:r>
              <a:rPr lang="en-US" dirty="0">
                <a:latin typeface="Georgia" pitchFamily="18" charset="0"/>
              </a:rPr>
              <a:t>;</a:t>
            </a:r>
            <a:endParaRPr lang="ru-RU" dirty="0">
              <a:latin typeface="Georgia" pitchFamily="18" charset="0"/>
            </a:endParaRPr>
          </a:p>
          <a:p>
            <a:pPr marL="609600" indent="-609600">
              <a:lnSpc>
                <a:spcPct val="90000"/>
              </a:lnSpc>
              <a:defRPr/>
            </a:pPr>
            <a:r>
              <a:rPr lang="ru-RU" dirty="0">
                <a:latin typeface="Georgia" pitchFamily="18" charset="0"/>
              </a:rPr>
              <a:t>определи</a:t>
            </a:r>
            <a:r>
              <a:rPr lang="en-US" dirty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размеры</a:t>
            </a:r>
            <a:r>
              <a:rPr lang="en-US" dirty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основы</a:t>
            </a:r>
            <a:r>
              <a:rPr lang="en-US" dirty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фона</a:t>
            </a:r>
            <a:r>
              <a:rPr lang="en-US" dirty="0">
                <a:latin typeface="Georgia" pitchFamily="18" charset="0"/>
              </a:rPr>
              <a:t>;</a:t>
            </a:r>
            <a:endParaRPr lang="ru-RU" dirty="0">
              <a:latin typeface="Georgia" pitchFamily="18" charset="0"/>
            </a:endParaRPr>
          </a:p>
          <a:p>
            <a:pPr marL="609600" indent="-609600">
              <a:lnSpc>
                <a:spcPct val="90000"/>
              </a:lnSpc>
              <a:defRPr/>
            </a:pPr>
            <a:r>
              <a:rPr lang="ru-RU" dirty="0">
                <a:latin typeface="Georgia" pitchFamily="18" charset="0"/>
              </a:rPr>
              <a:t>разложи</a:t>
            </a:r>
            <a:r>
              <a:rPr lang="en-US" dirty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листья</a:t>
            </a:r>
            <a:r>
              <a:rPr lang="en-US" dirty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на</a:t>
            </a:r>
            <a:r>
              <a:rPr lang="en-US" dirty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картон</a:t>
            </a:r>
            <a:r>
              <a:rPr lang="en-US" dirty="0">
                <a:latin typeface="Georgia" pitchFamily="18" charset="0"/>
              </a:rPr>
              <a:t>;</a:t>
            </a:r>
            <a:endParaRPr lang="ru-RU" dirty="0">
              <a:latin typeface="Georgia" pitchFamily="18" charset="0"/>
            </a:endParaRPr>
          </a:p>
          <a:p>
            <a:pPr marL="609600" indent="-609600">
              <a:lnSpc>
                <a:spcPct val="90000"/>
              </a:lnSpc>
              <a:defRPr/>
            </a:pPr>
            <a:r>
              <a:rPr lang="ru-RU" dirty="0">
                <a:latin typeface="Georgia" pitchFamily="18" charset="0"/>
              </a:rPr>
              <a:t>обозначь точками концы листьев;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ru-RU" dirty="0">
                <a:latin typeface="Georgia" pitchFamily="18" charset="0"/>
              </a:rPr>
              <a:t>на листья нанеси по капле клея;   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ru-RU" dirty="0">
                <a:latin typeface="Georgia" pitchFamily="18" charset="0"/>
              </a:rPr>
              <a:t>приклей   их,   положи   под пресс.</a:t>
            </a:r>
          </a:p>
          <a:p>
            <a:endParaRPr lang="ru-RU" dirty="0"/>
          </a:p>
        </p:txBody>
      </p:sp>
      <p:pic>
        <p:nvPicPr>
          <p:cNvPr id="6" name="Picture 7" descr="Отзывы на стихи, современная литерату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29152">
            <a:off x="7532011" y="1406816"/>
            <a:ext cx="1771650" cy="1857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Georgia" pitchFamily="18" charset="0"/>
              </a:rPr>
              <a:t>Загадка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764704"/>
            <a:ext cx="9144000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Georgia" pitchFamily="18" charset="0"/>
              </a:rPr>
              <a:t>Сам он круглый, а не мяч,</a:t>
            </a:r>
            <a:endParaRPr lang="ru-RU" sz="3200" b="1" dirty="0" smtClean="0">
              <a:latin typeface="Georgia" pitchFamily="18" charset="0"/>
            </a:endParaRPr>
          </a:p>
          <a:p>
            <a:pPr algn="ctr"/>
            <a:r>
              <a:rPr lang="ru-RU" sz="3200" b="1" i="1" dirty="0" smtClean="0">
                <a:latin typeface="Georgia" pitchFamily="18" charset="0"/>
              </a:rPr>
              <a:t>Рта не видно, а кусач,</a:t>
            </a:r>
            <a:endParaRPr lang="ru-RU" sz="3200" b="1" dirty="0" smtClean="0">
              <a:latin typeface="Georgia" pitchFamily="18" charset="0"/>
            </a:endParaRPr>
          </a:p>
          <a:p>
            <a:pPr algn="ctr"/>
            <a:r>
              <a:rPr lang="ru-RU" sz="3200" b="1" i="1" dirty="0" smtClean="0">
                <a:latin typeface="Georgia" pitchFamily="18" charset="0"/>
              </a:rPr>
              <a:t>Голой ручкой не возьмешь,</a:t>
            </a:r>
            <a:endParaRPr lang="ru-RU" sz="3200" b="1" dirty="0" smtClean="0">
              <a:latin typeface="Georgia" pitchFamily="18" charset="0"/>
            </a:endParaRPr>
          </a:p>
          <a:p>
            <a:pPr algn="ctr"/>
            <a:r>
              <a:rPr lang="ru-RU" sz="3200" b="1" i="1" dirty="0" smtClean="0">
                <a:latin typeface="Georgia" pitchFamily="18" charset="0"/>
              </a:rPr>
              <a:t>А зовется это… 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25602" name="Picture 2" descr="Первый класс. Уроки труда. Урок 8. Ё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708920"/>
            <a:ext cx="6696744" cy="4149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164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Аппликация (лат. applicatio – прикладывание)</vt:lpstr>
      <vt:lpstr>Сбор  природного материала </vt:lpstr>
      <vt:lpstr>Подготовка  природного материала </vt:lpstr>
      <vt:lpstr>Оборудование </vt:lpstr>
      <vt:lpstr>Аппликация</vt:lpstr>
      <vt:lpstr>Практическая работа.</vt:lpstr>
      <vt:lpstr>Слайд 9</vt:lpstr>
      <vt:lpstr>Слайд 10</vt:lpstr>
      <vt:lpstr>Модульная аппликация (мозаика)</vt:lpstr>
      <vt:lpstr>Практическая работа.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Аппликация из осенних листьев</dc:title>
  <dc:creator>CЕРГЕЙ</dc:creator>
  <cp:lastModifiedBy>CЕРГЕЙ</cp:lastModifiedBy>
  <cp:revision>17</cp:revision>
  <dcterms:created xsi:type="dcterms:W3CDTF">2014-09-25T15:34:29Z</dcterms:created>
  <dcterms:modified xsi:type="dcterms:W3CDTF">2014-09-25T18:19:09Z</dcterms:modified>
</cp:coreProperties>
</file>