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983C-02C7-4ED1-A9A9-B0928968E5DB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7D00-D888-4C4E-9C99-7897CC45FC6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Методическое обеспечение подготовки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к ГИА на примере темы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«Выражения и их преобразования»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Содержание работы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Autofit/>
          </a:bodyPr>
          <a:lstStyle/>
          <a:p>
            <a:pPr lvl="2"/>
            <a:r>
              <a:rPr lang="ru-RU" b="1" i="1" dirty="0" smtClean="0"/>
              <a:t>Проверяемые элементы содержания;</a:t>
            </a:r>
          </a:p>
          <a:p>
            <a:pPr lvl="2"/>
            <a:r>
              <a:rPr lang="ru-RU" b="1" i="1" dirty="0" smtClean="0"/>
              <a:t>Требования (умения), проверяемые заданиями;</a:t>
            </a:r>
          </a:p>
          <a:p>
            <a:pPr lvl="2"/>
            <a:r>
              <a:rPr lang="ru-RU" b="1" i="1" dirty="0" smtClean="0"/>
              <a:t>Методы выполнения заданий;</a:t>
            </a:r>
            <a:endParaRPr lang="ru-RU" i="1" dirty="0" smtClean="0"/>
          </a:p>
          <a:p>
            <a:pPr lvl="2"/>
            <a:r>
              <a:rPr lang="ru-RU" b="1" i="1" dirty="0" smtClean="0"/>
              <a:t>Устные упражнения для отработки основных умений;</a:t>
            </a:r>
            <a:endParaRPr lang="ru-RU" i="1" dirty="0" smtClean="0"/>
          </a:p>
          <a:p>
            <a:pPr lvl="2"/>
            <a:r>
              <a:rPr lang="ru-RU" b="1" i="1" dirty="0" smtClean="0"/>
              <a:t>Задания первой части для отработки базового уровня;</a:t>
            </a:r>
          </a:p>
          <a:p>
            <a:pPr lvl="2"/>
            <a:r>
              <a:rPr lang="ru-RU" b="1" i="1" dirty="0" smtClean="0"/>
              <a:t>Задания второй  части для отработки повышенного и высокого уровня;</a:t>
            </a:r>
            <a:endParaRPr lang="ru-RU" i="1" dirty="0" smtClean="0"/>
          </a:p>
          <a:p>
            <a:pPr lvl="2"/>
            <a:r>
              <a:rPr lang="ru-RU" b="1" i="1" dirty="0" smtClean="0"/>
              <a:t>Карточки-подсказки;</a:t>
            </a:r>
          </a:p>
          <a:p>
            <a:pPr lvl="2"/>
            <a:r>
              <a:rPr lang="ru-RU" b="1" i="1" dirty="0" smtClean="0"/>
              <a:t>Критерии </a:t>
            </a:r>
            <a:r>
              <a:rPr lang="ru-RU" b="1" i="1" dirty="0"/>
              <a:t>оценивания заданий второй </a:t>
            </a:r>
            <a:r>
              <a:rPr lang="ru-RU" b="1" i="1" dirty="0" smtClean="0"/>
              <a:t>части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8988132" cy="45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Устные упражнения для отработки основных умений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/>
              <a:t>1. Найдите значения числовых выражений, объяснив, какой способ разложения на множители использовали: </a:t>
            </a:r>
            <a:endParaRPr lang="ru-RU" dirty="0"/>
          </a:p>
          <a:p>
            <a:pPr lvl="0">
              <a:buNone/>
            </a:pPr>
            <a:r>
              <a:rPr lang="ru-RU" dirty="0" smtClean="0"/>
              <a:t>45·93+45</a:t>
            </a:r>
            <a:r>
              <a:rPr lang="ru-RU" dirty="0"/>
              <a:t>· 7 = </a:t>
            </a:r>
          </a:p>
          <a:p>
            <a:pPr lvl="0">
              <a:buNone/>
            </a:pPr>
            <a:r>
              <a:rPr lang="ru-RU" dirty="0"/>
              <a:t>712+2·71·29+292 = </a:t>
            </a:r>
          </a:p>
          <a:p>
            <a:pPr lvl="0">
              <a:buNone/>
            </a:pPr>
            <a:r>
              <a:rPr lang="ru-RU" dirty="0"/>
              <a:t>25·59+ 25·41+52·13-52·12 =</a:t>
            </a:r>
            <a:r>
              <a:rPr lang="ru-RU" b="1" dirty="0"/>
              <a:t> </a:t>
            </a:r>
            <a:endParaRPr lang="ru-RU" dirty="0"/>
          </a:p>
          <a:p>
            <a:pPr lvl="0">
              <a:buNone/>
            </a:pPr>
            <a:r>
              <a:rPr lang="ru-RU" dirty="0"/>
              <a:t>472-372 =</a:t>
            </a:r>
          </a:p>
          <a:p>
            <a:pPr lvl="0">
              <a:buNone/>
            </a:pPr>
            <a:r>
              <a:rPr lang="ru-RU" dirty="0"/>
              <a:t>599·601=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2. </a:t>
            </a:r>
            <a:r>
              <a:rPr lang="ru-RU" b="1" i="1" dirty="0"/>
              <a:t>Разложите на множители.</a:t>
            </a:r>
            <a:endParaRPr lang="ru-RU" dirty="0"/>
          </a:p>
          <a:p>
            <a:pPr>
              <a:buNone/>
            </a:pPr>
            <a:r>
              <a:rPr lang="ru-RU" b="1" i="1" dirty="0"/>
              <a:t/>
            </a:r>
            <a:br>
              <a:rPr lang="ru-RU" b="1" i="1" dirty="0"/>
            </a:br>
            <a:r>
              <a:rPr lang="ru-RU" dirty="0"/>
              <a:t>5 с - 5у = </a:t>
            </a:r>
            <a:br>
              <a:rPr lang="ru-RU" dirty="0"/>
            </a:br>
            <a:r>
              <a:rPr lang="ru-RU" dirty="0"/>
              <a:t>14к</a:t>
            </a:r>
            <a:r>
              <a:rPr lang="ru-RU" baseline="30000" dirty="0"/>
              <a:t>2</a:t>
            </a:r>
            <a:r>
              <a:rPr lang="ru-RU" dirty="0"/>
              <a:t> +6к = </a:t>
            </a:r>
            <a:br>
              <a:rPr lang="ru-RU" dirty="0"/>
            </a:br>
            <a:r>
              <a:rPr lang="ru-RU" dirty="0" smtClean="0"/>
              <a:t>х</a:t>
            </a:r>
            <a:r>
              <a:rPr lang="ru-RU" baseline="30000" dirty="0" smtClean="0"/>
              <a:t>2</a:t>
            </a:r>
            <a:r>
              <a:rPr lang="ru-RU" dirty="0" smtClean="0"/>
              <a:t> – 9</a:t>
            </a:r>
            <a:r>
              <a:rPr lang="ru-RU" baseline="30000" dirty="0" smtClean="0"/>
              <a:t>2</a:t>
            </a:r>
            <a:r>
              <a:rPr lang="ru-RU" dirty="0" smtClean="0"/>
              <a:t> = </a:t>
            </a:r>
            <a:br>
              <a:rPr lang="ru-RU" dirty="0" smtClean="0"/>
            </a:br>
            <a:r>
              <a:rPr lang="ru-RU" dirty="0" smtClean="0"/>
              <a:t>4в</a:t>
            </a:r>
            <a:r>
              <a:rPr lang="ru-RU" baseline="30000" dirty="0" smtClean="0"/>
              <a:t>2</a:t>
            </a:r>
            <a:r>
              <a:rPr lang="ru-RU" dirty="0" smtClean="0"/>
              <a:t>-49 =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9х</a:t>
            </a:r>
            <a:r>
              <a:rPr lang="ru-RU" baseline="30000" dirty="0"/>
              <a:t>2</a:t>
            </a:r>
            <a:r>
              <a:rPr lang="ru-RU" dirty="0"/>
              <a:t>- 6х +1= </a:t>
            </a:r>
            <a:br>
              <a:rPr lang="ru-RU" dirty="0"/>
            </a:br>
            <a:r>
              <a:rPr lang="ru-RU" dirty="0"/>
              <a:t>4х</a:t>
            </a:r>
            <a:r>
              <a:rPr lang="ru-RU" baseline="30000" dirty="0"/>
              <a:t>2</a:t>
            </a:r>
            <a:r>
              <a:rPr lang="ru-RU" dirty="0"/>
              <a:t>+4х+1=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Задания первой части для отработки базового уровня</a:t>
            </a:r>
            <a:endParaRPr lang="ru-RU" sz="32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30150" t="64079" r="25301" b="11246"/>
          <a:stretch>
            <a:fillRect/>
          </a:stretch>
        </p:blipFill>
        <p:spPr bwMode="auto">
          <a:xfrm>
            <a:off x="323528" y="1844824"/>
            <a:ext cx="85284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Задания второй  части для отработки повышенного и высокого уровня</a:t>
            </a:r>
            <a:endParaRPr lang="ru-RU" sz="3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1050" t="44514" r="26403" b="29629"/>
          <a:stretch>
            <a:fillRect/>
          </a:stretch>
        </p:blipFill>
        <p:spPr bwMode="auto">
          <a:xfrm>
            <a:off x="0" y="1700808"/>
            <a:ext cx="909986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ru-RU" sz="3200" b="1" dirty="0"/>
              <a:t>Карточки-подсказки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0150" t="38159" r="28001" b="2801"/>
          <a:stretch>
            <a:fillRect/>
          </a:stretch>
        </p:blipFill>
        <p:spPr bwMode="auto">
          <a:xfrm>
            <a:off x="1043607" y="620688"/>
            <a:ext cx="7074025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Критерии оценивания заданий второй части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31950" t="39599" r="28001" b="31601"/>
          <a:stretch>
            <a:fillRect/>
          </a:stretch>
        </p:blipFill>
        <p:spPr bwMode="auto">
          <a:xfrm>
            <a:off x="755576" y="1700808"/>
            <a:ext cx="801089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116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Методическое обеспечение подготовки  к ГИА на примере темы  «Выражения и их преобразования» </vt:lpstr>
      <vt:lpstr>Содержание работы</vt:lpstr>
      <vt:lpstr>Слайд 3</vt:lpstr>
      <vt:lpstr>Устные упражнения для отработки основных умений </vt:lpstr>
      <vt:lpstr>Задания первой части для отработки базового уровня</vt:lpstr>
      <vt:lpstr>Задания второй  части для отработки повышенного и высокого уровня</vt:lpstr>
      <vt:lpstr>Карточки-подсказки </vt:lpstr>
      <vt:lpstr>Критерии оценивания заданий второй части </vt:lpstr>
    </vt:vector>
  </TitlesOfParts>
  <Company>kipk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Методическое обеспечение подготовки  к ГИА на примере темы  «Выражения и их преобразования» </dc:title>
  <dc:creator>user-203</dc:creator>
  <cp:lastModifiedBy>user-203</cp:lastModifiedBy>
  <cp:revision>8</cp:revision>
  <dcterms:created xsi:type="dcterms:W3CDTF">2013-10-24T05:24:58Z</dcterms:created>
  <dcterms:modified xsi:type="dcterms:W3CDTF">2013-10-24T06:06:42Z</dcterms:modified>
</cp:coreProperties>
</file>