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0" r:id="rId4"/>
    <p:sldId id="258" r:id="rId5"/>
    <p:sldId id="266" r:id="rId6"/>
    <p:sldId id="256" r:id="rId7"/>
    <p:sldId id="257" r:id="rId8"/>
    <p:sldId id="271" r:id="rId9"/>
    <p:sldId id="263" r:id="rId10"/>
    <p:sldId id="261" r:id="rId11"/>
    <p:sldId id="262" r:id="rId12"/>
    <p:sldId id="267" r:id="rId13"/>
    <p:sldId id="268" r:id="rId14"/>
    <p:sldId id="269" r:id="rId15"/>
    <p:sldId id="273" r:id="rId16"/>
    <p:sldId id="274" r:id="rId17"/>
    <p:sldId id="272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4360376_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"/>
            <a:ext cx="6000792" cy="2214553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Воспитательный проект </a:t>
            </a:r>
            <a:br>
              <a:rPr lang="ru-RU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«Библиотека-окно в мир книг и знаний»</a:t>
            </a:r>
            <a:endParaRPr lang="ru-RU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500438"/>
            <a:ext cx="4500594" cy="164307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</a:t>
            </a:r>
            <a:r>
              <a:rPr lang="ru-RU" sz="2400" b="1" i="1" spc="5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Ефимова </a:t>
            </a:r>
            <a:r>
              <a:rPr lang="ru-RU" sz="24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Ольга Петровна</a:t>
            </a:r>
          </a:p>
          <a:p>
            <a:r>
              <a:rPr lang="ru-RU" sz="24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Санкт-Петербург 2013г.</a:t>
            </a:r>
            <a:endParaRPr lang="ru-RU" sz="2400" b="1" i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8929718" cy="221455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Внеклассное занятие в школьной библиотеке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«Книжкина больница»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86388"/>
            <a:ext cx="4143372" cy="142876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Весь класс дружно «лечил» книжки!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SS852077.JPG"/>
          <p:cNvPicPr>
            <a:picLocks noChangeAspect="1"/>
          </p:cNvPicPr>
          <p:nvPr/>
        </p:nvPicPr>
        <p:blipFill>
          <a:blip r:embed="rId2" cstate="screen">
            <a:lum bright="-20000"/>
          </a:blip>
          <a:srcRect/>
          <a:stretch>
            <a:fillRect/>
          </a:stretch>
        </p:blipFill>
        <p:spPr>
          <a:xfrm rot="5400000">
            <a:off x="-36465" y="1608045"/>
            <a:ext cx="3801098" cy="3442480"/>
          </a:xfrm>
          <a:prstGeom prst="rect">
            <a:avLst/>
          </a:prstGeom>
        </p:spPr>
      </p:pic>
      <p:pic>
        <p:nvPicPr>
          <p:cNvPr id="7" name="Рисунок 6" descr="SS85209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6129929" y="3843931"/>
            <a:ext cx="3099215" cy="2928926"/>
          </a:xfrm>
          <a:prstGeom prst="rect">
            <a:avLst/>
          </a:prstGeom>
        </p:spPr>
      </p:pic>
      <p:pic>
        <p:nvPicPr>
          <p:cNvPr id="5" name="Рисунок 4" descr="SS85209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643306" y="1428736"/>
            <a:ext cx="3000396" cy="3310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S8520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-202431" y="416712"/>
            <a:ext cx="3333707" cy="2500281"/>
          </a:xfrm>
          <a:prstGeom prst="rect">
            <a:avLst/>
          </a:prstGeom>
        </p:spPr>
      </p:pic>
      <p:pic>
        <p:nvPicPr>
          <p:cNvPr id="8" name="Рисунок 7" descr="SS85208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413166" y="3301554"/>
            <a:ext cx="3102694" cy="3500462"/>
          </a:xfrm>
          <a:prstGeom prst="rect">
            <a:avLst/>
          </a:prstGeom>
        </p:spPr>
      </p:pic>
      <p:pic>
        <p:nvPicPr>
          <p:cNvPr id="9" name="Рисунок 8" descr="SS85208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6200000">
            <a:off x="2258977" y="1027115"/>
            <a:ext cx="3929090" cy="2874944"/>
          </a:xfrm>
          <a:prstGeom prst="rect">
            <a:avLst/>
          </a:prstGeom>
        </p:spPr>
      </p:pic>
      <p:pic>
        <p:nvPicPr>
          <p:cNvPr id="5" name="Рисунок 4" descr="SS85208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5400000">
            <a:off x="5225661" y="-225033"/>
            <a:ext cx="2250293" cy="2700358"/>
          </a:xfrm>
          <a:prstGeom prst="rect">
            <a:avLst/>
          </a:prstGeom>
        </p:spPr>
      </p:pic>
      <p:pic>
        <p:nvPicPr>
          <p:cNvPr id="7" name="Рисунок 6" descr="SS85208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57488" y="4214818"/>
            <a:ext cx="3524243" cy="2643182"/>
          </a:xfrm>
          <a:prstGeom prst="rect">
            <a:avLst/>
          </a:prstGeom>
        </p:spPr>
      </p:pic>
      <p:pic>
        <p:nvPicPr>
          <p:cNvPr id="6" name="Рисунок 5" descr="SS852083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857884" y="2143116"/>
            <a:ext cx="3099348" cy="2500306"/>
          </a:xfrm>
          <a:prstGeom prst="rect">
            <a:avLst/>
          </a:prstGeom>
        </p:spPr>
      </p:pic>
      <p:pic>
        <p:nvPicPr>
          <p:cNvPr id="10" name="Рисунок 9" descr="SS852076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0800000">
            <a:off x="6286511" y="4786322"/>
            <a:ext cx="2857487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MG_073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2143116"/>
            <a:ext cx="3571868" cy="3277390"/>
          </a:xfrm>
          <a:prstGeom prst="rect">
            <a:avLst/>
          </a:prstGeom>
        </p:spPr>
      </p:pic>
      <p:pic>
        <p:nvPicPr>
          <p:cNvPr id="3" name="Рисунок 2" descr="IMG_073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113160" y="3429001"/>
            <a:ext cx="4030840" cy="3429000"/>
          </a:xfrm>
          <a:prstGeom prst="rect">
            <a:avLst/>
          </a:prstGeom>
        </p:spPr>
      </p:pic>
      <p:pic>
        <p:nvPicPr>
          <p:cNvPr id="4" name="Рисунок 3" descr="IMG_073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500430" y="0"/>
            <a:ext cx="3993294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Знакомство с поселковой библиотекой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 descr="IMG_07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1142984"/>
            <a:ext cx="4607751" cy="3071834"/>
          </a:xfrm>
          <a:prstGeom prst="rect">
            <a:avLst/>
          </a:prstGeom>
        </p:spPr>
      </p:pic>
      <p:pic>
        <p:nvPicPr>
          <p:cNvPr id="4" name="Рисунок 3" descr="IMG_070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86380" y="1357297"/>
            <a:ext cx="3286148" cy="2190765"/>
          </a:xfrm>
          <a:prstGeom prst="rect">
            <a:avLst/>
          </a:prstGeom>
        </p:spPr>
      </p:pic>
      <p:pic>
        <p:nvPicPr>
          <p:cNvPr id="5" name="Рисунок 4" descr="IMG_074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64844" y="3738563"/>
            <a:ext cx="4679156" cy="3119437"/>
          </a:xfrm>
          <a:prstGeom prst="rect">
            <a:avLst/>
          </a:prstGeom>
        </p:spPr>
      </p:pic>
      <p:pic>
        <p:nvPicPr>
          <p:cNvPr id="6" name="Рисунок 5" descr="IMG_070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0034" y="4381507"/>
            <a:ext cx="3500462" cy="2333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Как работает библиотека и ее ресурсы.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3" name="Рисунок 2" descr="IMG_070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1000108"/>
            <a:ext cx="4143371" cy="2762247"/>
          </a:xfrm>
          <a:prstGeom prst="rect">
            <a:avLst/>
          </a:prstGeom>
        </p:spPr>
      </p:pic>
      <p:pic>
        <p:nvPicPr>
          <p:cNvPr id="4" name="Рисунок 3" descr="IMG_072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6314" y="1071546"/>
            <a:ext cx="4071934" cy="2619372"/>
          </a:xfrm>
          <a:prstGeom prst="rect">
            <a:avLst/>
          </a:prstGeom>
        </p:spPr>
      </p:pic>
      <p:pic>
        <p:nvPicPr>
          <p:cNvPr id="5" name="Рисунок 4" descr="IMG_073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2844" y="3786190"/>
            <a:ext cx="4214810" cy="2809873"/>
          </a:xfrm>
          <a:prstGeom prst="rect">
            <a:avLst/>
          </a:prstGeom>
        </p:spPr>
      </p:pic>
      <p:pic>
        <p:nvPicPr>
          <p:cNvPr id="6" name="Рисунок 5" descr="IMG_073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86314" y="3786190"/>
            <a:ext cx="4071934" cy="2714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9715568" cy="10715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Читательский дневник и клуб читателей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 descr="SS852180.JPG"/>
          <p:cNvPicPr>
            <a:picLocks noChangeAspect="1"/>
          </p:cNvPicPr>
          <p:nvPr/>
        </p:nvPicPr>
        <p:blipFill>
          <a:blip r:embed="rId3" cstate="screen">
            <a:lum contrast="10000"/>
          </a:blip>
          <a:stretch>
            <a:fillRect/>
          </a:stretch>
        </p:blipFill>
        <p:spPr>
          <a:xfrm>
            <a:off x="0" y="1214422"/>
            <a:ext cx="4429124" cy="3321843"/>
          </a:xfrm>
          <a:prstGeom prst="rect">
            <a:avLst/>
          </a:prstGeom>
        </p:spPr>
      </p:pic>
      <p:pic>
        <p:nvPicPr>
          <p:cNvPr id="4" name="Рисунок 3" descr="SS852181.JPG"/>
          <p:cNvPicPr>
            <a:picLocks noChangeAspect="1"/>
          </p:cNvPicPr>
          <p:nvPr/>
        </p:nvPicPr>
        <p:blipFill>
          <a:blip r:embed="rId4" cstate="screen">
            <a:lum bright="-10000" contrast="10000"/>
          </a:blip>
          <a:stretch>
            <a:fillRect/>
          </a:stretch>
        </p:blipFill>
        <p:spPr>
          <a:xfrm rot="5400000">
            <a:off x="4000496" y="1857340"/>
            <a:ext cx="5715040" cy="4286280"/>
          </a:xfrm>
          <a:prstGeom prst="rect">
            <a:avLst/>
          </a:prstGeom>
        </p:spPr>
      </p:pic>
      <p:pic>
        <p:nvPicPr>
          <p:cNvPr id="5" name="Рисунок 4" descr="SS852183.JPG"/>
          <p:cNvPicPr>
            <a:picLocks noChangeAspect="1"/>
          </p:cNvPicPr>
          <p:nvPr/>
        </p:nvPicPr>
        <p:blipFill>
          <a:blip r:embed="rId5" cstate="screen">
            <a:lum bright="-10000" contrast="10000"/>
          </a:blip>
          <a:stretch>
            <a:fillRect/>
          </a:stretch>
        </p:blipFill>
        <p:spPr>
          <a:xfrm>
            <a:off x="642910" y="4572008"/>
            <a:ext cx="3047990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S852185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SS852175.JPG"/>
          <p:cNvPicPr>
            <a:picLocks noChangeAspect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>
          <a:xfrm>
            <a:off x="2214546" y="3577782"/>
            <a:ext cx="2714644" cy="32802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Выступление учеников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 descr="SS852171.JPG"/>
          <p:cNvPicPr>
            <a:picLocks noChangeAspect="1"/>
          </p:cNvPicPr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>
          <a:xfrm>
            <a:off x="62156" y="928670"/>
            <a:ext cx="4031241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SS852174.JPG"/>
          <p:cNvPicPr>
            <a:picLocks noChangeAspect="1"/>
          </p:cNvPicPr>
          <p:nvPr/>
        </p:nvPicPr>
        <p:blipFill>
          <a:blip r:embed="rId5" cstate="screen">
            <a:lum contrast="10000"/>
          </a:blip>
          <a:stretch>
            <a:fillRect/>
          </a:stretch>
        </p:blipFill>
        <p:spPr>
          <a:xfrm>
            <a:off x="4500562" y="928670"/>
            <a:ext cx="3833807" cy="2875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S852173.JPG"/>
          <p:cNvPicPr>
            <a:picLocks noChangeAspect="1"/>
          </p:cNvPicPr>
          <p:nvPr/>
        </p:nvPicPr>
        <p:blipFill>
          <a:blip r:embed="rId6" cstate="screen">
            <a:lum contrast="10000"/>
          </a:blip>
          <a:srcRect/>
          <a:stretch>
            <a:fillRect/>
          </a:stretch>
        </p:blipFill>
        <p:spPr>
          <a:xfrm>
            <a:off x="5286380" y="3795182"/>
            <a:ext cx="3584887" cy="3062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5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Критерии оценивания результата работы над проектом.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1435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выберите те, которые помогут вам оценить выступления одноклассников: 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рассказ полный/неполный (раскрыты все пункты плана),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рассказ интересный/неинтересный (было много удивительного),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рассказ понятный/непонятный,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рассказ реальный/фантастический.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n-adore-livres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70836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42910" y="-178595"/>
            <a:ext cx="8715404" cy="3571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/>
              <a:t>«Библиотека- окно в мир книг и знаний».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500166" y="785794"/>
            <a:ext cx="6072230" cy="3786214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ru-RU" sz="2800" dirty="0" smtClean="0"/>
              <a:t> </a:t>
            </a:r>
            <a:r>
              <a:rPr lang="ru-RU" sz="2800" b="1" dirty="0" smtClean="0"/>
              <a:t>В создании проекта приняли участие ученики 2 класса, учитель, родители.</a:t>
            </a:r>
          </a:p>
          <a:p>
            <a:pPr>
              <a:buFont typeface="Arial" charset="0"/>
              <a:buNone/>
            </a:pPr>
            <a:r>
              <a:rPr lang="ru-RU" b="1" i="1" dirty="0" smtClean="0"/>
              <a:t> Цель исследования</a:t>
            </a:r>
            <a:r>
              <a:rPr lang="ru-RU" b="1" dirty="0" smtClean="0"/>
              <a:t>: </a:t>
            </a:r>
            <a:r>
              <a:rPr lang="ru-RU" sz="2800" b="1" dirty="0" smtClean="0"/>
              <a:t>доказать, что библиотека - это окно в мир книг, знаний. Читающий человек - успешный человек. Кто много читает, тот много знает. </a:t>
            </a:r>
          </a:p>
          <a:p>
            <a:pPr>
              <a:buFont typeface="Arial" charset="0"/>
              <a:buNone/>
            </a:pPr>
            <a:r>
              <a:rPr lang="ru-RU" b="1" i="1" dirty="0" smtClean="0"/>
              <a:t>Основополагающий вопрос: </a:t>
            </a:r>
            <a:r>
              <a:rPr lang="ru-RU" sz="2800" b="1" dirty="0" smtClean="0"/>
              <a:t>зачем нужны библиотеки?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wwiacentr_5650664_8239193.jpg"/>
          <p:cNvPicPr>
            <a:picLocks noChangeAspect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>
          <a:xfrm>
            <a:off x="4686" y="1"/>
            <a:ext cx="9139314" cy="6857999"/>
          </a:xfrm>
          <a:prstGeom prst="rect">
            <a:avLst/>
          </a:prstGeom>
        </p:spPr>
      </p:pic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3114675" cy="1785938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Чем больше человек прочитает</a:t>
            </a:r>
            <a:br>
              <a:rPr lang="ru-RU" sz="1600" b="1" i="1" dirty="0" smtClean="0"/>
            </a:br>
            <a:r>
              <a:rPr lang="ru-RU" sz="1600" b="1" i="1" dirty="0" smtClean="0"/>
              <a:t> хороших книг, тем разумнее, </a:t>
            </a:r>
            <a:br>
              <a:rPr lang="ru-RU" sz="1600" b="1" i="1" dirty="0" smtClean="0"/>
            </a:br>
            <a:r>
              <a:rPr lang="ru-RU" sz="1600" b="1" i="1" dirty="0" smtClean="0"/>
              <a:t>грамотнее, образованнее он станет </a:t>
            </a:r>
            <a:r>
              <a:rPr lang="ru-RU" sz="1400" b="1" i="1" dirty="0" smtClean="0"/>
              <a:t>.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                                            Юрий Гагарин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1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 XXI веке необходимо воспитать поколение, имеющее такие качества, которые позволяют быстро ориентироваться в мощном потоке информации, оперативно действовать в ситуации выбора, открывать знания путём поиска, быть активными и инициативными в обучении. </a:t>
            </a:r>
          </a:p>
          <a:p>
            <a:r>
              <a:rPr lang="ru-RU" sz="2000" b="1" dirty="0" smtClean="0"/>
              <a:t>В современном мире электронных информационных технологий резко упала посещаемость библиотек и читальных залов.</a:t>
            </a:r>
          </a:p>
          <a:p>
            <a:r>
              <a:rPr lang="ru-RU" sz="2000" b="1" dirty="0" smtClean="0"/>
              <a:t> Очень многие (не только школьники и студенты), но и взрослые, предпочитают прочтению книги краткое содержание, найденное в интернете. Вот поэтому важным и нужным направлением в школах являются занятия, проводимые в начальных классах и позволяющие сориентировать учеников на прочтение книг и посещение библиотек. Ведь именно чтение, погружение в мир книги позволяет с детства расширять кругозор, стимулирует фантазию и творчество, что является залогом гармоничного развития личности школьников.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Самые большие из известных библиотек мира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Содержимое 3" descr="б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85720" y="714356"/>
            <a:ext cx="3505422" cy="23447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071810"/>
            <a:ext cx="404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Российская национальная библиотека</a:t>
            </a:r>
            <a:endParaRPr lang="ru-RU" dirty="0"/>
          </a:p>
        </p:txBody>
      </p:sp>
      <p:pic>
        <p:nvPicPr>
          <p:cNvPr id="5" name="Содержимое 3" descr="б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00628" y="714356"/>
            <a:ext cx="3643318" cy="24288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29322" y="3071810"/>
            <a:ext cx="2937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Библиотека Конгресса США</a:t>
            </a:r>
            <a:endParaRPr lang="ru-RU" dirty="0"/>
          </a:p>
        </p:txBody>
      </p:sp>
      <p:pic>
        <p:nvPicPr>
          <p:cNvPr id="7" name="Содержимое 3" descr="б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4214818"/>
            <a:ext cx="3043513" cy="22860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488668"/>
            <a:ext cx="3512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Национальная библиотека Китая</a:t>
            </a:r>
            <a:endParaRPr lang="ru-RU" dirty="0"/>
          </a:p>
        </p:txBody>
      </p:sp>
      <p:pic>
        <p:nvPicPr>
          <p:cNvPr id="10" name="Содержимое 3" descr="б9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054757" y="4214818"/>
            <a:ext cx="3089243" cy="22860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444718" y="6488668"/>
            <a:ext cx="3699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Центральная Библиотека Бристоля</a:t>
            </a:r>
            <a:endParaRPr lang="ru-RU" dirty="0"/>
          </a:p>
        </p:txBody>
      </p:sp>
      <p:pic>
        <p:nvPicPr>
          <p:cNvPr id="14" name="Содержимое 3" descr="б10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000364" y="3429000"/>
            <a:ext cx="3054640" cy="228758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214678" y="5643578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Королевская Библиотека Копенгагена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б1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-1"/>
            <a:ext cx="3071802" cy="23072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500306"/>
            <a:ext cx="3184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Александрийская библиотека</a:t>
            </a:r>
            <a:endParaRPr lang="ru-RU" dirty="0"/>
          </a:p>
        </p:txBody>
      </p:sp>
      <p:pic>
        <p:nvPicPr>
          <p:cNvPr id="6" name="Содержимое 3" descr="б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143240" y="2214554"/>
            <a:ext cx="3071834" cy="23072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43240" y="4643446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Библиотека Российской Академии наук</a:t>
            </a:r>
            <a:endParaRPr lang="ru-RU" dirty="0"/>
          </a:p>
        </p:txBody>
      </p:sp>
      <p:pic>
        <p:nvPicPr>
          <p:cNvPr id="8" name="Содержимое 3" descr="б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4635502"/>
            <a:ext cx="2958947" cy="22224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3786190"/>
            <a:ext cx="3286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Германская национальная экономическая библиотека</a:t>
            </a:r>
            <a:endParaRPr lang="ru-RU" dirty="0"/>
          </a:p>
        </p:txBody>
      </p:sp>
      <p:pic>
        <p:nvPicPr>
          <p:cNvPr id="12" name="Содержимое 3" descr="б1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957889" y="4733926"/>
            <a:ext cx="3186111" cy="212407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357950" y="3929066"/>
            <a:ext cx="2786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Публичная Библиотека </a:t>
            </a:r>
            <a:r>
              <a:rPr lang="en-US" b="1" dirty="0" err="1" smtClean="0"/>
              <a:t>Quincie</a:t>
            </a:r>
            <a:r>
              <a:rPr lang="en-US" b="1" dirty="0" smtClean="0"/>
              <a:t> Douglas</a:t>
            </a:r>
            <a:endParaRPr lang="ru-RU" dirty="0"/>
          </a:p>
        </p:txBody>
      </p:sp>
      <p:pic>
        <p:nvPicPr>
          <p:cNvPr id="14" name="Содержимое 3" descr="б13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5853618" y="0"/>
            <a:ext cx="3290382" cy="220821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357950" y="2428868"/>
            <a:ext cx="2786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Национальная Библиотека Австрии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57231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Школьная библиотека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857760"/>
            <a:ext cx="8143932" cy="178595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Рассказ библиотекаря об алфавитном каталоге , читательском абонементе и правилах поведения в библиотеке.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SS85180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4225" y="1142984"/>
            <a:ext cx="509288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S851809.JPG"/>
          <p:cNvPicPr>
            <a:picLocks noChangeAspect="1"/>
          </p:cNvPicPr>
          <p:nvPr/>
        </p:nvPicPr>
        <p:blipFill>
          <a:blip r:embed="rId3" cstate="screen"/>
          <a:srcRect r="-3332"/>
          <a:stretch>
            <a:fillRect/>
          </a:stretch>
        </p:blipFill>
        <p:spPr>
          <a:xfrm>
            <a:off x="5429256" y="1133768"/>
            <a:ext cx="3607643" cy="3723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S851816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rcRect r="-6430"/>
          <a:stretch>
            <a:fillRect/>
          </a:stretch>
        </p:blipFill>
        <p:spPr>
          <a:xfrm>
            <a:off x="0" y="1"/>
            <a:ext cx="2643188" cy="3214686"/>
          </a:xfrm>
        </p:spPr>
      </p:pic>
      <p:pic>
        <p:nvPicPr>
          <p:cNvPr id="6" name="Рисунок 5" descr="SS85181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857488" y="0"/>
            <a:ext cx="3638614" cy="3214686"/>
          </a:xfrm>
          <a:prstGeom prst="rect">
            <a:avLst/>
          </a:prstGeom>
        </p:spPr>
      </p:pic>
      <p:pic>
        <p:nvPicPr>
          <p:cNvPr id="7" name="Рисунок 6" descr="SS85182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3357538"/>
            <a:ext cx="2625347" cy="3500462"/>
          </a:xfrm>
          <a:prstGeom prst="rect">
            <a:avLst/>
          </a:prstGeom>
        </p:spPr>
      </p:pic>
      <p:pic>
        <p:nvPicPr>
          <p:cNvPr id="8" name="Рисунок 7" descr="SS85181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15074" y="3357562"/>
            <a:ext cx="2625329" cy="3500438"/>
          </a:xfrm>
          <a:prstGeom prst="rect">
            <a:avLst/>
          </a:prstGeom>
        </p:spPr>
      </p:pic>
      <p:pic>
        <p:nvPicPr>
          <p:cNvPr id="9" name="Рисунок 8" descr="SS85182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86116" y="3333725"/>
            <a:ext cx="2643206" cy="3524275"/>
          </a:xfrm>
          <a:prstGeom prst="rect">
            <a:avLst/>
          </a:prstGeom>
        </p:spPr>
      </p:pic>
      <p:pic>
        <p:nvPicPr>
          <p:cNvPr id="10" name="Рисунок 9" descr="SS851817.JPG"/>
          <p:cNvPicPr>
            <a:picLocks noChangeAspect="1"/>
          </p:cNvPicPr>
          <p:nvPr/>
        </p:nvPicPr>
        <p:blipFill>
          <a:blip r:embed="rId7" cstate="screen"/>
          <a:srcRect l="-8600" r="-6180"/>
          <a:stretch>
            <a:fillRect/>
          </a:stretch>
        </p:blipFill>
        <p:spPr>
          <a:xfrm>
            <a:off x="6572264" y="0"/>
            <a:ext cx="2786082" cy="3236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S8521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785794"/>
            <a:ext cx="7786743" cy="58400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7857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Современные возможности библиотек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wwiacentr_5650664_8239193.jpg"/>
          <p:cNvPicPr>
            <a:picLocks noChangeAspect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>
          <a:xfrm>
            <a:off x="4686" y="1"/>
            <a:ext cx="9139314" cy="685799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Что надо знать, чтобы стать хорошим читателем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857916"/>
          </a:xfrm>
        </p:spPr>
        <p:txBody>
          <a:bodyPr>
            <a:normAutofit fontScale="40000" lnSpcReduction="20000"/>
          </a:bodyPr>
          <a:lstStyle/>
          <a:p>
            <a:r>
              <a:rPr lang="ru-RU" sz="5100" b="1" i="1" dirty="0" smtClean="0"/>
              <a:t>Книги библиотечные и учебники – особо уязвимые существа: ведь ими пользуются намного чаще, чем домашними. Когда вы берёте книгу, вы становитесь её полноправным хозяином, но – только на несколько дней в соответствии с правилами библиотеки.</a:t>
            </a:r>
          </a:p>
          <a:p>
            <a:r>
              <a:rPr lang="ru-RU" sz="5100" b="1" i="1" dirty="0" smtClean="0"/>
              <a:t>Вы можете её читать, рассматривать картинки, но, если вам захочется что-то нарисовать или записать, сделайте это в специальной тетради или альбоме.</a:t>
            </a:r>
          </a:p>
          <a:p>
            <a:r>
              <a:rPr lang="ru-RU" sz="5100" b="1" i="1" dirty="0" smtClean="0"/>
              <a:t>Не разбрасывайте книги – они ведь могут потеряться даже в маленькой комнате. Лучше заранее определить библиотечным книгам место “временного проживания” - на столе или на книжной полке.</a:t>
            </a:r>
          </a:p>
          <a:p>
            <a:r>
              <a:rPr lang="ru-RU" sz="5100" b="1" i="1" dirty="0" smtClean="0"/>
              <a:t>В назначенный срок книги ждут в родном доме – библиотеке. А если вы не успели её прочитать? Не беда, придите в библиотеку и продлите её срок.</a:t>
            </a:r>
          </a:p>
          <a:p>
            <a:r>
              <a:rPr lang="ru-RU" sz="5100" b="1" i="1" dirty="0" smtClean="0"/>
              <a:t>А теперь посмотрите, пожалуйста, на нашу выставку. На ней вы видите книги, которые стали жертвами неумелого обращения читателей.</a:t>
            </a:r>
          </a:p>
          <a:p>
            <a:r>
              <a:rPr lang="ru-RU" sz="5100" b="1" i="1" dirty="0" smtClean="0"/>
              <a:t>Я надеюсь, что книги, которые вы будете брать в школьной  библиотеке никогда не окажутся на подобной выставке. Иначе, с вами может приключиться такая же неприятная история, как с героем “Книжки о книгах” Самуила Маршака.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524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Воспитательный проект  «Библиотека-окно в мир книг и знаний»</vt:lpstr>
      <vt:lpstr> «Библиотека- окно в мир книг и знаний».</vt:lpstr>
      <vt:lpstr> Чем больше человек прочитает  хороших книг, тем разумнее,  грамотнее, образованнее он станет .                                              Юрий Гагарин </vt:lpstr>
      <vt:lpstr>Самые большие из известных библиотек мира </vt:lpstr>
      <vt:lpstr>Слайд 5</vt:lpstr>
      <vt:lpstr>Школьная библиотека</vt:lpstr>
      <vt:lpstr>Слайд 7</vt:lpstr>
      <vt:lpstr>Современные возможности библиотек</vt:lpstr>
      <vt:lpstr>Что надо знать, чтобы стать хорошим читателем?</vt:lpstr>
      <vt:lpstr>Внеклассное занятие в школьной библиотеке «Книжкина больница»   </vt:lpstr>
      <vt:lpstr>Слайд 11</vt:lpstr>
      <vt:lpstr>Слайд 12</vt:lpstr>
      <vt:lpstr>Знакомство с поселковой библиотекой</vt:lpstr>
      <vt:lpstr>Как работает библиотека и ее ресурсы.</vt:lpstr>
      <vt:lpstr>Читательский дневник и клуб читателей</vt:lpstr>
      <vt:lpstr>Слайд 16</vt:lpstr>
      <vt:lpstr>Выступление учеников</vt:lpstr>
      <vt:lpstr>Критерии оценивания результата работы над проектом.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</dc:title>
  <dc:creator>Ефимова О.П.</dc:creator>
  <cp:lastModifiedBy>Admin</cp:lastModifiedBy>
  <cp:revision>27</cp:revision>
  <dcterms:modified xsi:type="dcterms:W3CDTF">2015-01-05T18:04:21Z</dcterms:modified>
</cp:coreProperties>
</file>