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79" r:id="rId10"/>
    <p:sldId id="287" r:id="rId11"/>
    <p:sldId id="288" r:id="rId12"/>
    <p:sldId id="289" r:id="rId13"/>
    <p:sldId id="290" r:id="rId14"/>
    <p:sldId id="291" r:id="rId15"/>
    <p:sldId id="294" r:id="rId16"/>
    <p:sldId id="292" r:id="rId17"/>
    <p:sldId id="293" r:id="rId18"/>
    <p:sldId id="295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6BA"/>
    <a:srgbClr val="1C86C0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6" autoAdjust="0"/>
    <p:restoredTop sz="95596" autoAdjust="0"/>
  </p:normalViewPr>
  <p:slideViewPr>
    <p:cSldViewPr>
      <p:cViewPr>
        <p:scale>
          <a:sx n="75" d="100"/>
          <a:sy n="75" d="100"/>
        </p:scale>
        <p:origin x="-153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CA4CF666-DF68-49CF-B5D0-6A1309EBC1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7886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5E38B-30D2-4314-9FD1-DEFDC5EB3722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9937A-8F26-4391-9FDA-021859B9D47A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B6B975-A7FC-4FF3-93E2-4686BFC402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EC50D-2BC8-44BA-83D6-22D1F9D8A51B}" type="slidenum">
              <a:rPr lang="ja-JP" altLang="en-US"/>
              <a:pPr/>
              <a:t>18</a:t>
            </a:fld>
            <a:endParaRPr lang="en-US" altLang="ja-JP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772400" cy="704850"/>
          </a:xfrm>
          <a:effectLst>
            <a:outerShdw dist="12700" algn="ctr" rotWithShape="0">
              <a:schemeClr val="bg1"/>
            </a:outerShdw>
          </a:effec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295400"/>
            <a:ext cx="7772400" cy="685800"/>
          </a:xfrm>
          <a:effectLst>
            <a:outerShdw dist="12700" algn="ctr" rotWithShape="0">
              <a:schemeClr val="bg1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hlink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10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67450" y="457200"/>
            <a:ext cx="19621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57340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9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782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6286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40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63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80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4885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916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5123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Олег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1966739" cy="215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ег\Desktop\Рисунок1s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0" cy="885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4648200" cy="1523256"/>
          </a:xfrm>
        </p:spPr>
        <p:txBody>
          <a:bodyPr/>
          <a:lstStyle/>
          <a:p>
            <a:r>
              <a:rPr lang="ru-RU" sz="4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Строение и функции белков» </a:t>
            </a:r>
            <a:endParaRPr lang="en-US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2348880"/>
            <a:ext cx="4648200" cy="541784"/>
          </a:xfrm>
        </p:spPr>
        <p:txBody>
          <a:bodyPr/>
          <a:lstStyle/>
          <a:p>
            <a:pPr marL="63500"/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Учитель химии МБОУ ООШ№81</a:t>
            </a:r>
          </a:p>
          <a:p>
            <a:pPr marL="63500"/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 г.Краснодар Ицкович Т.Я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996952"/>
            <a:ext cx="31382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Структурная функция</a:t>
            </a:r>
            <a:br>
              <a:rPr lang="ru-RU" b="1" dirty="0"/>
            </a:br>
            <a:endParaRPr lang="ru-RU" dirty="0"/>
          </a:p>
        </p:txBody>
      </p:sp>
      <p:sp>
        <p:nvSpPr>
          <p:cNvPr id="26627" name="Объект 2"/>
          <p:cNvSpPr>
            <a:spLocks noGrp="1"/>
          </p:cNvSpPr>
          <p:nvPr>
            <p:ph sz="half" idx="1"/>
          </p:nvPr>
        </p:nvSpPr>
        <p:spPr>
          <a:xfrm>
            <a:off x="4538663" y="5732463"/>
            <a:ext cx="4354512" cy="936625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26628" name="Объект 3"/>
          <p:cNvSpPr>
            <a:spLocks noGrp="1"/>
          </p:cNvSpPr>
          <p:nvPr>
            <p:ph sz="half" idx="2"/>
          </p:nvPr>
        </p:nvSpPr>
        <p:spPr>
          <a:xfrm>
            <a:off x="1043608" y="836613"/>
            <a:ext cx="7643192" cy="1368251"/>
          </a:xfrm>
        </p:spPr>
        <p:txBody>
          <a:bodyPr/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Структурные белки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цитоскелета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как своего рода арматура, придают форму клеткам и многим органоидам и участвуют в изменении формы клеток.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Коллаген и эластин — основные компоненты межклеточного вещества соединительной ткани (например, хряща), а из другого структурного белка кератина состоят волосы, ногти, перья птиц и некоторые раковины.</a:t>
            </a: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095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0" name="Прямоугольник 4"/>
          <p:cNvSpPr>
            <a:spLocks noChangeArrowheads="1"/>
          </p:cNvSpPr>
          <p:nvPr/>
        </p:nvSpPr>
        <p:spPr bwMode="auto">
          <a:xfrm>
            <a:off x="319088" y="5876925"/>
            <a:ext cx="3851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060848"/>
            <a:ext cx="3313113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355160" cy="64740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Транспортная функция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132138" y="692150"/>
            <a:ext cx="5554662" cy="59769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Транспортный белок гемоглобин переносит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кислород из лёгких к остальным тканям и углекислый газ от тканей к лёгким, а также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гомологичные ему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белки, найденные во всех царствах живых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организмов</a:t>
            </a:r>
            <a:r>
              <a:rPr lang="ru-RU" dirty="0" smtClean="0"/>
              <a:t>.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. </a:t>
            </a:r>
            <a:endParaRPr lang="ru-RU" dirty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429000"/>
            <a:ext cx="25209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30963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Защитная функция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212977"/>
            <a:ext cx="4038600" cy="1224136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Печень- «</a:t>
            </a:r>
            <a:r>
              <a:rPr lang="ru-RU" dirty="0"/>
              <a:t>чистит» кровь, то есть перестраивает токсин так, чтобы он мог выйти из организма.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548680"/>
            <a:ext cx="3513584" cy="439248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Химическая защита. </a:t>
            </a:r>
            <a:r>
              <a:rPr lang="ru-RU" dirty="0"/>
              <a:t>Связывание токсинов белковыми молекулами может обеспечивать их </a:t>
            </a:r>
            <a:r>
              <a:rPr lang="ru-RU" dirty="0" err="1"/>
              <a:t>детоксикацию</a:t>
            </a:r>
            <a:r>
              <a:rPr lang="ru-RU" dirty="0"/>
              <a:t>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Особенно </a:t>
            </a:r>
            <a:r>
              <a:rPr lang="ru-RU" dirty="0"/>
              <a:t>важную роль в </a:t>
            </a:r>
            <a:r>
              <a:rPr lang="ru-RU" dirty="0" err="1"/>
              <a:t>детоксикации</a:t>
            </a:r>
            <a:r>
              <a:rPr lang="ru-RU" dirty="0"/>
              <a:t> у человека играют ферменты печени, расщепляющие яды или переводящие их в растворимую форму, что способствует их быстрому выведению из </a:t>
            </a:r>
            <a:r>
              <a:rPr lang="ru-RU" dirty="0" smtClean="0"/>
              <a:t>организма.</a:t>
            </a:r>
            <a:endParaRPr lang="ru-RU" dirty="0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124744"/>
            <a:ext cx="2160240" cy="213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93096"/>
            <a:ext cx="2826163" cy="22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27584" y="4437112"/>
            <a:ext cx="3888432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Иммунная защита.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Белки, входящие в состав крови и других биологических жидкостей, участвуют в защитном ответе организма как на повреждение, так и на атаку </a:t>
            </a:r>
            <a:r>
              <a:rPr lang="ru-RU" dirty="0" err="1" smtClean="0"/>
              <a:t>патогенов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Энергетическая функция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smtClean="0"/>
              <a:t>Сначала белки распадаются до аминокислот, а затем до конечных продуктов — воды, углекислого газа и аммиака. Однако в качестве источника энергии белки используются только тогда, когда другие источники (углеводы и жиры) израсходованы.</a:t>
            </a:r>
          </a:p>
          <a:p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19246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                                    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0"/>
            <a:ext cx="4464496" cy="8253536"/>
          </a:xfrm>
        </p:spPr>
        <p:txBody>
          <a:bodyPr/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2 вариант.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1. Сколько аминокислот являются незаменимыми для человека?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  А) таких аминокислот нет;   б) 20;   в) 10;   г) 7.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2. Между какими группировками аминокислот образуется пептидная связь?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 А) между карбоксильными группами соседних аминокислот;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 Б) между аминогруппами соседних аминокислот;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 В) между аминогруппой одной аминокислоты и карбоксильной группой другой.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 Г) между аминогруппой одной аминокислоты и радикалом другой.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3. Какую структуру имеет молекула гемоглобина?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   А) первичную;   б) вторичную;    в) третичную;    г) четвертичную.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4. Первичную структуру белка поддерживают связи: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 а) пептидные;   б) водородные;    в)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дисульфидные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;   г) гидрофобные.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5. Вторичная структура белка определяется: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 а)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спирализацией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полипептидной цепи;       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 б) пространственной конфигурацией  полипептидной цепи;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 в) числом и последовательностью аминокислот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спирализованной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 цепи;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 г). пространственной конфигурацией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спирализованной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 цепи.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6. Третичную структуру белка поддерживают  в основном связи: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 а) ионные;   б) водородные;    в)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дисульфидные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;   г) гидрофобные.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7. Назовите белок, который первым был синтезирован искусственно: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  а) инсулин;     б) гемоглобин;       в) каталаза;      г) интерферон.</a:t>
            </a:r>
          </a:p>
          <a:p>
            <a:r>
              <a:rPr lang="ru-RU" sz="1100" smtClean="0">
                <a:latin typeface="Arial" pitchFamily="34" charset="0"/>
                <a:cs typeface="Arial" pitchFamily="34" charset="0"/>
              </a:rPr>
              <a:t>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248400"/>
          </a:xfrm>
        </p:spPr>
        <p:txBody>
          <a:bodyPr/>
          <a:lstStyle/>
          <a:p>
            <a:r>
              <a:rPr lang="ru-RU" sz="4000" dirty="0" smtClean="0"/>
              <a:t>С</a:t>
            </a:r>
            <a:r>
              <a:rPr lang="ru-RU" sz="1100" dirty="0" smtClean="0"/>
              <a:t>ОСТАВ И ФУНКЦИИ БЕЛКОВ.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dirty="0" smtClean="0"/>
              <a:t>                                           Вариант 1. 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dirty="0" smtClean="0"/>
              <a:t>1. Какие органические вещества в клетке на первом месте по массе?</a:t>
            </a:r>
          </a:p>
          <a:p>
            <a:r>
              <a:rPr lang="ru-RU" sz="1100" dirty="0" smtClean="0"/>
              <a:t>         А) углеводы;   б) белки;    в) липиды;    г) нуклеиновые кислоты.</a:t>
            </a:r>
          </a:p>
          <a:p>
            <a:r>
              <a:rPr lang="ru-RU" sz="1100" dirty="0" smtClean="0"/>
              <a:t>2. Сколько аминокислот образует все многообразие белков?</a:t>
            </a:r>
          </a:p>
          <a:p>
            <a:r>
              <a:rPr lang="ru-RU" sz="1100" dirty="0" smtClean="0"/>
              <a:t>  А) 170;    б) 26;       в) 20;       г) 10.</a:t>
            </a:r>
          </a:p>
          <a:p>
            <a:r>
              <a:rPr lang="ru-RU" sz="1100" dirty="0" smtClean="0"/>
              <a:t>3. Первичная структура определяется аминокислотными остатками:</a:t>
            </a:r>
          </a:p>
          <a:p>
            <a:r>
              <a:rPr lang="ru-RU" sz="1100" dirty="0" smtClean="0"/>
              <a:t> а) числом;   б) последовательностью;   в) числом и последовательностью;    г) видами.</a:t>
            </a:r>
          </a:p>
          <a:p>
            <a:r>
              <a:rPr lang="ru-RU" sz="1100" dirty="0" smtClean="0"/>
              <a:t>4. Вторичную структуру белка поддерживают в основном связи:</a:t>
            </a:r>
          </a:p>
          <a:p>
            <a:r>
              <a:rPr lang="ru-RU" sz="1100" dirty="0" smtClean="0"/>
              <a:t> а) пептидные;   б) водородные;    в) </a:t>
            </a:r>
            <a:r>
              <a:rPr lang="ru-RU" sz="1100" dirty="0" err="1" smtClean="0"/>
              <a:t>дисульфидные</a:t>
            </a:r>
            <a:r>
              <a:rPr lang="ru-RU" sz="1100" dirty="0" smtClean="0"/>
              <a:t>;   г) гидрофобные.</a:t>
            </a:r>
          </a:p>
          <a:p>
            <a:r>
              <a:rPr lang="ru-RU" sz="1100" dirty="0" smtClean="0"/>
              <a:t>5. Третичная  структура белка определяется:</a:t>
            </a:r>
          </a:p>
          <a:p>
            <a:r>
              <a:rPr lang="ru-RU" sz="1100" dirty="0" smtClean="0"/>
              <a:t> а) </a:t>
            </a:r>
            <a:r>
              <a:rPr lang="ru-RU" sz="1100" dirty="0" err="1" smtClean="0"/>
              <a:t>спирализацией</a:t>
            </a:r>
            <a:r>
              <a:rPr lang="ru-RU" sz="1100" dirty="0" smtClean="0"/>
              <a:t> полипептидной цепи;       </a:t>
            </a:r>
          </a:p>
          <a:p>
            <a:r>
              <a:rPr lang="ru-RU" sz="1100" dirty="0" smtClean="0"/>
              <a:t> б) пространственной конфигурацией </a:t>
            </a:r>
            <a:r>
              <a:rPr lang="ru-RU" sz="1100" dirty="0" err="1" smtClean="0"/>
              <a:t>спирализованной</a:t>
            </a:r>
            <a:r>
              <a:rPr lang="ru-RU" sz="1100" dirty="0" smtClean="0"/>
              <a:t> полипептидной цепи;</a:t>
            </a:r>
          </a:p>
          <a:p>
            <a:r>
              <a:rPr lang="ru-RU" sz="1100" dirty="0" smtClean="0"/>
              <a:t> в) соединением нескольких полипептидных цепей;</a:t>
            </a:r>
          </a:p>
          <a:p>
            <a:r>
              <a:rPr lang="ru-RU" sz="1100" dirty="0" smtClean="0"/>
              <a:t> г) </a:t>
            </a:r>
            <a:r>
              <a:rPr lang="ru-RU" sz="1100" dirty="0" err="1" smtClean="0"/>
              <a:t>спирализацией</a:t>
            </a:r>
            <a:r>
              <a:rPr lang="ru-RU" sz="1100" dirty="0" smtClean="0"/>
              <a:t> нескольких полипептидных  цепей.</a:t>
            </a:r>
          </a:p>
          <a:p>
            <a:r>
              <a:rPr lang="ru-RU" sz="1100" dirty="0" smtClean="0"/>
              <a:t>6. В поддержании четвертичной структуры белка не принимают участие связи:</a:t>
            </a:r>
          </a:p>
          <a:p>
            <a:r>
              <a:rPr lang="ru-RU" sz="1100" dirty="0" smtClean="0"/>
              <a:t> а) пептидные;     б) водородные;    в) ионные;   г) гидрофобные.</a:t>
            </a:r>
          </a:p>
          <a:p>
            <a:r>
              <a:rPr lang="ru-RU" sz="1100" dirty="0" smtClean="0"/>
              <a:t>7. </a:t>
            </a:r>
            <a:r>
              <a:rPr lang="ru-RU" sz="1100" dirty="0" err="1" smtClean="0"/>
              <a:t>Физико</a:t>
            </a:r>
            <a:r>
              <a:rPr lang="ru-RU" sz="1100" dirty="0" smtClean="0"/>
              <a:t>– химические и биологические свойства белка полностью определяет структура:</a:t>
            </a:r>
          </a:p>
          <a:p>
            <a:r>
              <a:rPr lang="ru-RU" sz="1100" dirty="0" smtClean="0"/>
              <a:t>   а) первичная;   б) вторичная;    в) третичная;    г) четвертичная.</a:t>
            </a:r>
          </a:p>
          <a:p>
            <a:r>
              <a:rPr lang="ru-RU" sz="1100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488315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Опорный конспект по теме «Белки. Строение и функции белков»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488" y="495300"/>
            <a:ext cx="8229600" cy="6048375"/>
          </a:xfrm>
          <a:ln cap="rnd">
            <a:solidFill>
              <a:schemeClr val="tx1"/>
            </a:solidFill>
            <a:prstDash val="sysDot"/>
            <a:bevel/>
          </a:ln>
        </p:spPr>
        <p:txBody>
          <a:bodyPr rtlCol="0">
            <a:normAutofit fontScale="6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БЕЛКИ – </a:t>
            </a:r>
            <a:r>
              <a:rPr lang="en-US" sz="4000" dirty="0" smtClean="0"/>
              <a:t>C,H,O,N….S…….Fe</a:t>
            </a:r>
            <a:endParaRPr lang="ru-RU" sz="4000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МОНО – </a:t>
            </a:r>
            <a:r>
              <a:rPr lang="ru-RU" sz="4000" u="wavyHeavy" dirty="0" smtClean="0"/>
              <a:t>АМИНОКИСЛОТА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20 –</a:t>
            </a:r>
            <a:r>
              <a:rPr lang="ru-RU" sz="4000" i="1" dirty="0" smtClean="0"/>
              <a:t>МАГИЧЕСКИЕ</a:t>
            </a:r>
            <a:r>
              <a:rPr lang="ru-RU" sz="4000" dirty="0" smtClean="0"/>
              <a:t> !               </a:t>
            </a:r>
            <a:r>
              <a:rPr lang="ru-RU" sz="6400" dirty="0" smtClean="0"/>
              <a:t> ∞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УРОВНИ: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1-ичная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</a:t>
            </a:r>
            <a:r>
              <a:rPr lang="ru-RU" sz="3000" dirty="0" smtClean="0"/>
              <a:t>пептидная  (послед-</a:t>
            </a:r>
            <a:r>
              <a:rPr lang="ru-RU" sz="3000" dirty="0" err="1" smtClean="0"/>
              <a:t>ть</a:t>
            </a:r>
            <a:r>
              <a:rPr lang="ru-RU" sz="3000" dirty="0" smtClean="0"/>
              <a:t> А/К)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100" dirty="0" smtClean="0"/>
              <a:t>2-</a:t>
            </a:r>
            <a:r>
              <a:rPr lang="ru-RU" dirty="0" smtClean="0"/>
              <a:t>  </a:t>
            </a:r>
            <a:r>
              <a:rPr lang="ru-RU" sz="4500" dirty="0" err="1" smtClean="0"/>
              <a:t>ая</a:t>
            </a:r>
            <a:r>
              <a:rPr lang="ru-RU" dirty="0" smtClean="0"/>
              <a:t>                                        </a:t>
            </a:r>
            <a:r>
              <a:rPr lang="ru-RU" sz="5100" dirty="0" smtClean="0"/>
              <a:t>Н - связи</a:t>
            </a:r>
            <a:endParaRPr lang="ru-RU" sz="51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/>
              <a:t>3-ая   </a:t>
            </a:r>
            <a:r>
              <a:rPr lang="ru-RU" dirty="0" smtClean="0"/>
              <a:t>                                             </a:t>
            </a:r>
            <a:r>
              <a:rPr lang="ru-RU" sz="5100" dirty="0" smtClean="0"/>
              <a:t>гидрофобные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</a:t>
            </a:r>
            <a:r>
              <a:rPr lang="ru-RU" sz="4500" dirty="0"/>
              <a:t>Н </a:t>
            </a:r>
            <a:r>
              <a:rPr lang="ru-RU" sz="4500" dirty="0" smtClean="0"/>
              <a:t>– связи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                                 </a:t>
            </a:r>
            <a:r>
              <a:rPr lang="en-US" sz="4500" dirty="0" smtClean="0"/>
              <a:t>-S-S- </a:t>
            </a:r>
            <a:r>
              <a:rPr lang="ru-RU" sz="4500" dirty="0" smtClean="0"/>
              <a:t>связи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/>
              <a:t>4-ая</a:t>
            </a:r>
            <a:endParaRPr lang="ru-RU" sz="51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      </a:t>
            </a:r>
            <a:r>
              <a:rPr lang="en-US" sz="4500" b="1" dirty="0" err="1" smtClean="0"/>
              <a:t>Hb</a:t>
            </a:r>
            <a:endParaRPr lang="ru-RU" sz="4500" b="1" dirty="0" smtClean="0"/>
          </a:p>
        </p:txBody>
      </p:sp>
      <p:sp>
        <p:nvSpPr>
          <p:cNvPr id="5" name="Стрелка влево 4"/>
          <p:cNvSpPr/>
          <p:nvPr/>
        </p:nvSpPr>
        <p:spPr>
          <a:xfrm rot="10800000">
            <a:off x="5316538" y="1720850"/>
            <a:ext cx="504825" cy="9525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384425" y="23876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151188" y="237013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854450" y="237013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813050" y="2484438"/>
            <a:ext cx="392113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3500438" y="2497138"/>
            <a:ext cx="392112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2022475" y="2497138"/>
            <a:ext cx="392113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4300538" y="2482850"/>
            <a:ext cx="392112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500438" y="2687638"/>
            <a:ext cx="209550" cy="350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922588" y="2649538"/>
            <a:ext cx="282575" cy="388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лилиния 27"/>
          <p:cNvSpPr/>
          <p:nvPr/>
        </p:nvSpPr>
        <p:spPr>
          <a:xfrm>
            <a:off x="1382713" y="3498850"/>
            <a:ext cx="1925637" cy="441325"/>
          </a:xfrm>
          <a:custGeom>
            <a:avLst/>
            <a:gdLst>
              <a:gd name="connsiteX0" fmla="*/ 0 w 1925782"/>
              <a:gd name="connsiteY0" fmla="*/ 207818 h 595965"/>
              <a:gd name="connsiteX1" fmla="*/ 69273 w 1925782"/>
              <a:gd name="connsiteY1" fmla="*/ 152400 h 595965"/>
              <a:gd name="connsiteX2" fmla="*/ 110836 w 1925782"/>
              <a:gd name="connsiteY2" fmla="*/ 110836 h 595965"/>
              <a:gd name="connsiteX3" fmla="*/ 193964 w 1925782"/>
              <a:gd name="connsiteY3" fmla="*/ 55418 h 595965"/>
              <a:gd name="connsiteX4" fmla="*/ 235527 w 1925782"/>
              <a:gd name="connsiteY4" fmla="*/ 27709 h 595965"/>
              <a:gd name="connsiteX5" fmla="*/ 277091 w 1925782"/>
              <a:gd name="connsiteY5" fmla="*/ 0 h 595965"/>
              <a:gd name="connsiteX6" fmla="*/ 387927 w 1925782"/>
              <a:gd name="connsiteY6" fmla="*/ 41563 h 595965"/>
              <a:gd name="connsiteX7" fmla="*/ 457200 w 1925782"/>
              <a:gd name="connsiteY7" fmla="*/ 110836 h 595965"/>
              <a:gd name="connsiteX8" fmla="*/ 484909 w 1925782"/>
              <a:gd name="connsiteY8" fmla="*/ 166254 h 595965"/>
              <a:gd name="connsiteX9" fmla="*/ 484909 w 1925782"/>
              <a:gd name="connsiteY9" fmla="*/ 568036 h 595965"/>
              <a:gd name="connsiteX10" fmla="*/ 443345 w 1925782"/>
              <a:gd name="connsiteY10" fmla="*/ 595745 h 595965"/>
              <a:gd name="connsiteX11" fmla="*/ 263236 w 1925782"/>
              <a:gd name="connsiteY11" fmla="*/ 540327 h 595965"/>
              <a:gd name="connsiteX12" fmla="*/ 277091 w 1925782"/>
              <a:gd name="connsiteY12" fmla="*/ 457200 h 595965"/>
              <a:gd name="connsiteX13" fmla="*/ 304800 w 1925782"/>
              <a:gd name="connsiteY13" fmla="*/ 415636 h 595965"/>
              <a:gd name="connsiteX14" fmla="*/ 360218 w 1925782"/>
              <a:gd name="connsiteY14" fmla="*/ 346363 h 595965"/>
              <a:gd name="connsiteX15" fmla="*/ 387927 w 1925782"/>
              <a:gd name="connsiteY15" fmla="*/ 304800 h 595965"/>
              <a:gd name="connsiteX16" fmla="*/ 429491 w 1925782"/>
              <a:gd name="connsiteY16" fmla="*/ 263236 h 595965"/>
              <a:gd name="connsiteX17" fmla="*/ 443345 w 1925782"/>
              <a:gd name="connsiteY17" fmla="*/ 221673 h 595965"/>
              <a:gd name="connsiteX18" fmla="*/ 512618 w 1925782"/>
              <a:gd name="connsiteY18" fmla="*/ 166254 h 595965"/>
              <a:gd name="connsiteX19" fmla="*/ 568036 w 1925782"/>
              <a:gd name="connsiteY19" fmla="*/ 124691 h 595965"/>
              <a:gd name="connsiteX20" fmla="*/ 651164 w 1925782"/>
              <a:gd name="connsiteY20" fmla="*/ 96982 h 595965"/>
              <a:gd name="connsiteX21" fmla="*/ 775854 w 1925782"/>
              <a:gd name="connsiteY21" fmla="*/ 110836 h 595965"/>
              <a:gd name="connsiteX22" fmla="*/ 817418 w 1925782"/>
              <a:gd name="connsiteY22" fmla="*/ 124691 h 595965"/>
              <a:gd name="connsiteX23" fmla="*/ 886691 w 1925782"/>
              <a:gd name="connsiteY23" fmla="*/ 221673 h 595965"/>
              <a:gd name="connsiteX24" fmla="*/ 928254 w 1925782"/>
              <a:gd name="connsiteY24" fmla="*/ 249382 h 595965"/>
              <a:gd name="connsiteX25" fmla="*/ 942109 w 1925782"/>
              <a:gd name="connsiteY25" fmla="*/ 304800 h 595965"/>
              <a:gd name="connsiteX26" fmla="*/ 969818 w 1925782"/>
              <a:gd name="connsiteY26" fmla="*/ 346363 h 595965"/>
              <a:gd name="connsiteX27" fmla="*/ 955964 w 1925782"/>
              <a:gd name="connsiteY27" fmla="*/ 471054 h 595965"/>
              <a:gd name="connsiteX28" fmla="*/ 928254 w 1925782"/>
              <a:gd name="connsiteY28" fmla="*/ 526473 h 595965"/>
              <a:gd name="connsiteX29" fmla="*/ 886691 w 1925782"/>
              <a:gd name="connsiteY29" fmla="*/ 540327 h 595965"/>
              <a:gd name="connsiteX30" fmla="*/ 775854 w 1925782"/>
              <a:gd name="connsiteY30" fmla="*/ 568036 h 595965"/>
              <a:gd name="connsiteX31" fmla="*/ 734291 w 1925782"/>
              <a:gd name="connsiteY31" fmla="*/ 554182 h 595965"/>
              <a:gd name="connsiteX32" fmla="*/ 720436 w 1925782"/>
              <a:gd name="connsiteY32" fmla="*/ 512618 h 595965"/>
              <a:gd name="connsiteX33" fmla="*/ 734291 w 1925782"/>
              <a:gd name="connsiteY33" fmla="*/ 360218 h 595965"/>
              <a:gd name="connsiteX34" fmla="*/ 789709 w 1925782"/>
              <a:gd name="connsiteY34" fmla="*/ 277091 h 595965"/>
              <a:gd name="connsiteX35" fmla="*/ 817418 w 1925782"/>
              <a:gd name="connsiteY35" fmla="*/ 235527 h 595965"/>
              <a:gd name="connsiteX36" fmla="*/ 942109 w 1925782"/>
              <a:gd name="connsiteY36" fmla="*/ 124691 h 595965"/>
              <a:gd name="connsiteX37" fmla="*/ 997527 w 1925782"/>
              <a:gd name="connsiteY37" fmla="*/ 96982 h 595965"/>
              <a:gd name="connsiteX38" fmla="*/ 1039091 w 1925782"/>
              <a:gd name="connsiteY38" fmla="*/ 83127 h 595965"/>
              <a:gd name="connsiteX39" fmla="*/ 1357745 w 1925782"/>
              <a:gd name="connsiteY39" fmla="*/ 124691 h 595965"/>
              <a:gd name="connsiteX40" fmla="*/ 1385454 w 1925782"/>
              <a:gd name="connsiteY40" fmla="*/ 166254 h 595965"/>
              <a:gd name="connsiteX41" fmla="*/ 1413164 w 1925782"/>
              <a:gd name="connsiteY41" fmla="*/ 249382 h 595965"/>
              <a:gd name="connsiteX42" fmla="*/ 1413164 w 1925782"/>
              <a:gd name="connsiteY42" fmla="*/ 415636 h 595965"/>
              <a:gd name="connsiteX43" fmla="*/ 1399309 w 1925782"/>
              <a:gd name="connsiteY43" fmla="*/ 457200 h 595965"/>
              <a:gd name="connsiteX44" fmla="*/ 1316182 w 1925782"/>
              <a:gd name="connsiteY44" fmla="*/ 498763 h 595965"/>
              <a:gd name="connsiteX45" fmla="*/ 1205345 w 1925782"/>
              <a:gd name="connsiteY45" fmla="*/ 484909 h 595965"/>
              <a:gd name="connsiteX46" fmla="*/ 1177636 w 1925782"/>
              <a:gd name="connsiteY46" fmla="*/ 443345 h 595965"/>
              <a:gd name="connsiteX47" fmla="*/ 1191491 w 1925782"/>
              <a:gd name="connsiteY47" fmla="*/ 318654 h 595965"/>
              <a:gd name="connsiteX48" fmla="*/ 1205345 w 1925782"/>
              <a:gd name="connsiteY48" fmla="*/ 277091 h 595965"/>
              <a:gd name="connsiteX49" fmla="*/ 1246909 w 1925782"/>
              <a:gd name="connsiteY49" fmla="*/ 235527 h 595965"/>
              <a:gd name="connsiteX50" fmla="*/ 1288473 w 1925782"/>
              <a:gd name="connsiteY50" fmla="*/ 221673 h 595965"/>
              <a:gd name="connsiteX51" fmla="*/ 1316182 w 1925782"/>
              <a:gd name="connsiteY51" fmla="*/ 193963 h 595965"/>
              <a:gd name="connsiteX52" fmla="*/ 1413164 w 1925782"/>
              <a:gd name="connsiteY52" fmla="*/ 166254 h 595965"/>
              <a:gd name="connsiteX53" fmla="*/ 1454727 w 1925782"/>
              <a:gd name="connsiteY53" fmla="*/ 138545 h 595965"/>
              <a:gd name="connsiteX54" fmla="*/ 1801091 w 1925782"/>
              <a:gd name="connsiteY54" fmla="*/ 180109 h 595965"/>
              <a:gd name="connsiteX55" fmla="*/ 1814945 w 1925782"/>
              <a:gd name="connsiteY55" fmla="*/ 235527 h 595965"/>
              <a:gd name="connsiteX56" fmla="*/ 1842654 w 1925782"/>
              <a:gd name="connsiteY56" fmla="*/ 277091 h 595965"/>
              <a:gd name="connsiteX57" fmla="*/ 1773382 w 1925782"/>
              <a:gd name="connsiteY57" fmla="*/ 512618 h 595965"/>
              <a:gd name="connsiteX58" fmla="*/ 1731818 w 1925782"/>
              <a:gd name="connsiteY58" fmla="*/ 526473 h 595965"/>
              <a:gd name="connsiteX59" fmla="*/ 1634836 w 1925782"/>
              <a:gd name="connsiteY59" fmla="*/ 457200 h 595965"/>
              <a:gd name="connsiteX60" fmla="*/ 1648691 w 1925782"/>
              <a:gd name="connsiteY60" fmla="*/ 235527 h 595965"/>
              <a:gd name="connsiteX61" fmla="*/ 1717964 w 1925782"/>
              <a:gd name="connsiteY61" fmla="*/ 166254 h 595965"/>
              <a:gd name="connsiteX62" fmla="*/ 1773382 w 1925782"/>
              <a:gd name="connsiteY62" fmla="*/ 152400 h 595965"/>
              <a:gd name="connsiteX63" fmla="*/ 1814945 w 1925782"/>
              <a:gd name="connsiteY63" fmla="*/ 138545 h 595965"/>
              <a:gd name="connsiteX64" fmla="*/ 1870364 w 1925782"/>
              <a:gd name="connsiteY64" fmla="*/ 110836 h 595965"/>
              <a:gd name="connsiteX65" fmla="*/ 1925782 w 1925782"/>
              <a:gd name="connsiteY65" fmla="*/ 83127 h 59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25782" h="595965">
                <a:moveTo>
                  <a:pt x="0" y="207818"/>
                </a:moveTo>
                <a:cubicBezTo>
                  <a:pt x="23091" y="189345"/>
                  <a:pt x="47019" y="171873"/>
                  <a:pt x="69273" y="152400"/>
                </a:cubicBezTo>
                <a:cubicBezTo>
                  <a:pt x="84018" y="139498"/>
                  <a:pt x="95370" y="122865"/>
                  <a:pt x="110836" y="110836"/>
                </a:cubicBezTo>
                <a:cubicBezTo>
                  <a:pt x="137123" y="90390"/>
                  <a:pt x="166255" y="73891"/>
                  <a:pt x="193964" y="55418"/>
                </a:cubicBezTo>
                <a:lnTo>
                  <a:pt x="235527" y="27709"/>
                </a:lnTo>
                <a:lnTo>
                  <a:pt x="277091" y="0"/>
                </a:lnTo>
                <a:cubicBezTo>
                  <a:pt x="335998" y="11781"/>
                  <a:pt x="345645" y="4566"/>
                  <a:pt x="387927" y="41563"/>
                </a:cubicBezTo>
                <a:cubicBezTo>
                  <a:pt x="412503" y="63067"/>
                  <a:pt x="457200" y="110836"/>
                  <a:pt x="457200" y="110836"/>
                </a:cubicBezTo>
                <a:cubicBezTo>
                  <a:pt x="466436" y="129309"/>
                  <a:pt x="480859" y="146002"/>
                  <a:pt x="484909" y="166254"/>
                </a:cubicBezTo>
                <a:cubicBezTo>
                  <a:pt x="505848" y="270949"/>
                  <a:pt x="502334" y="480913"/>
                  <a:pt x="484909" y="568036"/>
                </a:cubicBezTo>
                <a:cubicBezTo>
                  <a:pt x="481643" y="584364"/>
                  <a:pt x="457200" y="586509"/>
                  <a:pt x="443345" y="595745"/>
                </a:cubicBezTo>
                <a:cubicBezTo>
                  <a:pt x="425457" y="593956"/>
                  <a:pt x="278451" y="608793"/>
                  <a:pt x="263236" y="540327"/>
                </a:cubicBezTo>
                <a:cubicBezTo>
                  <a:pt x="257142" y="512905"/>
                  <a:pt x="268208" y="483850"/>
                  <a:pt x="277091" y="457200"/>
                </a:cubicBezTo>
                <a:cubicBezTo>
                  <a:pt x="282357" y="441403"/>
                  <a:pt x="295564" y="429491"/>
                  <a:pt x="304800" y="415636"/>
                </a:cubicBezTo>
                <a:cubicBezTo>
                  <a:pt x="331770" y="334723"/>
                  <a:pt x="297551" y="409030"/>
                  <a:pt x="360218" y="346363"/>
                </a:cubicBezTo>
                <a:cubicBezTo>
                  <a:pt x="371992" y="334589"/>
                  <a:pt x="377267" y="317592"/>
                  <a:pt x="387927" y="304800"/>
                </a:cubicBezTo>
                <a:cubicBezTo>
                  <a:pt x="400470" y="289748"/>
                  <a:pt x="415636" y="277091"/>
                  <a:pt x="429491" y="263236"/>
                </a:cubicBezTo>
                <a:cubicBezTo>
                  <a:pt x="434109" y="249382"/>
                  <a:pt x="435832" y="234196"/>
                  <a:pt x="443345" y="221673"/>
                </a:cubicBezTo>
                <a:cubicBezTo>
                  <a:pt x="457248" y="198501"/>
                  <a:pt x="492794" y="180414"/>
                  <a:pt x="512618" y="166254"/>
                </a:cubicBezTo>
                <a:cubicBezTo>
                  <a:pt x="531408" y="152833"/>
                  <a:pt x="547383" y="135017"/>
                  <a:pt x="568036" y="124691"/>
                </a:cubicBezTo>
                <a:cubicBezTo>
                  <a:pt x="594161" y="111629"/>
                  <a:pt x="651164" y="96982"/>
                  <a:pt x="651164" y="96982"/>
                </a:cubicBezTo>
                <a:cubicBezTo>
                  <a:pt x="692727" y="101600"/>
                  <a:pt x="734604" y="103961"/>
                  <a:pt x="775854" y="110836"/>
                </a:cubicBezTo>
                <a:cubicBezTo>
                  <a:pt x="790259" y="113237"/>
                  <a:pt x="806199" y="115342"/>
                  <a:pt x="817418" y="124691"/>
                </a:cubicBezTo>
                <a:cubicBezTo>
                  <a:pt x="882874" y="179237"/>
                  <a:pt x="836149" y="171131"/>
                  <a:pt x="886691" y="221673"/>
                </a:cubicBezTo>
                <a:cubicBezTo>
                  <a:pt x="898465" y="233447"/>
                  <a:pt x="914400" y="240146"/>
                  <a:pt x="928254" y="249382"/>
                </a:cubicBezTo>
                <a:cubicBezTo>
                  <a:pt x="932872" y="267855"/>
                  <a:pt x="934608" y="287298"/>
                  <a:pt x="942109" y="304800"/>
                </a:cubicBezTo>
                <a:cubicBezTo>
                  <a:pt x="948668" y="320105"/>
                  <a:pt x="968435" y="329770"/>
                  <a:pt x="969818" y="346363"/>
                </a:cubicBezTo>
                <a:cubicBezTo>
                  <a:pt x="973291" y="388038"/>
                  <a:pt x="965368" y="430306"/>
                  <a:pt x="955964" y="471054"/>
                </a:cubicBezTo>
                <a:cubicBezTo>
                  <a:pt x="951320" y="491179"/>
                  <a:pt x="942858" y="511869"/>
                  <a:pt x="928254" y="526473"/>
                </a:cubicBezTo>
                <a:cubicBezTo>
                  <a:pt x="917928" y="536799"/>
                  <a:pt x="900859" y="536785"/>
                  <a:pt x="886691" y="540327"/>
                </a:cubicBezTo>
                <a:lnTo>
                  <a:pt x="775854" y="568036"/>
                </a:lnTo>
                <a:cubicBezTo>
                  <a:pt x="762000" y="563418"/>
                  <a:pt x="744617" y="564508"/>
                  <a:pt x="734291" y="554182"/>
                </a:cubicBezTo>
                <a:cubicBezTo>
                  <a:pt x="723964" y="543855"/>
                  <a:pt x="720436" y="527222"/>
                  <a:pt x="720436" y="512618"/>
                </a:cubicBezTo>
                <a:cubicBezTo>
                  <a:pt x="720436" y="461609"/>
                  <a:pt x="727077" y="410715"/>
                  <a:pt x="734291" y="360218"/>
                </a:cubicBezTo>
                <a:cubicBezTo>
                  <a:pt x="741848" y="307322"/>
                  <a:pt x="754579" y="319246"/>
                  <a:pt x="789709" y="277091"/>
                </a:cubicBezTo>
                <a:cubicBezTo>
                  <a:pt x="800369" y="264299"/>
                  <a:pt x="806356" y="247972"/>
                  <a:pt x="817418" y="235527"/>
                </a:cubicBezTo>
                <a:cubicBezTo>
                  <a:pt x="860862" y="186653"/>
                  <a:pt x="889805" y="154579"/>
                  <a:pt x="942109" y="124691"/>
                </a:cubicBezTo>
                <a:cubicBezTo>
                  <a:pt x="960041" y="114444"/>
                  <a:pt x="978544" y="105118"/>
                  <a:pt x="997527" y="96982"/>
                </a:cubicBezTo>
                <a:cubicBezTo>
                  <a:pt x="1010950" y="91229"/>
                  <a:pt x="1025236" y="87745"/>
                  <a:pt x="1039091" y="83127"/>
                </a:cubicBezTo>
                <a:cubicBezTo>
                  <a:pt x="1079198" y="85355"/>
                  <a:pt x="1281103" y="69947"/>
                  <a:pt x="1357745" y="124691"/>
                </a:cubicBezTo>
                <a:cubicBezTo>
                  <a:pt x="1371294" y="134369"/>
                  <a:pt x="1378691" y="151038"/>
                  <a:pt x="1385454" y="166254"/>
                </a:cubicBezTo>
                <a:cubicBezTo>
                  <a:pt x="1397317" y="192945"/>
                  <a:pt x="1413164" y="249382"/>
                  <a:pt x="1413164" y="249382"/>
                </a:cubicBezTo>
                <a:cubicBezTo>
                  <a:pt x="1427794" y="351794"/>
                  <a:pt x="1435264" y="327236"/>
                  <a:pt x="1413164" y="415636"/>
                </a:cubicBezTo>
                <a:cubicBezTo>
                  <a:pt x="1409622" y="429804"/>
                  <a:pt x="1408432" y="445796"/>
                  <a:pt x="1399309" y="457200"/>
                </a:cubicBezTo>
                <a:cubicBezTo>
                  <a:pt x="1379776" y="481616"/>
                  <a:pt x="1343563" y="489636"/>
                  <a:pt x="1316182" y="498763"/>
                </a:cubicBezTo>
                <a:cubicBezTo>
                  <a:pt x="1279236" y="494145"/>
                  <a:pt x="1239915" y="498737"/>
                  <a:pt x="1205345" y="484909"/>
                </a:cubicBezTo>
                <a:cubicBezTo>
                  <a:pt x="1189885" y="478725"/>
                  <a:pt x="1179019" y="459939"/>
                  <a:pt x="1177636" y="443345"/>
                </a:cubicBezTo>
                <a:cubicBezTo>
                  <a:pt x="1174163" y="401670"/>
                  <a:pt x="1184616" y="359904"/>
                  <a:pt x="1191491" y="318654"/>
                </a:cubicBezTo>
                <a:cubicBezTo>
                  <a:pt x="1193892" y="304249"/>
                  <a:pt x="1197244" y="289242"/>
                  <a:pt x="1205345" y="277091"/>
                </a:cubicBezTo>
                <a:cubicBezTo>
                  <a:pt x="1216213" y="260788"/>
                  <a:pt x="1230606" y="246395"/>
                  <a:pt x="1246909" y="235527"/>
                </a:cubicBezTo>
                <a:cubicBezTo>
                  <a:pt x="1259060" y="227426"/>
                  <a:pt x="1274618" y="226291"/>
                  <a:pt x="1288473" y="221673"/>
                </a:cubicBezTo>
                <a:cubicBezTo>
                  <a:pt x="1297709" y="212436"/>
                  <a:pt x="1304981" y="200684"/>
                  <a:pt x="1316182" y="193963"/>
                </a:cubicBezTo>
                <a:cubicBezTo>
                  <a:pt x="1330377" y="185446"/>
                  <a:pt x="1402817" y="168841"/>
                  <a:pt x="1413164" y="166254"/>
                </a:cubicBezTo>
                <a:cubicBezTo>
                  <a:pt x="1427018" y="157018"/>
                  <a:pt x="1438076" y="138545"/>
                  <a:pt x="1454727" y="138545"/>
                </a:cubicBezTo>
                <a:cubicBezTo>
                  <a:pt x="1686980" y="138545"/>
                  <a:pt x="1675211" y="138148"/>
                  <a:pt x="1801091" y="180109"/>
                </a:cubicBezTo>
                <a:cubicBezTo>
                  <a:pt x="1805709" y="198582"/>
                  <a:pt x="1807444" y="218025"/>
                  <a:pt x="1814945" y="235527"/>
                </a:cubicBezTo>
                <a:cubicBezTo>
                  <a:pt x="1821504" y="250832"/>
                  <a:pt x="1841676" y="260469"/>
                  <a:pt x="1842654" y="277091"/>
                </a:cubicBezTo>
                <a:cubicBezTo>
                  <a:pt x="1851439" y="426436"/>
                  <a:pt x="1872004" y="456262"/>
                  <a:pt x="1773382" y="512618"/>
                </a:cubicBezTo>
                <a:cubicBezTo>
                  <a:pt x="1760702" y="519864"/>
                  <a:pt x="1745673" y="521855"/>
                  <a:pt x="1731818" y="526473"/>
                </a:cubicBezTo>
                <a:cubicBezTo>
                  <a:pt x="1660401" y="514570"/>
                  <a:pt x="1634836" y="536426"/>
                  <a:pt x="1634836" y="457200"/>
                </a:cubicBezTo>
                <a:cubicBezTo>
                  <a:pt x="1634836" y="383165"/>
                  <a:pt x="1637144" y="308656"/>
                  <a:pt x="1648691" y="235527"/>
                </a:cubicBezTo>
                <a:cubicBezTo>
                  <a:pt x="1653160" y="207221"/>
                  <a:pt x="1695021" y="176086"/>
                  <a:pt x="1717964" y="166254"/>
                </a:cubicBezTo>
                <a:cubicBezTo>
                  <a:pt x="1735466" y="158753"/>
                  <a:pt x="1755073" y="157631"/>
                  <a:pt x="1773382" y="152400"/>
                </a:cubicBezTo>
                <a:cubicBezTo>
                  <a:pt x="1787424" y="148388"/>
                  <a:pt x="1801522" y="144298"/>
                  <a:pt x="1814945" y="138545"/>
                </a:cubicBezTo>
                <a:cubicBezTo>
                  <a:pt x="1833928" y="130409"/>
                  <a:pt x="1851381" y="118972"/>
                  <a:pt x="1870364" y="110836"/>
                </a:cubicBezTo>
                <a:cubicBezTo>
                  <a:pt x="1926083" y="86957"/>
                  <a:pt x="1898041" y="110868"/>
                  <a:pt x="1925782" y="831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1552575" y="4079875"/>
            <a:ext cx="831850" cy="873125"/>
          </a:xfrm>
          <a:custGeom>
            <a:avLst/>
            <a:gdLst>
              <a:gd name="connsiteX0" fmla="*/ 0 w 831273"/>
              <a:gd name="connsiteY0" fmla="*/ 374072 h 872836"/>
              <a:gd name="connsiteX1" fmla="*/ 152400 w 831273"/>
              <a:gd name="connsiteY1" fmla="*/ 207818 h 872836"/>
              <a:gd name="connsiteX2" fmla="*/ 249382 w 831273"/>
              <a:gd name="connsiteY2" fmla="*/ 193963 h 872836"/>
              <a:gd name="connsiteX3" fmla="*/ 498764 w 831273"/>
              <a:gd name="connsiteY3" fmla="*/ 263236 h 872836"/>
              <a:gd name="connsiteX4" fmla="*/ 512619 w 831273"/>
              <a:gd name="connsiteY4" fmla="*/ 304800 h 872836"/>
              <a:gd name="connsiteX5" fmla="*/ 512619 w 831273"/>
              <a:gd name="connsiteY5" fmla="*/ 803563 h 872836"/>
              <a:gd name="connsiteX6" fmla="*/ 471055 w 831273"/>
              <a:gd name="connsiteY6" fmla="*/ 845127 h 872836"/>
              <a:gd name="connsiteX7" fmla="*/ 387928 w 831273"/>
              <a:gd name="connsiteY7" fmla="*/ 872836 h 872836"/>
              <a:gd name="connsiteX8" fmla="*/ 124691 w 831273"/>
              <a:gd name="connsiteY8" fmla="*/ 858981 h 872836"/>
              <a:gd name="connsiteX9" fmla="*/ 110837 w 831273"/>
              <a:gd name="connsiteY9" fmla="*/ 803563 h 872836"/>
              <a:gd name="connsiteX10" fmla="*/ 152400 w 831273"/>
              <a:gd name="connsiteY10" fmla="*/ 595745 h 872836"/>
              <a:gd name="connsiteX11" fmla="*/ 166255 w 831273"/>
              <a:gd name="connsiteY11" fmla="*/ 554181 h 872836"/>
              <a:gd name="connsiteX12" fmla="*/ 207819 w 831273"/>
              <a:gd name="connsiteY12" fmla="*/ 526472 h 872836"/>
              <a:gd name="connsiteX13" fmla="*/ 498764 w 831273"/>
              <a:gd name="connsiteY13" fmla="*/ 554181 h 872836"/>
              <a:gd name="connsiteX14" fmla="*/ 540328 w 831273"/>
              <a:gd name="connsiteY14" fmla="*/ 568036 h 872836"/>
              <a:gd name="connsiteX15" fmla="*/ 678873 w 831273"/>
              <a:gd name="connsiteY15" fmla="*/ 540327 h 872836"/>
              <a:gd name="connsiteX16" fmla="*/ 720437 w 831273"/>
              <a:gd name="connsiteY16" fmla="*/ 512618 h 872836"/>
              <a:gd name="connsiteX17" fmla="*/ 817419 w 831273"/>
              <a:gd name="connsiteY17" fmla="*/ 429491 h 872836"/>
              <a:gd name="connsiteX18" fmla="*/ 762000 w 831273"/>
              <a:gd name="connsiteY18" fmla="*/ 249381 h 872836"/>
              <a:gd name="connsiteX19" fmla="*/ 720437 w 831273"/>
              <a:gd name="connsiteY19" fmla="*/ 235527 h 872836"/>
              <a:gd name="connsiteX20" fmla="*/ 623455 w 831273"/>
              <a:gd name="connsiteY20" fmla="*/ 180109 h 872836"/>
              <a:gd name="connsiteX21" fmla="*/ 484910 w 831273"/>
              <a:gd name="connsiteY21" fmla="*/ 55418 h 872836"/>
              <a:gd name="connsiteX22" fmla="*/ 457200 w 831273"/>
              <a:gd name="connsiteY22" fmla="*/ 27709 h 872836"/>
              <a:gd name="connsiteX23" fmla="*/ 374073 w 831273"/>
              <a:gd name="connsiteY23" fmla="*/ 0 h 872836"/>
              <a:gd name="connsiteX24" fmla="*/ 207819 w 831273"/>
              <a:gd name="connsiteY24" fmla="*/ 13854 h 872836"/>
              <a:gd name="connsiteX25" fmla="*/ 124691 w 831273"/>
              <a:gd name="connsiteY25" fmla="*/ 96981 h 872836"/>
              <a:gd name="connsiteX26" fmla="*/ 138546 w 831273"/>
              <a:gd name="connsiteY26" fmla="*/ 193963 h 872836"/>
              <a:gd name="connsiteX27" fmla="*/ 193964 w 831273"/>
              <a:gd name="connsiteY27" fmla="*/ 277091 h 872836"/>
              <a:gd name="connsiteX28" fmla="*/ 263237 w 831273"/>
              <a:gd name="connsiteY28" fmla="*/ 346363 h 872836"/>
              <a:gd name="connsiteX29" fmla="*/ 290946 w 831273"/>
              <a:gd name="connsiteY29" fmla="*/ 387927 h 872836"/>
              <a:gd name="connsiteX30" fmla="*/ 401782 w 831273"/>
              <a:gd name="connsiteY30" fmla="*/ 429491 h 872836"/>
              <a:gd name="connsiteX31" fmla="*/ 457200 w 831273"/>
              <a:gd name="connsiteY31" fmla="*/ 457200 h 872836"/>
              <a:gd name="connsiteX32" fmla="*/ 540328 w 831273"/>
              <a:gd name="connsiteY32" fmla="*/ 484909 h 872836"/>
              <a:gd name="connsiteX33" fmla="*/ 581891 w 831273"/>
              <a:gd name="connsiteY33" fmla="*/ 498763 h 872836"/>
              <a:gd name="connsiteX34" fmla="*/ 609600 w 831273"/>
              <a:gd name="connsiteY34" fmla="*/ 554181 h 872836"/>
              <a:gd name="connsiteX35" fmla="*/ 678873 w 831273"/>
              <a:gd name="connsiteY35" fmla="*/ 678872 h 872836"/>
              <a:gd name="connsiteX36" fmla="*/ 692728 w 831273"/>
              <a:gd name="connsiteY36" fmla="*/ 720436 h 872836"/>
              <a:gd name="connsiteX37" fmla="*/ 678873 w 831273"/>
              <a:gd name="connsiteY37" fmla="*/ 831272 h 872836"/>
              <a:gd name="connsiteX38" fmla="*/ 429491 w 831273"/>
              <a:gd name="connsiteY38" fmla="*/ 817418 h 872836"/>
              <a:gd name="connsiteX39" fmla="*/ 374073 w 831273"/>
              <a:gd name="connsiteY39" fmla="*/ 803563 h 872836"/>
              <a:gd name="connsiteX40" fmla="*/ 249382 w 831273"/>
              <a:gd name="connsiteY40" fmla="*/ 748145 h 872836"/>
              <a:gd name="connsiteX41" fmla="*/ 221673 w 831273"/>
              <a:gd name="connsiteY41" fmla="*/ 706581 h 872836"/>
              <a:gd name="connsiteX42" fmla="*/ 221673 w 831273"/>
              <a:gd name="connsiteY42" fmla="*/ 526472 h 872836"/>
              <a:gd name="connsiteX43" fmla="*/ 277091 w 831273"/>
              <a:gd name="connsiteY43" fmla="*/ 484909 h 872836"/>
              <a:gd name="connsiteX44" fmla="*/ 360219 w 831273"/>
              <a:gd name="connsiteY44" fmla="*/ 457200 h 872836"/>
              <a:gd name="connsiteX45" fmla="*/ 401782 w 831273"/>
              <a:gd name="connsiteY45" fmla="*/ 443345 h 872836"/>
              <a:gd name="connsiteX46" fmla="*/ 568037 w 831273"/>
              <a:gd name="connsiteY46" fmla="*/ 415636 h 872836"/>
              <a:gd name="connsiteX47" fmla="*/ 706582 w 831273"/>
              <a:gd name="connsiteY47" fmla="*/ 332509 h 872836"/>
              <a:gd name="connsiteX48" fmla="*/ 748146 w 831273"/>
              <a:gd name="connsiteY48" fmla="*/ 290945 h 872836"/>
              <a:gd name="connsiteX49" fmla="*/ 762000 w 831273"/>
              <a:gd name="connsiteY49" fmla="*/ 249381 h 872836"/>
              <a:gd name="connsiteX50" fmla="*/ 803564 w 831273"/>
              <a:gd name="connsiteY50" fmla="*/ 235527 h 872836"/>
              <a:gd name="connsiteX51" fmla="*/ 831273 w 831273"/>
              <a:gd name="connsiteY51" fmla="*/ 152400 h 872836"/>
              <a:gd name="connsiteX52" fmla="*/ 429491 w 831273"/>
              <a:gd name="connsiteY52" fmla="*/ 152400 h 872836"/>
              <a:gd name="connsiteX53" fmla="*/ 401782 w 831273"/>
              <a:gd name="connsiteY53" fmla="*/ 207818 h 872836"/>
              <a:gd name="connsiteX54" fmla="*/ 429491 w 831273"/>
              <a:gd name="connsiteY54" fmla="*/ 346363 h 872836"/>
              <a:gd name="connsiteX55" fmla="*/ 471055 w 831273"/>
              <a:gd name="connsiteY55" fmla="*/ 374072 h 872836"/>
              <a:gd name="connsiteX56" fmla="*/ 498764 w 831273"/>
              <a:gd name="connsiteY56" fmla="*/ 415636 h 872836"/>
              <a:gd name="connsiteX57" fmla="*/ 540328 w 831273"/>
              <a:gd name="connsiteY57" fmla="*/ 484909 h 872836"/>
              <a:gd name="connsiteX58" fmla="*/ 623455 w 831273"/>
              <a:gd name="connsiteY58" fmla="*/ 554181 h 872836"/>
              <a:gd name="connsiteX59" fmla="*/ 706582 w 831273"/>
              <a:gd name="connsiteY59" fmla="*/ 581891 h 872836"/>
              <a:gd name="connsiteX60" fmla="*/ 748146 w 831273"/>
              <a:gd name="connsiteY60" fmla="*/ 623454 h 872836"/>
              <a:gd name="connsiteX61" fmla="*/ 734291 w 831273"/>
              <a:gd name="connsiteY61" fmla="*/ 734291 h 872836"/>
              <a:gd name="connsiteX62" fmla="*/ 678873 w 831273"/>
              <a:gd name="connsiteY62" fmla="*/ 748145 h 872836"/>
              <a:gd name="connsiteX63" fmla="*/ 568037 w 831273"/>
              <a:gd name="connsiteY63" fmla="*/ 775854 h 872836"/>
              <a:gd name="connsiteX64" fmla="*/ 235528 w 831273"/>
              <a:gd name="connsiteY64" fmla="*/ 748145 h 872836"/>
              <a:gd name="connsiteX65" fmla="*/ 124691 w 831273"/>
              <a:gd name="connsiteY65" fmla="*/ 720436 h 872836"/>
              <a:gd name="connsiteX66" fmla="*/ 69273 w 831273"/>
              <a:gd name="connsiteY66" fmla="*/ 692727 h 872836"/>
              <a:gd name="connsiteX67" fmla="*/ 41564 w 831273"/>
              <a:gd name="connsiteY67" fmla="*/ 651163 h 872836"/>
              <a:gd name="connsiteX68" fmla="*/ 41564 w 831273"/>
              <a:gd name="connsiteY68" fmla="*/ 471054 h 872836"/>
              <a:gd name="connsiteX69" fmla="*/ 69273 w 831273"/>
              <a:gd name="connsiteY69" fmla="*/ 429491 h 872836"/>
              <a:gd name="connsiteX70" fmla="*/ 221673 w 831273"/>
              <a:gd name="connsiteY70" fmla="*/ 387927 h 872836"/>
              <a:gd name="connsiteX71" fmla="*/ 235528 w 831273"/>
              <a:gd name="connsiteY71" fmla="*/ 387927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831273" h="872836">
                <a:moveTo>
                  <a:pt x="0" y="374072"/>
                </a:moveTo>
                <a:cubicBezTo>
                  <a:pt x="30781" y="324823"/>
                  <a:pt x="75936" y="218742"/>
                  <a:pt x="152400" y="207818"/>
                </a:cubicBezTo>
                <a:lnTo>
                  <a:pt x="249382" y="193963"/>
                </a:lnTo>
                <a:cubicBezTo>
                  <a:pt x="459667" y="207106"/>
                  <a:pt x="446873" y="142157"/>
                  <a:pt x="498764" y="263236"/>
                </a:cubicBezTo>
                <a:cubicBezTo>
                  <a:pt x="504517" y="276659"/>
                  <a:pt x="508001" y="290945"/>
                  <a:pt x="512619" y="304800"/>
                </a:cubicBezTo>
                <a:cubicBezTo>
                  <a:pt x="529917" y="495091"/>
                  <a:pt x="544405" y="581062"/>
                  <a:pt x="512619" y="803563"/>
                </a:cubicBezTo>
                <a:cubicBezTo>
                  <a:pt x="509848" y="822960"/>
                  <a:pt x="488183" y="835612"/>
                  <a:pt x="471055" y="845127"/>
                </a:cubicBezTo>
                <a:cubicBezTo>
                  <a:pt x="445523" y="859312"/>
                  <a:pt x="387928" y="872836"/>
                  <a:pt x="387928" y="872836"/>
                </a:cubicBezTo>
                <a:cubicBezTo>
                  <a:pt x="300182" y="868218"/>
                  <a:pt x="209935" y="880292"/>
                  <a:pt x="124691" y="858981"/>
                </a:cubicBezTo>
                <a:cubicBezTo>
                  <a:pt x="106218" y="854363"/>
                  <a:pt x="110837" y="822604"/>
                  <a:pt x="110837" y="803563"/>
                </a:cubicBezTo>
                <a:cubicBezTo>
                  <a:pt x="110837" y="553413"/>
                  <a:pt x="98407" y="703732"/>
                  <a:pt x="152400" y="595745"/>
                </a:cubicBezTo>
                <a:cubicBezTo>
                  <a:pt x="158931" y="582683"/>
                  <a:pt x="157132" y="565585"/>
                  <a:pt x="166255" y="554181"/>
                </a:cubicBezTo>
                <a:cubicBezTo>
                  <a:pt x="176657" y="541179"/>
                  <a:pt x="193964" y="535708"/>
                  <a:pt x="207819" y="526472"/>
                </a:cubicBezTo>
                <a:cubicBezTo>
                  <a:pt x="309831" y="533273"/>
                  <a:pt x="401307" y="532524"/>
                  <a:pt x="498764" y="554181"/>
                </a:cubicBezTo>
                <a:cubicBezTo>
                  <a:pt x="513020" y="557349"/>
                  <a:pt x="526473" y="563418"/>
                  <a:pt x="540328" y="568036"/>
                </a:cubicBezTo>
                <a:cubicBezTo>
                  <a:pt x="586510" y="558800"/>
                  <a:pt x="633859" y="554177"/>
                  <a:pt x="678873" y="540327"/>
                </a:cubicBezTo>
                <a:cubicBezTo>
                  <a:pt x="694788" y="535430"/>
                  <a:pt x="706887" y="522296"/>
                  <a:pt x="720437" y="512618"/>
                </a:cubicBezTo>
                <a:cubicBezTo>
                  <a:pt x="782640" y="468187"/>
                  <a:pt x="767070" y="479839"/>
                  <a:pt x="817419" y="429491"/>
                </a:cubicBezTo>
                <a:cubicBezTo>
                  <a:pt x="808095" y="378209"/>
                  <a:pt x="820978" y="284768"/>
                  <a:pt x="762000" y="249381"/>
                </a:cubicBezTo>
                <a:cubicBezTo>
                  <a:pt x="749477" y="241867"/>
                  <a:pt x="734291" y="240145"/>
                  <a:pt x="720437" y="235527"/>
                </a:cubicBezTo>
                <a:cubicBezTo>
                  <a:pt x="627115" y="142205"/>
                  <a:pt x="735096" y="235930"/>
                  <a:pt x="623455" y="180109"/>
                </a:cubicBezTo>
                <a:cubicBezTo>
                  <a:pt x="580073" y="158418"/>
                  <a:pt x="510739" y="81246"/>
                  <a:pt x="484910" y="55418"/>
                </a:cubicBezTo>
                <a:cubicBezTo>
                  <a:pt x="475673" y="46182"/>
                  <a:pt x="469592" y="31840"/>
                  <a:pt x="457200" y="27709"/>
                </a:cubicBezTo>
                <a:lnTo>
                  <a:pt x="374073" y="0"/>
                </a:lnTo>
                <a:cubicBezTo>
                  <a:pt x="318655" y="4618"/>
                  <a:pt x="259648" y="-6302"/>
                  <a:pt x="207819" y="13854"/>
                </a:cubicBezTo>
                <a:cubicBezTo>
                  <a:pt x="171297" y="28057"/>
                  <a:pt x="124691" y="96981"/>
                  <a:pt x="124691" y="96981"/>
                </a:cubicBezTo>
                <a:cubicBezTo>
                  <a:pt x="129309" y="129308"/>
                  <a:pt x="129954" y="162458"/>
                  <a:pt x="138546" y="193963"/>
                </a:cubicBezTo>
                <a:cubicBezTo>
                  <a:pt x="155878" y="257515"/>
                  <a:pt x="161909" y="237022"/>
                  <a:pt x="193964" y="277091"/>
                </a:cubicBezTo>
                <a:cubicBezTo>
                  <a:pt x="246741" y="343063"/>
                  <a:pt x="191987" y="298863"/>
                  <a:pt x="263237" y="346363"/>
                </a:cubicBezTo>
                <a:cubicBezTo>
                  <a:pt x="272473" y="360218"/>
                  <a:pt x="278154" y="377267"/>
                  <a:pt x="290946" y="387927"/>
                </a:cubicBezTo>
                <a:cubicBezTo>
                  <a:pt x="333024" y="422992"/>
                  <a:pt x="354329" y="411696"/>
                  <a:pt x="401782" y="429491"/>
                </a:cubicBezTo>
                <a:cubicBezTo>
                  <a:pt x="421120" y="436743"/>
                  <a:pt x="438024" y="449530"/>
                  <a:pt x="457200" y="457200"/>
                </a:cubicBezTo>
                <a:cubicBezTo>
                  <a:pt x="484319" y="468048"/>
                  <a:pt x="512619" y="475673"/>
                  <a:pt x="540328" y="484909"/>
                </a:cubicBezTo>
                <a:lnTo>
                  <a:pt x="581891" y="498763"/>
                </a:lnTo>
                <a:cubicBezTo>
                  <a:pt x="591127" y="517236"/>
                  <a:pt x="599570" y="536127"/>
                  <a:pt x="609600" y="554181"/>
                </a:cubicBezTo>
                <a:cubicBezTo>
                  <a:pt x="642445" y="613301"/>
                  <a:pt x="653958" y="620738"/>
                  <a:pt x="678873" y="678872"/>
                </a:cubicBezTo>
                <a:cubicBezTo>
                  <a:pt x="684626" y="692295"/>
                  <a:pt x="688110" y="706581"/>
                  <a:pt x="692728" y="720436"/>
                </a:cubicBezTo>
                <a:cubicBezTo>
                  <a:pt x="688110" y="757381"/>
                  <a:pt x="713810" y="818400"/>
                  <a:pt x="678873" y="831272"/>
                </a:cubicBezTo>
                <a:cubicBezTo>
                  <a:pt x="600751" y="860054"/>
                  <a:pt x="512405" y="824956"/>
                  <a:pt x="429491" y="817418"/>
                </a:cubicBezTo>
                <a:cubicBezTo>
                  <a:pt x="410528" y="815694"/>
                  <a:pt x="392311" y="809035"/>
                  <a:pt x="374073" y="803563"/>
                </a:cubicBezTo>
                <a:cubicBezTo>
                  <a:pt x="284142" y="776583"/>
                  <a:pt x="310122" y="788638"/>
                  <a:pt x="249382" y="748145"/>
                </a:cubicBezTo>
                <a:cubicBezTo>
                  <a:pt x="240146" y="734290"/>
                  <a:pt x="227520" y="722172"/>
                  <a:pt x="221673" y="706581"/>
                </a:cubicBezTo>
                <a:cubicBezTo>
                  <a:pt x="203018" y="656833"/>
                  <a:pt x="200944" y="572075"/>
                  <a:pt x="221673" y="526472"/>
                </a:cubicBezTo>
                <a:cubicBezTo>
                  <a:pt x="231228" y="505451"/>
                  <a:pt x="256438" y="495235"/>
                  <a:pt x="277091" y="484909"/>
                </a:cubicBezTo>
                <a:cubicBezTo>
                  <a:pt x="303216" y="471847"/>
                  <a:pt x="332510" y="466437"/>
                  <a:pt x="360219" y="457200"/>
                </a:cubicBezTo>
                <a:cubicBezTo>
                  <a:pt x="374073" y="452582"/>
                  <a:pt x="387377" y="445746"/>
                  <a:pt x="401782" y="443345"/>
                </a:cubicBezTo>
                <a:lnTo>
                  <a:pt x="568037" y="415636"/>
                </a:lnTo>
                <a:cubicBezTo>
                  <a:pt x="611768" y="393771"/>
                  <a:pt x="673145" y="365946"/>
                  <a:pt x="706582" y="332509"/>
                </a:cubicBezTo>
                <a:lnTo>
                  <a:pt x="748146" y="290945"/>
                </a:lnTo>
                <a:cubicBezTo>
                  <a:pt x="752764" y="277090"/>
                  <a:pt x="751673" y="259708"/>
                  <a:pt x="762000" y="249381"/>
                </a:cubicBezTo>
                <a:cubicBezTo>
                  <a:pt x="772327" y="239054"/>
                  <a:pt x="795076" y="247411"/>
                  <a:pt x="803564" y="235527"/>
                </a:cubicBezTo>
                <a:cubicBezTo>
                  <a:pt x="820541" y="211760"/>
                  <a:pt x="831273" y="152400"/>
                  <a:pt x="831273" y="152400"/>
                </a:cubicBezTo>
                <a:cubicBezTo>
                  <a:pt x="688182" y="104701"/>
                  <a:pt x="701720" y="103788"/>
                  <a:pt x="429491" y="152400"/>
                </a:cubicBezTo>
                <a:cubicBezTo>
                  <a:pt x="409160" y="156031"/>
                  <a:pt x="411018" y="189345"/>
                  <a:pt x="401782" y="207818"/>
                </a:cubicBezTo>
                <a:cubicBezTo>
                  <a:pt x="411018" y="254000"/>
                  <a:pt x="411377" y="302890"/>
                  <a:pt x="429491" y="346363"/>
                </a:cubicBezTo>
                <a:cubicBezTo>
                  <a:pt x="435895" y="361733"/>
                  <a:pt x="459281" y="362298"/>
                  <a:pt x="471055" y="374072"/>
                </a:cubicBezTo>
                <a:cubicBezTo>
                  <a:pt x="482829" y="385846"/>
                  <a:pt x="489939" y="401516"/>
                  <a:pt x="498764" y="415636"/>
                </a:cubicBezTo>
                <a:cubicBezTo>
                  <a:pt x="513036" y="438471"/>
                  <a:pt x="524171" y="463366"/>
                  <a:pt x="540328" y="484909"/>
                </a:cubicBezTo>
                <a:cubicBezTo>
                  <a:pt x="556642" y="506661"/>
                  <a:pt x="597053" y="542447"/>
                  <a:pt x="623455" y="554181"/>
                </a:cubicBezTo>
                <a:cubicBezTo>
                  <a:pt x="650146" y="566044"/>
                  <a:pt x="706582" y="581891"/>
                  <a:pt x="706582" y="581891"/>
                </a:cubicBezTo>
                <a:cubicBezTo>
                  <a:pt x="720437" y="595745"/>
                  <a:pt x="744641" y="604177"/>
                  <a:pt x="748146" y="623454"/>
                </a:cubicBezTo>
                <a:cubicBezTo>
                  <a:pt x="754806" y="660087"/>
                  <a:pt x="752373" y="701743"/>
                  <a:pt x="734291" y="734291"/>
                </a:cubicBezTo>
                <a:cubicBezTo>
                  <a:pt x="725044" y="750936"/>
                  <a:pt x="697182" y="742914"/>
                  <a:pt x="678873" y="748145"/>
                </a:cubicBezTo>
                <a:cubicBezTo>
                  <a:pt x="579462" y="776548"/>
                  <a:pt x="708886" y="747685"/>
                  <a:pt x="568037" y="775854"/>
                </a:cubicBezTo>
                <a:cubicBezTo>
                  <a:pt x="457201" y="766618"/>
                  <a:pt x="345890" y="761940"/>
                  <a:pt x="235528" y="748145"/>
                </a:cubicBezTo>
                <a:cubicBezTo>
                  <a:pt x="197739" y="743421"/>
                  <a:pt x="158753" y="737467"/>
                  <a:pt x="124691" y="720436"/>
                </a:cubicBezTo>
                <a:lnTo>
                  <a:pt x="69273" y="692727"/>
                </a:lnTo>
                <a:cubicBezTo>
                  <a:pt x="60037" y="678872"/>
                  <a:pt x="49011" y="666056"/>
                  <a:pt x="41564" y="651163"/>
                </a:cubicBezTo>
                <a:cubicBezTo>
                  <a:pt x="12838" y="593711"/>
                  <a:pt x="26878" y="534695"/>
                  <a:pt x="41564" y="471054"/>
                </a:cubicBezTo>
                <a:cubicBezTo>
                  <a:pt x="45308" y="454829"/>
                  <a:pt x="55153" y="438316"/>
                  <a:pt x="69273" y="429491"/>
                </a:cubicBezTo>
                <a:cubicBezTo>
                  <a:pt x="98796" y="411039"/>
                  <a:pt x="184987" y="394041"/>
                  <a:pt x="221673" y="387927"/>
                </a:cubicBezTo>
                <a:cubicBezTo>
                  <a:pt x="226229" y="387168"/>
                  <a:pt x="230910" y="387927"/>
                  <a:pt x="235528" y="3879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085850" y="6054725"/>
            <a:ext cx="379413" cy="285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49463" y="5973763"/>
            <a:ext cx="379412" cy="285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133600" y="5211763"/>
            <a:ext cx="379413" cy="285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1333500" y="5354638"/>
            <a:ext cx="823913" cy="762000"/>
          </a:xfrm>
          <a:custGeom>
            <a:avLst/>
            <a:gdLst>
              <a:gd name="connsiteX0" fmla="*/ 69272 w 824326"/>
              <a:gd name="connsiteY0" fmla="*/ 28528 h 762819"/>
              <a:gd name="connsiteX1" fmla="*/ 138545 w 824326"/>
              <a:gd name="connsiteY1" fmla="*/ 819 h 762819"/>
              <a:gd name="connsiteX2" fmla="*/ 415636 w 824326"/>
              <a:gd name="connsiteY2" fmla="*/ 14674 h 762819"/>
              <a:gd name="connsiteX3" fmla="*/ 457200 w 824326"/>
              <a:gd name="connsiteY3" fmla="*/ 28528 h 762819"/>
              <a:gd name="connsiteX4" fmla="*/ 554182 w 824326"/>
              <a:gd name="connsiteY4" fmla="*/ 56237 h 762819"/>
              <a:gd name="connsiteX5" fmla="*/ 817418 w 824326"/>
              <a:gd name="connsiteY5" fmla="*/ 42383 h 762819"/>
              <a:gd name="connsiteX6" fmla="*/ 762000 w 824326"/>
              <a:gd name="connsiteY6" fmla="*/ 125510 h 762819"/>
              <a:gd name="connsiteX7" fmla="*/ 748145 w 824326"/>
              <a:gd name="connsiteY7" fmla="*/ 430310 h 762819"/>
              <a:gd name="connsiteX8" fmla="*/ 720436 w 824326"/>
              <a:gd name="connsiteY8" fmla="*/ 513437 h 762819"/>
              <a:gd name="connsiteX9" fmla="*/ 692727 w 824326"/>
              <a:gd name="connsiteY9" fmla="*/ 596564 h 762819"/>
              <a:gd name="connsiteX10" fmla="*/ 678872 w 824326"/>
              <a:gd name="connsiteY10" fmla="*/ 721255 h 762819"/>
              <a:gd name="connsiteX11" fmla="*/ 595745 w 824326"/>
              <a:gd name="connsiteY11" fmla="*/ 748964 h 762819"/>
              <a:gd name="connsiteX12" fmla="*/ 443345 w 824326"/>
              <a:gd name="connsiteY12" fmla="*/ 762819 h 762819"/>
              <a:gd name="connsiteX13" fmla="*/ 207818 w 824326"/>
              <a:gd name="connsiteY13" fmla="*/ 748964 h 762819"/>
              <a:gd name="connsiteX14" fmla="*/ 152400 w 824326"/>
              <a:gd name="connsiteY14" fmla="*/ 735110 h 762819"/>
              <a:gd name="connsiteX15" fmla="*/ 0 w 824326"/>
              <a:gd name="connsiteY15" fmla="*/ 721255 h 762819"/>
              <a:gd name="connsiteX16" fmla="*/ 41563 w 824326"/>
              <a:gd name="connsiteY16" fmla="*/ 693546 h 762819"/>
              <a:gd name="connsiteX17" fmla="*/ 83127 w 824326"/>
              <a:gd name="connsiteY17" fmla="*/ 679692 h 762819"/>
              <a:gd name="connsiteX18" fmla="*/ 96982 w 824326"/>
              <a:gd name="connsiteY18" fmla="*/ 638128 h 762819"/>
              <a:gd name="connsiteX19" fmla="*/ 110836 w 824326"/>
              <a:gd name="connsiteY19" fmla="*/ 555001 h 762819"/>
              <a:gd name="connsiteX20" fmla="*/ 124691 w 824326"/>
              <a:gd name="connsiteY20" fmla="*/ 513437 h 762819"/>
              <a:gd name="connsiteX21" fmla="*/ 138545 w 824326"/>
              <a:gd name="connsiteY21" fmla="*/ 444164 h 762819"/>
              <a:gd name="connsiteX22" fmla="*/ 124691 w 824326"/>
              <a:gd name="connsiteY22" fmla="*/ 333328 h 762819"/>
              <a:gd name="connsiteX23" fmla="*/ 96982 w 824326"/>
              <a:gd name="connsiteY23" fmla="*/ 250201 h 762819"/>
              <a:gd name="connsiteX24" fmla="*/ 69272 w 824326"/>
              <a:gd name="connsiteY24" fmla="*/ 28528 h 76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24326" h="762819">
                <a:moveTo>
                  <a:pt x="69272" y="28528"/>
                </a:moveTo>
                <a:cubicBezTo>
                  <a:pt x="92363" y="19292"/>
                  <a:pt x="113695" y="1813"/>
                  <a:pt x="138545" y="819"/>
                </a:cubicBezTo>
                <a:cubicBezTo>
                  <a:pt x="230950" y="-2877"/>
                  <a:pt x="323505" y="6663"/>
                  <a:pt x="415636" y="14674"/>
                </a:cubicBezTo>
                <a:cubicBezTo>
                  <a:pt x="430185" y="15939"/>
                  <a:pt x="443158" y="24516"/>
                  <a:pt x="457200" y="28528"/>
                </a:cubicBezTo>
                <a:cubicBezTo>
                  <a:pt x="578976" y="63321"/>
                  <a:pt x="454526" y="23020"/>
                  <a:pt x="554182" y="56237"/>
                </a:cubicBezTo>
                <a:cubicBezTo>
                  <a:pt x="641927" y="51619"/>
                  <a:pt x="734060" y="14597"/>
                  <a:pt x="817418" y="42383"/>
                </a:cubicBezTo>
                <a:cubicBezTo>
                  <a:pt x="849011" y="52914"/>
                  <a:pt x="762000" y="125510"/>
                  <a:pt x="762000" y="125510"/>
                </a:cubicBezTo>
                <a:cubicBezTo>
                  <a:pt x="757382" y="227110"/>
                  <a:pt x="758980" y="329184"/>
                  <a:pt x="748145" y="430310"/>
                </a:cubicBezTo>
                <a:cubicBezTo>
                  <a:pt x="745033" y="459352"/>
                  <a:pt x="729672" y="485728"/>
                  <a:pt x="720436" y="513437"/>
                </a:cubicBezTo>
                <a:lnTo>
                  <a:pt x="692727" y="596564"/>
                </a:lnTo>
                <a:cubicBezTo>
                  <a:pt x="688109" y="638128"/>
                  <a:pt x="701324" y="685974"/>
                  <a:pt x="678872" y="721255"/>
                </a:cubicBezTo>
                <a:cubicBezTo>
                  <a:pt x="663191" y="745897"/>
                  <a:pt x="624508" y="743888"/>
                  <a:pt x="595745" y="748964"/>
                </a:cubicBezTo>
                <a:cubicBezTo>
                  <a:pt x="545512" y="757829"/>
                  <a:pt x="494145" y="758201"/>
                  <a:pt x="443345" y="762819"/>
                </a:cubicBezTo>
                <a:cubicBezTo>
                  <a:pt x="364836" y="758201"/>
                  <a:pt x="286108" y="756420"/>
                  <a:pt x="207818" y="748964"/>
                </a:cubicBezTo>
                <a:cubicBezTo>
                  <a:pt x="188863" y="747159"/>
                  <a:pt x="171274" y="737627"/>
                  <a:pt x="152400" y="735110"/>
                </a:cubicBezTo>
                <a:cubicBezTo>
                  <a:pt x="101838" y="728368"/>
                  <a:pt x="50800" y="725873"/>
                  <a:pt x="0" y="721255"/>
                </a:cubicBezTo>
                <a:cubicBezTo>
                  <a:pt x="13854" y="712019"/>
                  <a:pt x="26670" y="700992"/>
                  <a:pt x="41563" y="693546"/>
                </a:cubicBezTo>
                <a:cubicBezTo>
                  <a:pt x="54625" y="687015"/>
                  <a:pt x="72800" y="690019"/>
                  <a:pt x="83127" y="679692"/>
                </a:cubicBezTo>
                <a:cubicBezTo>
                  <a:pt x="93454" y="669365"/>
                  <a:pt x="92364" y="651983"/>
                  <a:pt x="96982" y="638128"/>
                </a:cubicBezTo>
                <a:cubicBezTo>
                  <a:pt x="101600" y="610419"/>
                  <a:pt x="104742" y="582423"/>
                  <a:pt x="110836" y="555001"/>
                </a:cubicBezTo>
                <a:cubicBezTo>
                  <a:pt x="114004" y="540745"/>
                  <a:pt x="121149" y="527605"/>
                  <a:pt x="124691" y="513437"/>
                </a:cubicBezTo>
                <a:cubicBezTo>
                  <a:pt x="130402" y="490592"/>
                  <a:pt x="133927" y="467255"/>
                  <a:pt x="138545" y="444164"/>
                </a:cubicBezTo>
                <a:cubicBezTo>
                  <a:pt x="133927" y="407219"/>
                  <a:pt x="132492" y="369734"/>
                  <a:pt x="124691" y="333328"/>
                </a:cubicBezTo>
                <a:cubicBezTo>
                  <a:pt x="118571" y="304768"/>
                  <a:pt x="96982" y="250201"/>
                  <a:pt x="96982" y="250201"/>
                </a:cubicBezTo>
                <a:lnTo>
                  <a:pt x="69272" y="28528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1468438" y="5365750"/>
            <a:ext cx="554037" cy="650875"/>
          </a:xfrm>
          <a:custGeom>
            <a:avLst/>
            <a:gdLst>
              <a:gd name="connsiteX0" fmla="*/ 0 w 554181"/>
              <a:gd name="connsiteY0" fmla="*/ 0 h 651163"/>
              <a:gd name="connsiteX1" fmla="*/ 27709 w 554181"/>
              <a:gd name="connsiteY1" fmla="*/ 110836 h 651163"/>
              <a:gd name="connsiteX2" fmla="*/ 55418 w 554181"/>
              <a:gd name="connsiteY2" fmla="*/ 152400 h 651163"/>
              <a:gd name="connsiteX3" fmla="*/ 152400 w 554181"/>
              <a:gd name="connsiteY3" fmla="*/ 235527 h 651163"/>
              <a:gd name="connsiteX4" fmla="*/ 207818 w 554181"/>
              <a:gd name="connsiteY4" fmla="*/ 263236 h 651163"/>
              <a:gd name="connsiteX5" fmla="*/ 249381 w 554181"/>
              <a:gd name="connsiteY5" fmla="*/ 290945 h 651163"/>
              <a:gd name="connsiteX6" fmla="*/ 277090 w 554181"/>
              <a:gd name="connsiteY6" fmla="*/ 332509 h 651163"/>
              <a:gd name="connsiteX7" fmla="*/ 346363 w 554181"/>
              <a:gd name="connsiteY7" fmla="*/ 387927 h 651163"/>
              <a:gd name="connsiteX8" fmla="*/ 387927 w 554181"/>
              <a:gd name="connsiteY8" fmla="*/ 401781 h 651163"/>
              <a:gd name="connsiteX9" fmla="*/ 457200 w 554181"/>
              <a:gd name="connsiteY9" fmla="*/ 471054 h 651163"/>
              <a:gd name="connsiteX10" fmla="*/ 498763 w 554181"/>
              <a:gd name="connsiteY10" fmla="*/ 512618 h 651163"/>
              <a:gd name="connsiteX11" fmla="*/ 526472 w 554181"/>
              <a:gd name="connsiteY11" fmla="*/ 568036 h 651163"/>
              <a:gd name="connsiteX12" fmla="*/ 554181 w 554181"/>
              <a:gd name="connsiteY12" fmla="*/ 651163 h 65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4181" h="651163">
                <a:moveTo>
                  <a:pt x="0" y="0"/>
                </a:moveTo>
                <a:cubicBezTo>
                  <a:pt x="9236" y="36945"/>
                  <a:pt x="14695" y="75046"/>
                  <a:pt x="27709" y="110836"/>
                </a:cubicBezTo>
                <a:cubicBezTo>
                  <a:pt x="33399" y="126485"/>
                  <a:pt x="44758" y="139608"/>
                  <a:pt x="55418" y="152400"/>
                </a:cubicBezTo>
                <a:cubicBezTo>
                  <a:pt x="80059" y="181970"/>
                  <a:pt x="120493" y="215585"/>
                  <a:pt x="152400" y="235527"/>
                </a:cubicBezTo>
                <a:cubicBezTo>
                  <a:pt x="169914" y="246473"/>
                  <a:pt x="189886" y="252989"/>
                  <a:pt x="207818" y="263236"/>
                </a:cubicBezTo>
                <a:cubicBezTo>
                  <a:pt x="222275" y="271497"/>
                  <a:pt x="235527" y="281709"/>
                  <a:pt x="249381" y="290945"/>
                </a:cubicBezTo>
                <a:cubicBezTo>
                  <a:pt x="258617" y="304800"/>
                  <a:pt x="266688" y="319507"/>
                  <a:pt x="277090" y="332509"/>
                </a:cubicBezTo>
                <a:cubicBezTo>
                  <a:pt x="294270" y="353984"/>
                  <a:pt x="322363" y="375927"/>
                  <a:pt x="346363" y="387927"/>
                </a:cubicBezTo>
                <a:cubicBezTo>
                  <a:pt x="359425" y="394458"/>
                  <a:pt x="374072" y="397163"/>
                  <a:pt x="387927" y="401781"/>
                </a:cubicBezTo>
                <a:lnTo>
                  <a:pt x="457200" y="471054"/>
                </a:lnTo>
                <a:cubicBezTo>
                  <a:pt x="471054" y="484909"/>
                  <a:pt x="490001" y="495093"/>
                  <a:pt x="498763" y="512618"/>
                </a:cubicBezTo>
                <a:cubicBezTo>
                  <a:pt x="507999" y="531091"/>
                  <a:pt x="519220" y="548698"/>
                  <a:pt x="526472" y="568036"/>
                </a:cubicBezTo>
                <a:cubicBezTo>
                  <a:pt x="575553" y="698918"/>
                  <a:pt x="514066" y="570930"/>
                  <a:pt x="554181" y="6511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1427163" y="5445125"/>
            <a:ext cx="636587" cy="609600"/>
          </a:xfrm>
          <a:custGeom>
            <a:avLst/>
            <a:gdLst>
              <a:gd name="connsiteX0" fmla="*/ 0 w 637309"/>
              <a:gd name="connsiteY0" fmla="*/ 609600 h 609600"/>
              <a:gd name="connsiteX1" fmla="*/ 69273 w 637309"/>
              <a:gd name="connsiteY1" fmla="*/ 581891 h 609600"/>
              <a:gd name="connsiteX2" fmla="*/ 193964 w 637309"/>
              <a:gd name="connsiteY2" fmla="*/ 498763 h 609600"/>
              <a:gd name="connsiteX3" fmla="*/ 235527 w 637309"/>
              <a:gd name="connsiteY3" fmla="*/ 471054 h 609600"/>
              <a:gd name="connsiteX4" fmla="*/ 304800 w 637309"/>
              <a:gd name="connsiteY4" fmla="*/ 387927 h 609600"/>
              <a:gd name="connsiteX5" fmla="*/ 332509 w 637309"/>
              <a:gd name="connsiteY5" fmla="*/ 304800 h 609600"/>
              <a:gd name="connsiteX6" fmla="*/ 346364 w 637309"/>
              <a:gd name="connsiteY6" fmla="*/ 263236 h 609600"/>
              <a:gd name="connsiteX7" fmla="*/ 401782 w 637309"/>
              <a:gd name="connsiteY7" fmla="*/ 152400 h 609600"/>
              <a:gd name="connsiteX8" fmla="*/ 443345 w 637309"/>
              <a:gd name="connsiteY8" fmla="*/ 69273 h 609600"/>
              <a:gd name="connsiteX9" fmla="*/ 568036 w 637309"/>
              <a:gd name="connsiteY9" fmla="*/ 55418 h 609600"/>
              <a:gd name="connsiteX10" fmla="*/ 637309 w 637309"/>
              <a:gd name="connsiteY10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309" h="609600">
                <a:moveTo>
                  <a:pt x="0" y="609600"/>
                </a:moveTo>
                <a:cubicBezTo>
                  <a:pt x="23091" y="600364"/>
                  <a:pt x="47440" y="593800"/>
                  <a:pt x="69273" y="581891"/>
                </a:cubicBezTo>
                <a:cubicBezTo>
                  <a:pt x="69287" y="581883"/>
                  <a:pt x="173176" y="512622"/>
                  <a:pt x="193964" y="498763"/>
                </a:cubicBezTo>
                <a:cubicBezTo>
                  <a:pt x="207818" y="489527"/>
                  <a:pt x="223753" y="482828"/>
                  <a:pt x="235527" y="471054"/>
                </a:cubicBezTo>
                <a:cubicBezTo>
                  <a:pt x="261630" y="444951"/>
                  <a:pt x="289368" y="422649"/>
                  <a:pt x="304800" y="387927"/>
                </a:cubicBezTo>
                <a:cubicBezTo>
                  <a:pt x="316662" y="361237"/>
                  <a:pt x="323273" y="332509"/>
                  <a:pt x="332509" y="304800"/>
                </a:cubicBezTo>
                <a:cubicBezTo>
                  <a:pt x="337127" y="290945"/>
                  <a:pt x="338263" y="275387"/>
                  <a:pt x="346364" y="263236"/>
                </a:cubicBezTo>
                <a:cubicBezTo>
                  <a:pt x="384626" y="205844"/>
                  <a:pt x="372732" y="229869"/>
                  <a:pt x="401782" y="152400"/>
                </a:cubicBezTo>
                <a:cubicBezTo>
                  <a:pt x="408172" y="135358"/>
                  <a:pt x="422048" y="77017"/>
                  <a:pt x="443345" y="69273"/>
                </a:cubicBezTo>
                <a:cubicBezTo>
                  <a:pt x="482647" y="54982"/>
                  <a:pt x="526472" y="60036"/>
                  <a:pt x="568036" y="55418"/>
                </a:cubicBezTo>
                <a:cubicBezTo>
                  <a:pt x="620468" y="20463"/>
                  <a:pt x="597826" y="39483"/>
                  <a:pt x="6373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047750" y="5159375"/>
            <a:ext cx="379413" cy="285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11</a:t>
            </a:r>
          </a:p>
        </p:txBody>
      </p:sp>
      <p:sp>
        <p:nvSpPr>
          <p:cNvPr id="44" name="Полилиния 43"/>
          <p:cNvSpPr/>
          <p:nvPr/>
        </p:nvSpPr>
        <p:spPr>
          <a:xfrm>
            <a:off x="3879850" y="4032250"/>
            <a:ext cx="2262188" cy="1481138"/>
          </a:xfrm>
          <a:custGeom>
            <a:avLst/>
            <a:gdLst>
              <a:gd name="connsiteX0" fmla="*/ 263236 w 2262906"/>
              <a:gd name="connsiteY0" fmla="*/ 0 h 1482436"/>
              <a:gd name="connsiteX1" fmla="*/ 96982 w 2262906"/>
              <a:gd name="connsiteY1" fmla="*/ 27709 h 1482436"/>
              <a:gd name="connsiteX2" fmla="*/ 55418 w 2262906"/>
              <a:gd name="connsiteY2" fmla="*/ 55418 h 1482436"/>
              <a:gd name="connsiteX3" fmla="*/ 69272 w 2262906"/>
              <a:gd name="connsiteY3" fmla="*/ 180109 h 1482436"/>
              <a:gd name="connsiteX4" fmla="*/ 96982 w 2262906"/>
              <a:gd name="connsiteY4" fmla="*/ 207818 h 1482436"/>
              <a:gd name="connsiteX5" fmla="*/ 55418 w 2262906"/>
              <a:gd name="connsiteY5" fmla="*/ 401782 h 1482436"/>
              <a:gd name="connsiteX6" fmla="*/ 0 w 2262906"/>
              <a:gd name="connsiteY6" fmla="*/ 540327 h 1482436"/>
              <a:gd name="connsiteX7" fmla="*/ 13854 w 2262906"/>
              <a:gd name="connsiteY7" fmla="*/ 623454 h 1482436"/>
              <a:gd name="connsiteX8" fmla="*/ 55418 w 2262906"/>
              <a:gd name="connsiteY8" fmla="*/ 651163 h 1482436"/>
              <a:gd name="connsiteX9" fmla="*/ 96982 w 2262906"/>
              <a:gd name="connsiteY9" fmla="*/ 706582 h 1482436"/>
              <a:gd name="connsiteX10" fmla="*/ 96982 w 2262906"/>
              <a:gd name="connsiteY10" fmla="*/ 831272 h 1482436"/>
              <a:gd name="connsiteX11" fmla="*/ 110836 w 2262906"/>
              <a:gd name="connsiteY11" fmla="*/ 983672 h 1482436"/>
              <a:gd name="connsiteX12" fmla="*/ 138545 w 2262906"/>
              <a:gd name="connsiteY12" fmla="*/ 1011382 h 1482436"/>
              <a:gd name="connsiteX13" fmla="*/ 166254 w 2262906"/>
              <a:gd name="connsiteY13" fmla="*/ 1052945 h 1482436"/>
              <a:gd name="connsiteX14" fmla="*/ 180109 w 2262906"/>
              <a:gd name="connsiteY14" fmla="*/ 1191491 h 1482436"/>
              <a:gd name="connsiteX15" fmla="*/ 374072 w 2262906"/>
              <a:gd name="connsiteY15" fmla="*/ 1260763 h 1482436"/>
              <a:gd name="connsiteX16" fmla="*/ 415636 w 2262906"/>
              <a:gd name="connsiteY16" fmla="*/ 1316182 h 1482436"/>
              <a:gd name="connsiteX17" fmla="*/ 457200 w 2262906"/>
              <a:gd name="connsiteY17" fmla="*/ 1343891 h 1482436"/>
              <a:gd name="connsiteX18" fmla="*/ 498763 w 2262906"/>
              <a:gd name="connsiteY18" fmla="*/ 1357745 h 1482436"/>
              <a:gd name="connsiteX19" fmla="*/ 762000 w 2262906"/>
              <a:gd name="connsiteY19" fmla="*/ 1371600 h 1482436"/>
              <a:gd name="connsiteX20" fmla="*/ 886691 w 2262906"/>
              <a:gd name="connsiteY20" fmla="*/ 1440872 h 1482436"/>
              <a:gd name="connsiteX21" fmla="*/ 942109 w 2262906"/>
              <a:gd name="connsiteY21" fmla="*/ 1454727 h 1482436"/>
              <a:gd name="connsiteX22" fmla="*/ 1551709 w 2262906"/>
              <a:gd name="connsiteY22" fmla="*/ 1440872 h 1482436"/>
              <a:gd name="connsiteX23" fmla="*/ 1593272 w 2262906"/>
              <a:gd name="connsiteY23" fmla="*/ 1427018 h 1482436"/>
              <a:gd name="connsiteX24" fmla="*/ 1814945 w 2262906"/>
              <a:gd name="connsiteY24" fmla="*/ 1482436 h 1482436"/>
              <a:gd name="connsiteX25" fmla="*/ 1884218 w 2262906"/>
              <a:gd name="connsiteY25" fmla="*/ 1468582 h 1482436"/>
              <a:gd name="connsiteX26" fmla="*/ 1925782 w 2262906"/>
              <a:gd name="connsiteY26" fmla="*/ 1371600 h 1482436"/>
              <a:gd name="connsiteX27" fmla="*/ 1967345 w 2262906"/>
              <a:gd name="connsiteY27" fmla="*/ 1316182 h 1482436"/>
              <a:gd name="connsiteX28" fmla="*/ 1995054 w 2262906"/>
              <a:gd name="connsiteY28" fmla="*/ 1177636 h 1482436"/>
              <a:gd name="connsiteX29" fmla="*/ 2008909 w 2262906"/>
              <a:gd name="connsiteY29" fmla="*/ 1122218 h 1482436"/>
              <a:gd name="connsiteX30" fmla="*/ 2119745 w 2262906"/>
              <a:gd name="connsiteY30" fmla="*/ 1108363 h 1482436"/>
              <a:gd name="connsiteX31" fmla="*/ 2175163 w 2262906"/>
              <a:gd name="connsiteY31" fmla="*/ 1066800 h 1482436"/>
              <a:gd name="connsiteX32" fmla="*/ 2216727 w 2262906"/>
              <a:gd name="connsiteY32" fmla="*/ 1039091 h 1482436"/>
              <a:gd name="connsiteX33" fmla="*/ 2258291 w 2262906"/>
              <a:gd name="connsiteY33" fmla="*/ 997527 h 1482436"/>
              <a:gd name="connsiteX34" fmla="*/ 2258291 w 2262906"/>
              <a:gd name="connsiteY34" fmla="*/ 858982 h 14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62906" h="1482436">
                <a:moveTo>
                  <a:pt x="263236" y="0"/>
                </a:moveTo>
                <a:cubicBezTo>
                  <a:pt x="223719" y="4391"/>
                  <a:pt x="143406" y="4497"/>
                  <a:pt x="96982" y="27709"/>
                </a:cubicBezTo>
                <a:cubicBezTo>
                  <a:pt x="82089" y="35156"/>
                  <a:pt x="69273" y="46182"/>
                  <a:pt x="55418" y="55418"/>
                </a:cubicBezTo>
                <a:cubicBezTo>
                  <a:pt x="60036" y="96982"/>
                  <a:pt x="58268" y="139763"/>
                  <a:pt x="69272" y="180109"/>
                </a:cubicBezTo>
                <a:cubicBezTo>
                  <a:pt x="72709" y="192711"/>
                  <a:pt x="96051" y="194789"/>
                  <a:pt x="96982" y="207818"/>
                </a:cubicBezTo>
                <a:cubicBezTo>
                  <a:pt x="107938" y="361193"/>
                  <a:pt x="116366" y="340832"/>
                  <a:pt x="55418" y="401782"/>
                </a:cubicBezTo>
                <a:cubicBezTo>
                  <a:pt x="21178" y="504502"/>
                  <a:pt x="40771" y="458785"/>
                  <a:pt x="0" y="540327"/>
                </a:cubicBezTo>
                <a:cubicBezTo>
                  <a:pt x="4618" y="568036"/>
                  <a:pt x="1291" y="598328"/>
                  <a:pt x="13854" y="623454"/>
                </a:cubicBezTo>
                <a:cubicBezTo>
                  <a:pt x="21301" y="638347"/>
                  <a:pt x="43644" y="639389"/>
                  <a:pt x="55418" y="651163"/>
                </a:cubicBezTo>
                <a:cubicBezTo>
                  <a:pt x="71746" y="667491"/>
                  <a:pt x="83127" y="688109"/>
                  <a:pt x="96982" y="706582"/>
                </a:cubicBezTo>
                <a:cubicBezTo>
                  <a:pt x="128169" y="800146"/>
                  <a:pt x="96982" y="684975"/>
                  <a:pt x="96982" y="831272"/>
                </a:cubicBezTo>
                <a:cubicBezTo>
                  <a:pt x="96982" y="882281"/>
                  <a:pt x="99366" y="933969"/>
                  <a:pt x="110836" y="983672"/>
                </a:cubicBezTo>
                <a:cubicBezTo>
                  <a:pt x="113773" y="996400"/>
                  <a:pt x="130385" y="1001182"/>
                  <a:pt x="138545" y="1011382"/>
                </a:cubicBezTo>
                <a:cubicBezTo>
                  <a:pt x="148947" y="1024384"/>
                  <a:pt x="157018" y="1039091"/>
                  <a:pt x="166254" y="1052945"/>
                </a:cubicBezTo>
                <a:cubicBezTo>
                  <a:pt x="170872" y="1099127"/>
                  <a:pt x="166460" y="1147131"/>
                  <a:pt x="180109" y="1191491"/>
                </a:cubicBezTo>
                <a:cubicBezTo>
                  <a:pt x="200928" y="1259154"/>
                  <a:pt x="353274" y="1256981"/>
                  <a:pt x="374072" y="1260763"/>
                </a:cubicBezTo>
                <a:cubicBezTo>
                  <a:pt x="387927" y="1279236"/>
                  <a:pt x="399308" y="1299854"/>
                  <a:pt x="415636" y="1316182"/>
                </a:cubicBezTo>
                <a:cubicBezTo>
                  <a:pt x="427410" y="1327956"/>
                  <a:pt x="442307" y="1336444"/>
                  <a:pt x="457200" y="1343891"/>
                </a:cubicBezTo>
                <a:cubicBezTo>
                  <a:pt x="470262" y="1350422"/>
                  <a:pt x="484219" y="1356423"/>
                  <a:pt x="498763" y="1357745"/>
                </a:cubicBezTo>
                <a:cubicBezTo>
                  <a:pt x="586269" y="1365700"/>
                  <a:pt x="674254" y="1366982"/>
                  <a:pt x="762000" y="1371600"/>
                </a:cubicBezTo>
                <a:cubicBezTo>
                  <a:pt x="791398" y="1389239"/>
                  <a:pt x="851353" y="1427620"/>
                  <a:pt x="886691" y="1440872"/>
                </a:cubicBezTo>
                <a:cubicBezTo>
                  <a:pt x="904520" y="1447558"/>
                  <a:pt x="923636" y="1450109"/>
                  <a:pt x="942109" y="1454727"/>
                </a:cubicBezTo>
                <a:lnTo>
                  <a:pt x="1551709" y="1440872"/>
                </a:lnTo>
                <a:cubicBezTo>
                  <a:pt x="1566300" y="1440251"/>
                  <a:pt x="1578719" y="1425805"/>
                  <a:pt x="1593272" y="1427018"/>
                </a:cubicBezTo>
                <a:cubicBezTo>
                  <a:pt x="1642688" y="1431136"/>
                  <a:pt x="1762380" y="1467418"/>
                  <a:pt x="1814945" y="1482436"/>
                </a:cubicBezTo>
                <a:cubicBezTo>
                  <a:pt x="1838036" y="1477818"/>
                  <a:pt x="1865056" y="1482269"/>
                  <a:pt x="1884218" y="1468582"/>
                </a:cubicBezTo>
                <a:cubicBezTo>
                  <a:pt x="1910745" y="1449634"/>
                  <a:pt x="1910849" y="1397732"/>
                  <a:pt x="1925782" y="1371600"/>
                </a:cubicBezTo>
                <a:cubicBezTo>
                  <a:pt x="1937238" y="1351552"/>
                  <a:pt x="1953491" y="1334655"/>
                  <a:pt x="1967345" y="1316182"/>
                </a:cubicBezTo>
                <a:cubicBezTo>
                  <a:pt x="1995799" y="1230822"/>
                  <a:pt x="1969582" y="1317733"/>
                  <a:pt x="1995054" y="1177636"/>
                </a:cubicBezTo>
                <a:cubicBezTo>
                  <a:pt x="1998460" y="1158902"/>
                  <a:pt x="1992264" y="1131465"/>
                  <a:pt x="2008909" y="1122218"/>
                </a:cubicBezTo>
                <a:cubicBezTo>
                  <a:pt x="2041456" y="1104136"/>
                  <a:pt x="2082800" y="1112981"/>
                  <a:pt x="2119745" y="1108363"/>
                </a:cubicBezTo>
                <a:cubicBezTo>
                  <a:pt x="2138218" y="1094509"/>
                  <a:pt x="2156373" y="1080221"/>
                  <a:pt x="2175163" y="1066800"/>
                </a:cubicBezTo>
                <a:cubicBezTo>
                  <a:pt x="2188713" y="1057122"/>
                  <a:pt x="2203935" y="1049751"/>
                  <a:pt x="2216727" y="1039091"/>
                </a:cubicBezTo>
                <a:cubicBezTo>
                  <a:pt x="2231779" y="1026548"/>
                  <a:pt x="2253885" y="1016619"/>
                  <a:pt x="2258291" y="997527"/>
                </a:cubicBezTo>
                <a:cubicBezTo>
                  <a:pt x="2268675" y="952528"/>
                  <a:pt x="2258291" y="905164"/>
                  <a:pt x="2258291" y="85898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 rot="5139875" flipH="1">
            <a:off x="3078956" y="3872707"/>
            <a:ext cx="182563" cy="1104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3487878">
            <a:off x="3335338" y="4908550"/>
            <a:ext cx="185738" cy="1214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400" y="238125"/>
            <a:ext cx="3754438" cy="706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ДЕНАТУРАЦИЯ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119812"/>
          </a:xfrm>
        </p:spPr>
        <p:txBody>
          <a:bodyPr rtlCol="0">
            <a:normAutofit fontScale="92500" lnSpcReduction="10000"/>
          </a:bodyPr>
          <a:lstStyle/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lain"/>
              <a:defRPr/>
            </a:pPr>
            <a:r>
              <a:rPr lang="ru-RU" sz="3600" dirty="0" smtClean="0"/>
              <a:t>  2,3,4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lain"/>
              <a:defRPr/>
            </a:pPr>
            <a:endParaRPr lang="ru-RU" sz="36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                        </a:t>
            </a:r>
            <a:r>
              <a:rPr lang="ru-RU" sz="3600" b="1" dirty="0" smtClean="0"/>
              <a:t>1!                                     1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/>
              <a:t>Функции: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1.Каталитическая (ферменты)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2. Защитная (иммуноглобулин)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3. Сигнальная(родопсин)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4. Транспортная (гемоглобин)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5.Структурная( коллаген, кератин)    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6. Двигательная (актин, миозин) 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7. Е (1гр.- 17,6 кДж)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8. Регуляторная (</a:t>
            </a:r>
            <a:r>
              <a:rPr lang="ru-RU" sz="3600" dirty="0" err="1" smtClean="0"/>
              <a:t>инсулин,гистоны</a:t>
            </a:r>
            <a:r>
              <a:rPr lang="ru-RU" sz="3600" dirty="0" smtClean="0"/>
              <a:t>)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9.Запасающая ( казеин)                  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03350" y="944563"/>
            <a:ext cx="3754438" cy="503237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р</a:t>
            </a:r>
            <a:r>
              <a:rPr lang="ru-RU" dirty="0" err="1" smtClean="0"/>
              <a:t>енатурация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92725" y="908050"/>
            <a:ext cx="3627438" cy="504825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необратимая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741613" y="476250"/>
            <a:ext cx="1079500" cy="431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900113" y="627063"/>
            <a:ext cx="503237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323987">
            <a:off x="5568950" y="762000"/>
            <a:ext cx="77788" cy="48895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384500">
            <a:off x="4579938" y="771525"/>
            <a:ext cx="127000" cy="49847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605588" y="1433513"/>
            <a:ext cx="490537" cy="358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615113" y="1252538"/>
            <a:ext cx="490537" cy="611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286000" y="313661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опорный конспект по теме «Белки. Строение и функции белков»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3338"/>
            <a:ext cx="7772400" cy="608012"/>
          </a:xfrm>
        </p:spPr>
        <p:txBody>
          <a:bodyPr/>
          <a:lstStyle/>
          <a:p>
            <a:pPr algn="ctr"/>
            <a:r>
              <a:rPr lang="ru-RU" altLang="ja-JP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Заключение</a:t>
            </a:r>
            <a:endParaRPr lang="en-US" altLang="ja-JP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16863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ja-JP" sz="2400"/>
              <a:t>Белки это ключевые игроки любой живой системы</a:t>
            </a:r>
            <a:r>
              <a:rPr lang="en-US" altLang="ja-JP" sz="2400">
                <a:ea typeface="HGP創英角ﾎﾟｯﾌﾟ体" pitchFamily="50" charset="-128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ja-JP" sz="2400"/>
              <a:t>Белки это полимеры, состоящие из 20 разных аминокислот</a:t>
            </a:r>
            <a:r>
              <a:rPr lang="en-US" altLang="ja-JP" sz="2400">
                <a:ea typeface="HGP創英角ﾎﾟｯﾌﾟ体" pitchFamily="50" charset="-128"/>
              </a:rPr>
              <a:t>.</a:t>
            </a:r>
            <a:endParaRPr lang="ja-JP" altLang="en-US" sz="2400">
              <a:ea typeface="HGP創英角ﾎﾟｯﾌﾟ体" pitchFamily="50" charset="-128"/>
            </a:endParaRPr>
          </a:p>
          <a:p>
            <a:pPr>
              <a:lnSpc>
                <a:spcPct val="80000"/>
              </a:lnSpc>
            </a:pPr>
            <a:r>
              <a:rPr lang="ru-RU" altLang="ja-JP" sz="2400"/>
              <a:t>Каждый белок собирается в уникальную трехмерную структуру, определяемую его аминокислотной последовательностью</a:t>
            </a:r>
            <a:r>
              <a:rPr lang="en-US" altLang="ja-JP" sz="2400">
                <a:ea typeface="HGP創英角ﾎﾟｯﾌﾟ体" pitchFamily="50" charset="-128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ja-JP" sz="2400"/>
              <a:t>Белок имеет иерархическое построение своей формы</a:t>
            </a:r>
            <a:r>
              <a:rPr lang="en-US" altLang="ja-JP" sz="2400">
                <a:ea typeface="HGP創英角ﾎﾟｯﾌﾟ体" pitchFamily="50" charset="-128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ja-JP" sz="2400"/>
              <a:t>Трехмерная структура белка тесно связана с его функцией</a:t>
            </a:r>
            <a:r>
              <a:rPr lang="en-US" altLang="ja-JP" sz="2400">
                <a:ea typeface="HGP創英角ﾎﾟｯﾌﾟ体" pitchFamily="50" charset="-128"/>
              </a:rPr>
              <a:t>.</a:t>
            </a:r>
            <a:endParaRPr lang="ja-JP" altLang="en-US" sz="2400">
              <a:ea typeface="HGP創英角ﾎﾟｯﾌﾟ体" pitchFamily="50" charset="-128"/>
            </a:endParaRPr>
          </a:p>
          <a:p>
            <a:pPr>
              <a:lnSpc>
                <a:spcPct val="80000"/>
              </a:lnSpc>
            </a:pPr>
            <a:r>
              <a:rPr lang="ru-RU" altLang="ja-JP" sz="2400"/>
              <a:t>Предопределение трехмерной формы белка будет грандиозным открытием вычислительной биологии</a:t>
            </a:r>
            <a:r>
              <a:rPr lang="ja-JP" altLang="en-US" sz="2400">
                <a:ea typeface="HGP創英角ﾎﾟｯﾌﾟ体" pitchFamily="50" charset="-128"/>
              </a:rPr>
              <a:t>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850900"/>
          </a:xfrm>
        </p:spPr>
        <p:txBody>
          <a:bodyPr/>
          <a:lstStyle/>
          <a:p>
            <a:r>
              <a:rPr lang="ru-RU" sz="2800" b="1" i="1" dirty="0" smtClean="0"/>
              <a:t>Элементарный состав белков</a:t>
            </a:r>
            <a:endParaRPr lang="ru-RU" sz="28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3466728" cy="54006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С </a:t>
            </a:r>
            <a:r>
              <a:rPr lang="ru-RU" sz="2400" dirty="0"/>
              <a:t>(углерод) – 50-55</a:t>
            </a:r>
            <a:r>
              <a:rPr lang="ru-RU" sz="2400" dirty="0" smtClean="0"/>
              <a:t>%;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О </a:t>
            </a:r>
            <a:r>
              <a:rPr lang="ru-RU" sz="2400" dirty="0"/>
              <a:t>(кислород) – 21-24</a:t>
            </a:r>
            <a:r>
              <a:rPr lang="ru-RU" sz="2400" dirty="0" smtClean="0"/>
              <a:t>%;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 </a:t>
            </a:r>
            <a:r>
              <a:rPr lang="ru-RU" sz="2400" b="1" dirty="0"/>
              <a:t>N </a:t>
            </a:r>
            <a:r>
              <a:rPr lang="ru-RU" sz="2400" dirty="0"/>
              <a:t>(азот) – 15-17% </a:t>
            </a:r>
            <a:r>
              <a:rPr lang="ru-RU" sz="2400" b="1" dirty="0"/>
              <a:t>(≈ 16%</a:t>
            </a:r>
            <a:r>
              <a:rPr lang="ru-RU" sz="2400" dirty="0"/>
              <a:t>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Н </a:t>
            </a:r>
            <a:r>
              <a:rPr lang="ru-RU" sz="2400" dirty="0"/>
              <a:t>(водород) – 6-8%; </a:t>
            </a: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S </a:t>
            </a:r>
            <a:r>
              <a:rPr lang="ru-RU" sz="2400" dirty="0"/>
              <a:t>(сера)– 0-2%.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Азот </a:t>
            </a:r>
            <a:r>
              <a:rPr lang="ru-RU" sz="2400" dirty="0"/>
              <a:t>- это постоянный компонент белков и по его количеству можно определить </a:t>
            </a:r>
            <a:r>
              <a:rPr lang="ru-RU" sz="2400" dirty="0" smtClean="0"/>
              <a:t>содержание белка </a:t>
            </a:r>
            <a:r>
              <a:rPr lang="ru-RU" sz="2400" dirty="0"/>
              <a:t>в тканях.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Содержание </a:t>
            </a:r>
            <a:r>
              <a:rPr lang="ru-RU" sz="2400" dirty="0"/>
              <a:t>белков в органах человека составляет в среднем 18-20% сырой массы ткани. </a:t>
            </a:r>
            <a:endParaRPr lang="ru-RU" sz="2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В пересчете </a:t>
            </a:r>
            <a:r>
              <a:rPr lang="ru-RU" sz="2400" dirty="0"/>
              <a:t>на сухой остаток - мышцы – до 80%, сердце – 60%, печень – 72%, легкие , селезенка </a:t>
            </a:r>
            <a:r>
              <a:rPr lang="ru-RU" sz="2400" dirty="0" smtClean="0"/>
              <a:t>– 82 </a:t>
            </a:r>
            <a:r>
              <a:rPr lang="ru-RU" sz="2400" dirty="0"/>
              <a:t>– 84%.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476672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Аминокислоты- мономеры белка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484784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состав большинства белков входят 20 разных аминокислот из около 170 известных. </a:t>
            </a:r>
          </a:p>
          <a:p>
            <a:r>
              <a:rPr lang="ru-RU" dirty="0" smtClean="0"/>
              <a:t>Как из 33 букв алфавита мы можем составить бесконечное число слов, так из 20 аминокислот – бесконечное множество белков. В организме человека насчитывается до 100 000 белков.</a:t>
            </a:r>
          </a:p>
          <a:p>
            <a:endParaRPr lang="ru-RU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816424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mtClean="0"/>
              <a:t>Аминокислоты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4040188" cy="5762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/>
              <a:t>З</a:t>
            </a:r>
            <a:r>
              <a:rPr lang="ru-RU" sz="3600" dirty="0" smtClean="0"/>
              <a:t>аменимые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850" y="1628775"/>
            <a:ext cx="4173538" cy="4752975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Заменимые аминокислоты </a:t>
            </a:r>
            <a:r>
              <a:rPr lang="ru-RU" u="sng" dirty="0"/>
              <a:t>могут синтезироваться в организме. </a:t>
            </a:r>
            <a:endParaRPr lang="ru-RU" u="sng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Потребность </a:t>
            </a:r>
            <a:r>
              <a:rPr lang="ru-RU" dirty="0"/>
              <a:t>организма </a:t>
            </a:r>
            <a:r>
              <a:rPr lang="ru-RU" dirty="0" smtClean="0"/>
              <a:t>осуществляется </a:t>
            </a:r>
            <a:r>
              <a:rPr lang="ru-RU" dirty="0"/>
              <a:t>за счет поступления </a:t>
            </a:r>
            <a:r>
              <a:rPr lang="ru-RU" dirty="0" smtClean="0"/>
              <a:t>белков </a:t>
            </a:r>
            <a:r>
              <a:rPr lang="ru-RU" dirty="0"/>
              <a:t>пищи</a:t>
            </a:r>
            <a:r>
              <a:rPr lang="ru-RU" dirty="0" smtClean="0"/>
              <a:t>.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К заменимым аминокислотам относятся </a:t>
            </a:r>
            <a:r>
              <a:rPr lang="ru-RU" dirty="0" err="1"/>
              <a:t>аланин</a:t>
            </a:r>
            <a:r>
              <a:rPr lang="ru-RU" dirty="0"/>
              <a:t>, аспарагин, </a:t>
            </a:r>
            <a:r>
              <a:rPr lang="ru-RU" dirty="0" smtClean="0"/>
              <a:t>аспарагиновая </a:t>
            </a:r>
            <a:r>
              <a:rPr lang="ru-RU" dirty="0"/>
              <a:t>кислота, глицин, </a:t>
            </a:r>
            <a:r>
              <a:rPr lang="ru-RU" dirty="0" smtClean="0"/>
              <a:t>глютамин</a:t>
            </a:r>
            <a:r>
              <a:rPr lang="ru-RU" dirty="0"/>
              <a:t>, глютаминовая </a:t>
            </a:r>
            <a:r>
              <a:rPr lang="ru-RU" dirty="0" err="1" smtClean="0"/>
              <a:t>кислота,тирозин</a:t>
            </a:r>
            <a:r>
              <a:rPr lang="ru-RU" dirty="0"/>
              <a:t>, цистеин, </a:t>
            </a:r>
            <a:r>
              <a:rPr lang="ru-RU" dirty="0" err="1" smtClean="0"/>
              <a:t>цистин</a:t>
            </a:r>
            <a:r>
              <a:rPr lang="ru-RU" dirty="0" smtClean="0"/>
              <a:t> и др.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19700" y="1052513"/>
            <a:ext cx="3467100" cy="5762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/>
              <a:t>Незаменимые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57338"/>
            <a:ext cx="4319588" cy="5040312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Незаменимыми для взрослого здорового человека являются 8 аминокислот: </a:t>
            </a:r>
            <a:r>
              <a:rPr lang="ru-RU" dirty="0" err="1"/>
              <a:t>валин</a:t>
            </a:r>
            <a:r>
              <a:rPr lang="ru-RU" dirty="0"/>
              <a:t>, изолейцин, лейцин, лизин, метионин, </a:t>
            </a:r>
            <a:r>
              <a:rPr lang="ru-RU" dirty="0" err="1"/>
              <a:t>треони́н</a:t>
            </a:r>
            <a:r>
              <a:rPr lang="ru-RU" dirty="0"/>
              <a:t>, триптофан и </a:t>
            </a:r>
            <a:r>
              <a:rPr lang="ru-RU" dirty="0" err="1" smtClean="0"/>
              <a:t>фенилалани́н</a:t>
            </a:r>
            <a:r>
              <a:rPr lang="ru-RU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детей незаменимыми также являются аргинин и гистидин</a:t>
            </a:r>
            <a:r>
              <a:rPr lang="ru-RU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/>
              <a:t>Не </a:t>
            </a:r>
            <a:r>
              <a:rPr lang="ru-RU" u="sng" dirty="0"/>
              <a:t>могут быть синтезированы в </a:t>
            </a:r>
            <a:r>
              <a:rPr lang="ru-RU" u="sng" dirty="0" smtClean="0"/>
              <a:t>организме.</a:t>
            </a:r>
            <a:endParaRPr lang="ru-RU" u="sng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Arial" charset="0"/>
                <a:cs typeface="Arial" charset="0"/>
              </a:rPr>
              <a:t>Аминокислота- </a:t>
            </a:r>
            <a:r>
              <a:rPr lang="ru-RU" sz="2400" dirty="0" err="1" smtClean="0">
                <a:latin typeface="Arial" charset="0"/>
                <a:cs typeface="Arial" charset="0"/>
              </a:rPr>
              <a:t>амфотерное</a:t>
            </a:r>
            <a:r>
              <a:rPr lang="ru-RU" sz="2400" dirty="0" smtClean="0">
                <a:latin typeface="Arial" charset="0"/>
                <a:cs typeface="Arial" charset="0"/>
              </a:rPr>
              <a:t> соединение</a:t>
            </a:r>
          </a:p>
        </p:txBody>
      </p:sp>
      <p:sp>
        <p:nvSpPr>
          <p:cNvPr id="7171" name="Содержимое 3"/>
          <p:cNvSpPr>
            <a:spLocks noGrp="1"/>
          </p:cNvSpPr>
          <p:nvPr>
            <p:ph sz="half" idx="2"/>
          </p:nvPr>
        </p:nvSpPr>
        <p:spPr>
          <a:xfrm>
            <a:off x="5214938" y="1600200"/>
            <a:ext cx="3471862" cy="4525963"/>
          </a:xfrm>
        </p:spPr>
        <p:txBody>
          <a:bodyPr/>
          <a:lstStyle/>
          <a:p>
            <a:pPr marL="273050" indent="-273050"/>
            <a:r>
              <a:rPr lang="ru-RU" sz="1400" b="1" dirty="0" smtClean="0">
                <a:latin typeface="Arial" charset="0"/>
                <a:cs typeface="Arial" charset="0"/>
              </a:rPr>
              <a:t>Первичная структура</a:t>
            </a:r>
            <a:r>
              <a:rPr lang="ru-RU" sz="1400" dirty="0" smtClean="0">
                <a:latin typeface="Arial" charset="0"/>
                <a:cs typeface="Arial" charset="0"/>
              </a:rPr>
              <a:t> - определенная последовательность </a:t>
            </a:r>
          </a:p>
          <a:p>
            <a:pPr marL="273050" indent="-273050"/>
            <a:r>
              <a:rPr lang="ru-RU" sz="1400" dirty="0" smtClean="0">
                <a:latin typeface="Arial" charset="0"/>
                <a:cs typeface="Arial" charset="0"/>
              </a:rPr>
              <a:t>аминокислотных остатков в полипептидной цепи. Связи между аминокислотами </a:t>
            </a:r>
            <a:r>
              <a:rPr lang="ru-RU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ковалентные</a:t>
            </a:r>
            <a:r>
              <a:rPr lang="ru-RU" sz="1400" dirty="0" smtClean="0">
                <a:latin typeface="Arial" charset="0"/>
                <a:cs typeface="Arial" charset="0"/>
              </a:rPr>
              <a:t>, а следовательно очень </a:t>
            </a:r>
            <a:r>
              <a:rPr lang="ru-RU" sz="1400" u="sng" dirty="0" smtClean="0">
                <a:latin typeface="Arial" charset="0"/>
                <a:cs typeface="Arial" charset="0"/>
              </a:rPr>
              <a:t>прочные</a:t>
            </a:r>
          </a:p>
        </p:txBody>
      </p:sp>
      <p:pic>
        <p:nvPicPr>
          <p:cNvPr id="717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2133600"/>
            <a:ext cx="3384550" cy="2376488"/>
          </a:xfrm>
          <a:noFill/>
        </p:spPr>
      </p:pic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0" y="4398963"/>
            <a:ext cx="363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None/>
            </a:pPr>
            <a:r>
              <a:rPr lang="en-US" dirty="0"/>
              <a:t>NH 3-     </a:t>
            </a:r>
            <a:r>
              <a:rPr lang="ru-RU" dirty="0"/>
              <a:t>АМИНОГРУППА</a:t>
            </a:r>
          </a:p>
          <a:p>
            <a:pPr algn="r">
              <a:buFont typeface="Arial" charset="0"/>
              <a:buNone/>
            </a:pPr>
            <a:r>
              <a:rPr lang="ru-RU" dirty="0"/>
              <a:t>(свойства основания</a:t>
            </a: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395288" y="5013325"/>
            <a:ext cx="35290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/>
              <a:t>  - COOH  </a:t>
            </a:r>
            <a:r>
              <a:rPr lang="ru-RU" dirty="0"/>
              <a:t>КАРБОКСИЛЬНАЯ ГРУППА</a:t>
            </a:r>
          </a:p>
          <a:p>
            <a:pPr algn="r"/>
            <a:r>
              <a:rPr lang="ru-RU" dirty="0"/>
              <a:t>(свойства кислот</a:t>
            </a: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5292725" y="333375"/>
            <a:ext cx="33829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/>
              <a:t>Первичная структура белков</a:t>
            </a: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3068638"/>
            <a:ext cx="3589338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551040" cy="71596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Вторичная структура-белка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63" cy="4525963"/>
          </a:xfrm>
        </p:spPr>
        <p:txBody>
          <a:bodyPr/>
          <a:lstStyle/>
          <a:p>
            <a:pPr marL="273050" indent="-273050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Вторичная структура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конформация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полипептидной цепи, закрепленная множеством водородных связей между группами N-H и С=О. </a:t>
            </a:r>
          </a:p>
          <a:p>
            <a:pPr marL="273050" indent="-273050"/>
            <a:r>
              <a:rPr lang="ru-RU" sz="1200" dirty="0" smtClean="0">
                <a:latin typeface="Arial" pitchFamily="34" charset="0"/>
                <a:cs typeface="Arial" pitchFamily="34" charset="0"/>
              </a:rPr>
              <a:t> Модели вторичной структуры -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a-спираль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5214938" y="1600200"/>
            <a:ext cx="3471862" cy="4525963"/>
          </a:xfrm>
        </p:spPr>
        <p:txBody>
          <a:bodyPr/>
          <a:lstStyle/>
          <a:p>
            <a:r>
              <a:rPr lang="ru-RU" sz="1400" b="1" dirty="0" smtClean="0">
                <a:latin typeface="Arial" charset="0"/>
                <a:cs typeface="Arial" charset="0"/>
              </a:rPr>
              <a:t>Третичная структура</a:t>
            </a:r>
            <a:r>
              <a:rPr lang="ru-RU" sz="1400" dirty="0" smtClean="0">
                <a:latin typeface="Arial" charset="0"/>
                <a:cs typeface="Arial" charset="0"/>
              </a:rPr>
              <a:t> - форма закрученной спирали в пространстве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3068638"/>
            <a:ext cx="19431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141663"/>
            <a:ext cx="13684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5148263" y="476250"/>
            <a:ext cx="3989387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/>
              <a:t>Третичная </a:t>
            </a:r>
            <a:r>
              <a:rPr lang="ru-RU" sz="4000" dirty="0" err="1"/>
              <a:t>структурабелка</a:t>
            </a:r>
            <a:endParaRPr lang="ru-RU" sz="4000" dirty="0"/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2492375"/>
            <a:ext cx="346868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686944" cy="715963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Четверичная структура белка</a:t>
            </a:r>
            <a:r>
              <a:rPr lang="ru-RU" sz="32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63" cy="4525963"/>
          </a:xfrm>
        </p:spPr>
        <p:txBody>
          <a:bodyPr/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Четвертичная структура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- агрегаты нескольких белковых макромолекул (белковые комплексы)</a:t>
            </a: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2852738"/>
            <a:ext cx="2336800" cy="2794000"/>
          </a:xfrm>
          <a:noFill/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4139953" y="549275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Денатурация белка</a:t>
            </a:r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5076825" y="1700213"/>
            <a:ext cx="3455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  <a:p>
            <a:pPr>
              <a:buFont typeface="Arial" charset="0"/>
              <a:buNone/>
            </a:pPr>
            <a:endParaRPr lang="ru-RU"/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4509120"/>
            <a:ext cx="19446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Прямоугольник 8"/>
          <p:cNvSpPr>
            <a:spLocks noChangeArrowheads="1"/>
          </p:cNvSpPr>
          <p:nvPr/>
        </p:nvSpPr>
        <p:spPr bwMode="auto">
          <a:xfrm>
            <a:off x="5076825" y="2967038"/>
            <a:ext cx="17811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000" dirty="0"/>
              <a:t>после устранения воздействия денатурирующего агента белок восстанавливает свою активность.</a:t>
            </a:r>
          </a:p>
        </p:txBody>
      </p:sp>
      <p:sp>
        <p:nvSpPr>
          <p:cNvPr id="10249" name="Прямоугольник 9"/>
          <p:cNvSpPr>
            <a:spLocks noChangeArrowheads="1"/>
          </p:cNvSpPr>
          <p:nvPr/>
        </p:nvSpPr>
        <p:spPr bwMode="auto">
          <a:xfrm>
            <a:off x="5580063" y="2636838"/>
            <a:ext cx="2736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/>
              <a:t>ренатурация</a:t>
            </a:r>
            <a:endParaRPr lang="ru-RU" dirty="0"/>
          </a:p>
        </p:txBody>
      </p:sp>
      <p:sp>
        <p:nvSpPr>
          <p:cNvPr id="10250" name="Прямоугольник 10"/>
          <p:cNvSpPr>
            <a:spLocks noChangeArrowheads="1"/>
          </p:cNvSpPr>
          <p:nvPr/>
        </p:nvSpPr>
        <p:spPr bwMode="auto">
          <a:xfrm>
            <a:off x="5076825" y="1628775"/>
            <a:ext cx="3671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/>
              <a:t>Денатурация белков – это потеря белками их биологических свойств (каталитических, транспортных и т.д.) вследствие изменения структуры белковой молекулы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792538" cy="936625"/>
          </a:xfrm>
        </p:spPr>
        <p:txBody>
          <a:bodyPr/>
          <a:lstStyle/>
          <a:p>
            <a:r>
              <a:rPr lang="ru-RU" sz="2400" dirty="0" smtClean="0">
                <a:latin typeface="Arial" charset="0"/>
                <a:cs typeface="Arial" charset="0"/>
              </a:rPr>
              <a:t>История открытия белков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3471862" cy="4525962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Впервые термин белковый (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albumineise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) применительно ко всем жидкостям животного организма использовал, по аналогии с яичным белком, французский физиолог Ф. Кене в 1747 г., и именно в таком толковании термин вошел в 1751 г. в «Энциклопедию» .Дидро и Ж.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Д'Аламбера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395288" y="2781300"/>
            <a:ext cx="3600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800" b="1" dirty="0"/>
              <a:t>Джон Дальтон- английский химик</a:t>
            </a:r>
          </a:p>
          <a:p>
            <a:pPr>
              <a:buFont typeface="Arial" charset="0"/>
              <a:buNone/>
            </a:pPr>
            <a:r>
              <a:rPr lang="ru-RU" sz="1800" b="1" dirty="0"/>
              <a:t> (6 сентября 1766 — 27 июля 1844</a:t>
            </a:r>
          </a:p>
        </p:txBody>
      </p:sp>
      <p:pic>
        <p:nvPicPr>
          <p:cNvPr id="1229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3284538"/>
            <a:ext cx="1441450" cy="1512887"/>
          </a:xfrm>
          <a:noFill/>
        </p:spPr>
      </p:pic>
      <p:sp>
        <p:nvSpPr>
          <p:cNvPr id="12294" name="Прямоугольник 6"/>
          <p:cNvSpPr>
            <a:spLocks noChangeArrowheads="1"/>
          </p:cNvSpPr>
          <p:nvPr/>
        </p:nvSpPr>
        <p:spPr bwMode="auto">
          <a:xfrm>
            <a:off x="1619250" y="3284538"/>
            <a:ext cx="21605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/>
              <a:t>В 1803 г. дает </a:t>
            </a:r>
            <a:r>
              <a:rPr lang="ru-RU" sz="1800" dirty="0">
                <a:solidFill>
                  <a:srgbClr val="FF0000"/>
                </a:solidFill>
              </a:rPr>
              <a:t>первые формулы белков -</a:t>
            </a:r>
            <a:r>
              <a:rPr lang="ru-RU" sz="1800" dirty="0"/>
              <a:t> альбумина и желатина - как веществ, содержащих азот</a:t>
            </a:r>
          </a:p>
        </p:txBody>
      </p:sp>
      <p:sp>
        <p:nvSpPr>
          <p:cNvPr id="12295" name="Прямоугольник 7"/>
          <p:cNvSpPr>
            <a:spLocks noChangeArrowheads="1"/>
          </p:cNvSpPr>
          <p:nvPr/>
        </p:nvSpPr>
        <p:spPr bwMode="auto">
          <a:xfrm>
            <a:off x="5435600" y="3141663"/>
            <a:ext cx="1800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 </a:t>
            </a:r>
            <a:endParaRPr lang="ru-RU"/>
          </a:p>
        </p:txBody>
      </p: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365625"/>
            <a:ext cx="1620837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Прямоугольник 9"/>
          <p:cNvSpPr>
            <a:spLocks noChangeArrowheads="1"/>
          </p:cNvSpPr>
          <p:nvPr/>
        </p:nvSpPr>
        <p:spPr bwMode="auto">
          <a:xfrm>
            <a:off x="395288" y="4868863"/>
            <a:ext cx="2663825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err="1"/>
              <a:t>Жозеф</a:t>
            </a:r>
            <a:r>
              <a:rPr lang="ru-RU" sz="1600" dirty="0"/>
              <a:t> Луи Гей-Люссак – французский химик (6.12.1778-9.05.1850 Проводит химические анализы белков - фибрина крови, казеина и отмечает </a:t>
            </a:r>
            <a:r>
              <a:rPr lang="ru-RU" sz="1600" dirty="0">
                <a:solidFill>
                  <a:srgbClr val="FF0000"/>
                </a:solidFill>
              </a:rPr>
              <a:t>сходство их элементного состава </a:t>
            </a:r>
          </a:p>
        </p:txBody>
      </p:sp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476250"/>
            <a:ext cx="1905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Прямоугольник 11"/>
          <p:cNvSpPr>
            <a:spLocks noChangeArrowheads="1"/>
          </p:cNvSpPr>
          <p:nvPr/>
        </p:nvSpPr>
        <p:spPr bwMode="auto">
          <a:xfrm>
            <a:off x="7019925" y="404813"/>
            <a:ext cx="1728788" cy="7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600" b="1" dirty="0" err="1"/>
              <a:t>Браконно</a:t>
            </a:r>
            <a:r>
              <a:rPr lang="ru-RU" sz="1600" b="1" dirty="0"/>
              <a:t>  Анри –французский химик</a:t>
            </a:r>
            <a:br>
              <a:rPr lang="ru-RU" sz="1600" b="1" dirty="0"/>
            </a:br>
            <a:r>
              <a:rPr lang="ru-RU" sz="1600" b="1" dirty="0"/>
              <a:t>(29.05. 1780– 13.01.1855)</a:t>
            </a:r>
          </a:p>
        </p:txBody>
      </p:sp>
      <p:sp>
        <p:nvSpPr>
          <p:cNvPr id="12300" name="Прямоугольник 12"/>
          <p:cNvSpPr>
            <a:spLocks noChangeArrowheads="1"/>
          </p:cNvSpPr>
          <p:nvPr/>
        </p:nvSpPr>
        <p:spPr bwMode="auto">
          <a:xfrm>
            <a:off x="5148263" y="2133600"/>
            <a:ext cx="3671887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600" dirty="0"/>
              <a:t>Впервые </a:t>
            </a:r>
            <a:r>
              <a:rPr lang="ru-RU" sz="1600" dirty="0">
                <a:solidFill>
                  <a:srgbClr val="FF0000"/>
                </a:solidFill>
              </a:rPr>
              <a:t>выделил </a:t>
            </a:r>
            <a:r>
              <a:rPr lang="ru-RU" sz="1600" dirty="0"/>
              <a:t>(1820) из </a:t>
            </a:r>
            <a:r>
              <a:rPr lang="ru-RU" sz="1600" dirty="0" err="1"/>
              <a:t>гидролизата</a:t>
            </a:r>
            <a:r>
              <a:rPr lang="ru-RU" sz="1600" dirty="0"/>
              <a:t> белка </a:t>
            </a:r>
            <a:r>
              <a:rPr lang="ru-RU" sz="1600" dirty="0">
                <a:solidFill>
                  <a:srgbClr val="FF0000"/>
                </a:solidFill>
              </a:rPr>
              <a:t>аминокислоты </a:t>
            </a:r>
            <a:r>
              <a:rPr lang="ru-RU" sz="1600" dirty="0"/>
              <a:t>глицин и лейцин.</a:t>
            </a:r>
          </a:p>
        </p:txBody>
      </p:sp>
      <p:sp>
        <p:nvSpPr>
          <p:cNvPr id="12302" name="Прямоугольник 14"/>
          <p:cNvSpPr>
            <a:spLocks noChangeArrowheads="1"/>
          </p:cNvSpPr>
          <p:nvPr/>
        </p:nvSpPr>
        <p:spPr bwMode="auto">
          <a:xfrm>
            <a:off x="5292725" y="2997200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/>
              <a:t> </a:t>
            </a:r>
            <a:endParaRPr lang="ru-RU" sz="1400" b="1" dirty="0"/>
          </a:p>
        </p:txBody>
      </p:sp>
      <p:sp>
        <p:nvSpPr>
          <p:cNvPr id="12303" name="Прямоугольник 15"/>
          <p:cNvSpPr>
            <a:spLocks noChangeArrowheads="1"/>
          </p:cNvSpPr>
          <p:nvPr/>
        </p:nvSpPr>
        <p:spPr bwMode="auto">
          <a:xfrm>
            <a:off x="5076825" y="4221088"/>
            <a:ext cx="38163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 </a:t>
            </a:r>
          </a:p>
          <a:p>
            <a:pPr>
              <a:buFont typeface="Arial" charset="0"/>
              <a:buNone/>
            </a:pPr>
            <a:endParaRPr lang="ru-RU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2564904"/>
            <a:ext cx="16557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732240" y="2708920"/>
            <a:ext cx="1728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Геррит</a:t>
            </a:r>
            <a:r>
              <a:rPr lang="ru-RU" dirty="0" smtClean="0"/>
              <a:t> Ян </a:t>
            </a:r>
            <a:r>
              <a:rPr lang="ru-RU" dirty="0" err="1" smtClean="0"/>
              <a:t>Мульдер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4149081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Голландский химик — органик, который </a:t>
            </a:r>
            <a:r>
              <a:rPr lang="ru-RU" sz="1800" dirty="0" smtClean="0">
                <a:solidFill>
                  <a:srgbClr val="FF0000"/>
                </a:solidFill>
              </a:rPr>
              <a:t>описал химический состав белков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92280" y="4869160"/>
            <a:ext cx="14398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076056" y="4869160"/>
            <a:ext cx="20882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1100" dirty="0" smtClean="0"/>
              <a:t>Удостоен в 1910 году Нобелевской премии </a:t>
            </a:r>
            <a:r>
              <a:rPr lang="ru-RU" sz="1600" dirty="0" smtClean="0"/>
              <a:t>по физиологии и медицине за создание одной из первых теорий строения белков. высказал предположение, что аминокислоты служат «строительными блоками» при синтезе белков.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388" y="428625"/>
            <a:ext cx="3863975" cy="1143000"/>
          </a:xfrm>
        </p:spPr>
        <p:txBody>
          <a:bodyPr/>
          <a:lstStyle/>
          <a:p>
            <a:r>
              <a:rPr lang="ru-RU" sz="2000" dirty="0" smtClean="0">
                <a:latin typeface="Arial" charset="0"/>
                <a:cs typeface="Arial" charset="0"/>
              </a:rPr>
              <a:t>История открытия белков</a:t>
            </a:r>
            <a:endParaRPr lang="ru-RU" sz="2000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63" cy="3629025"/>
          </a:xfrm>
        </p:spPr>
        <p:txBody>
          <a:bodyPr/>
          <a:lstStyle/>
          <a:p>
            <a:pPr algn="ctr"/>
            <a:r>
              <a:rPr lang="ru-RU" sz="1600" b="1" dirty="0" smtClean="0">
                <a:latin typeface="Arial" charset="0"/>
                <a:cs typeface="Arial" charset="0"/>
              </a:rPr>
              <a:t>Данилевский Александр Яковлевич – русский биохимик</a:t>
            </a:r>
            <a:endParaRPr lang="ru-RU" sz="1600" dirty="0" smtClean="0">
              <a:latin typeface="Arial" charset="0"/>
              <a:cs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850" y="2492375"/>
            <a:ext cx="1944688" cy="165735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1838–1923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Автор теории полипептидного строения белков</a:t>
            </a:r>
          </a:p>
          <a:p>
            <a:pPr>
              <a:defRPr/>
            </a:pPr>
            <a:endParaRPr lang="ru-RU" sz="1600" b="1" dirty="0" smtClean="0"/>
          </a:p>
          <a:p>
            <a:pPr>
              <a:buFont typeface="Arial" charset="0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ЛЮБАВИН Николай Николаевич – русский химик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2133600"/>
            <a:ext cx="1535112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3860800"/>
            <a:ext cx="130175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Прямоугольник 6"/>
          <p:cNvSpPr>
            <a:spLocks noChangeArrowheads="1"/>
          </p:cNvSpPr>
          <p:nvPr/>
        </p:nvSpPr>
        <p:spPr bwMode="auto">
          <a:xfrm>
            <a:off x="395288" y="5589588"/>
            <a:ext cx="3671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Разработал способ синтеза аминокислот </a:t>
            </a:r>
          </a:p>
        </p:txBody>
      </p:sp>
      <p:sp>
        <p:nvSpPr>
          <p:cNvPr id="14344" name="Прямоугольник 7"/>
          <p:cNvSpPr>
            <a:spLocks noChangeArrowheads="1"/>
          </p:cNvSpPr>
          <p:nvPr/>
        </p:nvSpPr>
        <p:spPr bwMode="auto">
          <a:xfrm>
            <a:off x="5724525" y="692150"/>
            <a:ext cx="2808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/>
              <a:t>Лайнус</a:t>
            </a:r>
            <a:r>
              <a:rPr lang="ru-RU" b="1" dirty="0"/>
              <a:t> Карл </a:t>
            </a:r>
            <a:r>
              <a:rPr lang="ru-RU" b="1" dirty="0" err="1"/>
              <a:t>Полинг</a:t>
            </a:r>
            <a:r>
              <a:rPr lang="ru-RU" b="1" dirty="0"/>
              <a:t> – американский химик</a:t>
            </a: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1268413"/>
            <a:ext cx="15271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Прямоугольник 9"/>
          <p:cNvSpPr>
            <a:spLocks noChangeArrowheads="1"/>
          </p:cNvSpPr>
          <p:nvPr/>
        </p:nvSpPr>
        <p:spPr bwMode="auto">
          <a:xfrm>
            <a:off x="6875463" y="1484313"/>
            <a:ext cx="1873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Первый учёный, который смог успешно предсказать вторичную структуру белков</a:t>
            </a:r>
          </a:p>
        </p:txBody>
      </p:sp>
      <p:sp>
        <p:nvSpPr>
          <p:cNvPr id="14347" name="Прямоугольник 10"/>
          <p:cNvSpPr>
            <a:spLocks noChangeArrowheads="1"/>
          </p:cNvSpPr>
          <p:nvPr/>
        </p:nvSpPr>
        <p:spPr bwMode="auto">
          <a:xfrm>
            <a:off x="5148263" y="3500438"/>
            <a:ext cx="34559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Фредерик </a:t>
            </a:r>
            <a:r>
              <a:rPr lang="ru-RU" b="1" dirty="0" err="1"/>
              <a:t>Сенгер</a:t>
            </a:r>
            <a:r>
              <a:rPr lang="ru-RU" dirty="0"/>
              <a:t>- английский биохимик</a:t>
            </a:r>
          </a:p>
        </p:txBody>
      </p:sp>
      <p:pic>
        <p:nvPicPr>
          <p:cNvPr id="1434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280" y="4293096"/>
            <a:ext cx="1817911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Прямоугольник 12"/>
          <p:cNvSpPr>
            <a:spLocks noChangeArrowheads="1"/>
          </p:cNvSpPr>
          <p:nvPr/>
        </p:nvSpPr>
        <p:spPr bwMode="auto">
          <a:xfrm>
            <a:off x="4932363" y="4076700"/>
            <a:ext cx="19256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800" dirty="0"/>
              <a:t>Дважды лауреат Нобелевской премии по химии:</a:t>
            </a:r>
          </a:p>
          <a:p>
            <a:pPr>
              <a:buFont typeface="Arial" charset="0"/>
              <a:buNone/>
            </a:pPr>
            <a:r>
              <a:rPr lang="ru-RU" sz="1800" dirty="0"/>
              <a:t>1958- «за работы по определению структур белков, особенно инсулина»,</a:t>
            </a:r>
          </a:p>
          <a:p>
            <a:pPr>
              <a:buFont typeface="Arial" charset="0"/>
              <a:buNone/>
            </a:pPr>
            <a:r>
              <a:rPr lang="ru-RU" sz="1800" dirty="0"/>
              <a:t> 1980-  «за вклад в установлении основных последовательностей в нуклеиновых кислотах»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5736" y="404664"/>
            <a:ext cx="611844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r>
              <a:rPr lang="ru-RU" sz="5400" b="1" dirty="0" smtClean="0">
                <a:solidFill>
                  <a:schemeClr val="tx1"/>
                </a:solidFill>
              </a:rPr>
              <a:t>Функции белков в организме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5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955552" y="1772816"/>
            <a:ext cx="6768752" cy="3888432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Текст слайда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340768"/>
            <a:ext cx="6048474" cy="493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 13">
      <a:dk1>
        <a:srgbClr val="4D4D4D"/>
      </a:dk1>
      <a:lt1>
        <a:srgbClr val="FFFFFF"/>
      </a:lt1>
      <a:dk2>
        <a:srgbClr val="4D4D4D"/>
      </a:dk2>
      <a:lt2>
        <a:srgbClr val="F4EE00"/>
      </a:lt2>
      <a:accent1>
        <a:srgbClr val="6BC4FF"/>
      </a:accent1>
      <a:accent2>
        <a:srgbClr val="DDB72C"/>
      </a:accent2>
      <a:accent3>
        <a:srgbClr val="FFFFFF"/>
      </a:accent3>
      <a:accent4>
        <a:srgbClr val="404040"/>
      </a:accent4>
      <a:accent5>
        <a:srgbClr val="BADEFF"/>
      </a:accent5>
      <a:accent6>
        <a:srgbClr val="C8A627"/>
      </a:accent6>
      <a:hlink>
        <a:srgbClr val="0091FF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B92B2B"/>
        </a:lt2>
        <a:accent1>
          <a:srgbClr val="0095B7"/>
        </a:accent1>
        <a:accent2>
          <a:srgbClr val="FAAC8F"/>
        </a:accent2>
        <a:accent3>
          <a:srgbClr val="FFFFFF"/>
        </a:accent3>
        <a:accent4>
          <a:srgbClr val="404040"/>
        </a:accent4>
        <a:accent5>
          <a:srgbClr val="AAC8D8"/>
        </a:accent5>
        <a:accent6>
          <a:srgbClr val="E39B81"/>
        </a:accent6>
        <a:hlink>
          <a:srgbClr val="2D328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992E2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B9620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813C8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6BC4FF"/>
        </a:lt2>
        <a:accent1>
          <a:srgbClr val="F0C91D"/>
        </a:accent1>
        <a:accent2>
          <a:srgbClr val="4CD134"/>
        </a:accent2>
        <a:accent3>
          <a:srgbClr val="FFFFFF"/>
        </a:accent3>
        <a:accent4>
          <a:srgbClr val="404040"/>
        </a:accent4>
        <a:accent5>
          <a:srgbClr val="F6E1AB"/>
        </a:accent5>
        <a:accent6>
          <a:srgbClr val="44BD2E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0">
        <a:dk1>
          <a:srgbClr val="4D4D4D"/>
        </a:dk1>
        <a:lt1>
          <a:srgbClr val="FFFFFF"/>
        </a:lt1>
        <a:dk2>
          <a:srgbClr val="4D4D4D"/>
        </a:dk2>
        <a:lt2>
          <a:srgbClr val="6BC4FF"/>
        </a:lt2>
        <a:accent1>
          <a:srgbClr val="F0C91D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F6E1AB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1">
        <a:dk1>
          <a:srgbClr val="4D4D4D"/>
        </a:dk1>
        <a:lt1>
          <a:srgbClr val="FFFFFF"/>
        </a:lt1>
        <a:dk2>
          <a:srgbClr val="4D4D4D"/>
        </a:dk2>
        <a:lt2>
          <a:srgbClr val="C9CF15"/>
        </a:lt2>
        <a:accent1>
          <a:srgbClr val="6BC4FF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BADEFF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2">
        <a:dk1>
          <a:srgbClr val="4D4D4D"/>
        </a:dk1>
        <a:lt1>
          <a:srgbClr val="FFFFFF"/>
        </a:lt1>
        <a:dk2>
          <a:srgbClr val="4D4D4D"/>
        </a:dk2>
        <a:lt2>
          <a:srgbClr val="F4EE00"/>
        </a:lt2>
        <a:accent1>
          <a:srgbClr val="6BC4FF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BADEFF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3">
        <a:dk1>
          <a:srgbClr val="4D4D4D"/>
        </a:dk1>
        <a:lt1>
          <a:srgbClr val="FFFFFF"/>
        </a:lt1>
        <a:dk2>
          <a:srgbClr val="4D4D4D"/>
        </a:dk2>
        <a:lt2>
          <a:srgbClr val="F4EE00"/>
        </a:lt2>
        <a:accent1>
          <a:srgbClr val="6BC4FF"/>
        </a:accent1>
        <a:accent2>
          <a:srgbClr val="DDB72C"/>
        </a:accent2>
        <a:accent3>
          <a:srgbClr val="FFFFFF"/>
        </a:accent3>
        <a:accent4>
          <a:srgbClr val="404040"/>
        </a:accent4>
        <a:accent5>
          <a:srgbClr val="BADEFF"/>
        </a:accent5>
        <a:accent6>
          <a:srgbClr val="C8A627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53</TotalTime>
  <Words>996</Words>
  <Application>Microsoft Office PowerPoint</Application>
  <PresentationFormat>Экран (4:3)</PresentationFormat>
  <Paragraphs>181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powerpoint-template</vt:lpstr>
      <vt:lpstr> «Строение и функции белков» </vt:lpstr>
      <vt:lpstr>Элементарный состав белков</vt:lpstr>
      <vt:lpstr>Аминокислоты</vt:lpstr>
      <vt:lpstr>Аминокислота- амфотерное соединение</vt:lpstr>
      <vt:lpstr>Вторичная структура-белка</vt:lpstr>
      <vt:lpstr>Четверичная структура белка </vt:lpstr>
      <vt:lpstr>История открытия белков</vt:lpstr>
      <vt:lpstr>История открытия белков</vt:lpstr>
      <vt:lpstr>Слайд 9</vt:lpstr>
      <vt:lpstr>Структурная функция </vt:lpstr>
      <vt:lpstr>Транспортная функция </vt:lpstr>
      <vt:lpstr>Защитная функция</vt:lpstr>
      <vt:lpstr>Энергетическая функция</vt:lpstr>
      <vt:lpstr>                                      </vt:lpstr>
      <vt:lpstr>Опорный конспект по теме «Белки. Строение и функции белков»</vt:lpstr>
      <vt:lpstr>Слайд 16</vt:lpstr>
      <vt:lpstr>ДЕНАТУРАЦИЯ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Олег</dc:creator>
  <cp:lastModifiedBy>Мама</cp:lastModifiedBy>
  <cp:revision>8</cp:revision>
  <dcterms:created xsi:type="dcterms:W3CDTF">2012-08-03T06:03:45Z</dcterms:created>
  <dcterms:modified xsi:type="dcterms:W3CDTF">2013-06-22T17:59:22Z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266188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