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5" r:id="rId3"/>
    <p:sldId id="266" r:id="rId4"/>
    <p:sldId id="268" r:id="rId5"/>
    <p:sldId id="269" r:id="rId6"/>
    <p:sldId id="257" r:id="rId7"/>
    <p:sldId id="258" r:id="rId8"/>
    <p:sldId id="262" r:id="rId9"/>
    <p:sldId id="263" r:id="rId10"/>
    <p:sldId id="259" r:id="rId11"/>
    <p:sldId id="260" r:id="rId12"/>
    <p:sldId id="261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4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84191C-B3C4-4884-B1DF-DDA175F8088B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1C0B30-F9A8-4DF2-A356-2D9F65724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5.png"/><Relationship Id="rId7" Type="http://schemas.openxmlformats.org/officeDocument/2006/relationships/image" Target="../media/image11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8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6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 дробных рациональных уравнений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Алгебра 8 класс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663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012160" y="2408921"/>
            <a:ext cx="2952328" cy="237626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Алгоритм решения дробно-рационального уравнения: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ru-RU" sz="1200" b="1" dirty="0" smtClean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1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en-US" sz="1200" b="1" dirty="0" smtClean="0">
                <a:solidFill>
                  <a:schemeClr val="bg2"/>
                </a:solidFill>
              </a:rPr>
              <a:t> </a:t>
            </a:r>
            <a:r>
              <a:rPr lang="ru-RU" sz="1200" dirty="0" smtClean="0">
                <a:solidFill>
                  <a:schemeClr val="bg2"/>
                </a:solidFill>
              </a:rPr>
              <a:t>найти общий знаменатель дробей, входящих в уравнение;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2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ru-RU" sz="1200" dirty="0" smtClean="0">
                <a:solidFill>
                  <a:schemeClr val="bg2"/>
                </a:solidFill>
              </a:rPr>
              <a:t> умножить обе части уравнения на общий знаменатель;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3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ru-RU" sz="1200" dirty="0" smtClean="0">
                <a:solidFill>
                  <a:schemeClr val="bg2"/>
                </a:solidFill>
              </a:rPr>
              <a:t> решить получившееся целое уравнение;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4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ru-RU" sz="1200" dirty="0" smtClean="0">
                <a:solidFill>
                  <a:schemeClr val="bg2"/>
                </a:solidFill>
              </a:rPr>
              <a:t> исключить из его корней те, которые обращают в нуль общий знаменатель.</a:t>
            </a:r>
            <a:endParaRPr lang="ru-RU" sz="1200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886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Пример. 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07504" y="692696"/>
                <a:ext cx="3028778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92696"/>
                <a:ext cx="3028778" cy="617348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9882" y="1483675"/>
                <a:ext cx="3990580" cy="651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82" y="1483675"/>
                <a:ext cx="3990580" cy="65197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H="1">
            <a:off x="4130462" y="1535638"/>
            <a:ext cx="144016" cy="61831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274478" y="1784617"/>
                <a:ext cx="1940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478" y="1784617"/>
                <a:ext cx="1940147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93304" y="2276872"/>
                <a:ext cx="339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4" y="2276872"/>
                <a:ext cx="3390672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93304" y="2708920"/>
                <a:ext cx="33350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−2=4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−8−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4" y="2708920"/>
                <a:ext cx="3335016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0001" y="3096784"/>
                <a:ext cx="37389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−2+8=0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001" y="3096784"/>
                <a:ext cx="3738972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71894" y="3466116"/>
                <a:ext cx="1860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+6=0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94" y="3466116"/>
                <a:ext cx="1860125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93304" y="3835448"/>
                <a:ext cx="3818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∙1∙6=25−24=1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4" y="3835448"/>
                <a:ext cx="3818161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93304" y="4213605"/>
                <a:ext cx="3233256" cy="6741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5+1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4" y="4213605"/>
                <a:ext cx="3233256" cy="674159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07504" y="4887764"/>
                <a:ext cx="3476472" cy="686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887764"/>
                <a:ext cx="3476472" cy="686085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44760" y="5661248"/>
                <a:ext cx="3715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Если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 то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≠0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60" y="5661248"/>
                <a:ext cx="3715248" cy="369332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31270" y="6030580"/>
                <a:ext cx="3715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Если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то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70" y="6030580"/>
                <a:ext cx="3715248" cy="369332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644008" y="585234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3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0594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315200" cy="1154097"/>
          </a:xfrm>
        </p:spPr>
        <p:txBody>
          <a:bodyPr/>
          <a:lstStyle/>
          <a:p>
            <a:r>
              <a:rPr lang="ru-RU" dirty="0" smtClean="0"/>
              <a:t>Решите в тетради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08920"/>
            <a:ext cx="3312368" cy="3539527"/>
          </a:xfrm>
        </p:spPr>
        <p:txBody>
          <a:bodyPr/>
          <a:lstStyle/>
          <a:p>
            <a:r>
              <a:rPr lang="ru-RU" dirty="0" smtClean="0"/>
              <a:t>№ 600 (а, в, д, з)</a:t>
            </a:r>
          </a:p>
          <a:p>
            <a:r>
              <a:rPr lang="ru-RU" dirty="0" smtClean="0"/>
              <a:t>№ 601 (а, в, з)</a:t>
            </a:r>
            <a:endParaRPr lang="ru-R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84168" y="2348880"/>
            <a:ext cx="2952328" cy="237626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Алгоритм решения дробно-рационального уравнения: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ru-RU" sz="1200" b="1" dirty="0" smtClean="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1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en-US" sz="1200" b="1" dirty="0" smtClean="0">
                <a:solidFill>
                  <a:schemeClr val="bg2"/>
                </a:solidFill>
              </a:rPr>
              <a:t> </a:t>
            </a:r>
            <a:r>
              <a:rPr lang="ru-RU" sz="1200" dirty="0" smtClean="0">
                <a:solidFill>
                  <a:schemeClr val="bg2"/>
                </a:solidFill>
              </a:rPr>
              <a:t>найти общий знаменатель дробей, входящих в уравнение;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2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ru-RU" sz="1200" dirty="0" smtClean="0">
                <a:solidFill>
                  <a:schemeClr val="bg2"/>
                </a:solidFill>
              </a:rPr>
              <a:t> умножить обе части уравнения на общий знаменатель;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3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ru-RU" sz="1200" dirty="0" smtClean="0">
                <a:solidFill>
                  <a:schemeClr val="bg2"/>
                </a:solidFill>
              </a:rPr>
              <a:t> решить получившееся целое уравнение;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200" b="1" dirty="0" smtClean="0">
                <a:solidFill>
                  <a:schemeClr val="bg2"/>
                </a:solidFill>
              </a:rPr>
              <a:t>4</a:t>
            </a:r>
            <a:r>
              <a:rPr lang="ru-RU" sz="1200" b="1" dirty="0">
                <a:solidFill>
                  <a:schemeClr val="bg2"/>
                </a:solidFill>
              </a:rPr>
              <a:t>)</a:t>
            </a:r>
            <a:r>
              <a:rPr lang="ru-RU" sz="1200" dirty="0" smtClean="0">
                <a:solidFill>
                  <a:schemeClr val="bg2"/>
                </a:solidFill>
              </a:rPr>
              <a:t> исключить из его корней те, которые обращают в нуль общий знаменатель.</a:t>
            </a:r>
            <a:endParaRPr lang="ru-RU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99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 25</a:t>
            </a:r>
          </a:p>
          <a:p>
            <a:r>
              <a:rPr lang="ru-RU" dirty="0" smtClean="0"/>
              <a:t>№ 600 (б, г, е), 601 (б, ж)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4229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Ю.Н. Макарычев и др. Алгебра 8, учебник. М.: «Просвещение», 2009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568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4" name="Объект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 l="-2392" t="-1711"/>
            </a:stretch>
          </a:blipFill>
        </p:spPr>
        <p:txBody>
          <a:bodyPr/>
          <a:lstStyle/>
          <a:p>
            <a:pPr lvl="4"/>
            <a:r>
              <a:rPr lang="ru-RU" dirty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Найдите наименьший общий знаменатель</a:t>
            </a:r>
            <a:endParaRPr lang="ru-RU" dirty="0"/>
          </a:p>
        </p:txBody>
      </p:sp>
      <p:sp>
        <p:nvSpPr>
          <p:cNvPr id="4" name="Объект 3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 l="-2392"/>
            </a:stretch>
          </a:blipFill>
        </p:spPr>
        <p:txBody>
          <a:bodyPr/>
          <a:lstStyle/>
          <a:p>
            <a:r>
              <a:rPr lang="ru-RU" dirty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ru-RU" dirty="0" smtClean="0"/>
              <a:t>Вспомним  несколько определений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294967295"/>
          </p:nvPr>
        </p:nvSpPr>
        <p:spPr>
          <a:xfrm>
            <a:off x="676655" y="1916832"/>
            <a:ext cx="3822192" cy="420964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ru-RU" dirty="0"/>
              <a:t>а</a:t>
            </a:r>
            <a:r>
              <a:rPr lang="ru-RU" dirty="0" smtClean="0"/>
              <a:t>) Какие выражения называются целыми?             ( </a:t>
            </a:r>
            <a:r>
              <a:rPr lang="ru-RU" dirty="0" smtClean="0"/>
              <a:t>а </a:t>
            </a:r>
            <a:r>
              <a:rPr lang="ru-RU" dirty="0" smtClean="0"/>
              <a:t>уравнения?)</a:t>
            </a:r>
          </a:p>
          <a:p>
            <a:endParaRPr lang="ru-RU" dirty="0" smtClean="0"/>
          </a:p>
          <a:p>
            <a:r>
              <a:rPr lang="ru-RU" dirty="0" smtClean="0"/>
              <a:t>б)Какие выражения называются </a:t>
            </a:r>
            <a:r>
              <a:rPr lang="ru-RU" dirty="0"/>
              <a:t>дробными</a:t>
            </a:r>
            <a:r>
              <a:rPr lang="ru-RU" dirty="0" smtClean="0"/>
              <a:t>?        ( </a:t>
            </a:r>
            <a:r>
              <a:rPr lang="ru-RU" dirty="0"/>
              <a:t>а уравнения?)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в)Какие выражения называются </a:t>
            </a:r>
            <a:r>
              <a:rPr lang="ru-RU" dirty="0"/>
              <a:t>рациональными? </a:t>
            </a:r>
            <a:r>
              <a:rPr lang="ru-RU" dirty="0" smtClean="0"/>
              <a:t>                    ( </a:t>
            </a:r>
            <a:r>
              <a:rPr lang="ru-RU" dirty="0"/>
              <a:t>а уравнения?)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294967295"/>
          </p:nvPr>
        </p:nvSpPr>
        <p:spPr>
          <a:xfrm>
            <a:off x="4645152" y="1916832"/>
            <a:ext cx="3822192" cy="420964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1400" dirty="0"/>
              <a:t>Целые выражения – это выражения из чисел и переменных, которые составлены с помощью действий сложения, вычитания и умножения, а также деления на число, отличное от нуля</a:t>
            </a:r>
            <a:r>
              <a:rPr lang="ru-RU" sz="1400" dirty="0" smtClean="0"/>
              <a:t>.</a:t>
            </a:r>
            <a:endParaRPr lang="ru-RU" sz="1400" dirty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Дробные </a:t>
            </a:r>
            <a:r>
              <a:rPr lang="ru-RU" sz="1400" dirty="0"/>
              <a:t>выражения – это частное двух чисел или выражений, в котором знак </a:t>
            </a:r>
            <a:r>
              <a:rPr lang="ru-RU" sz="1400" dirty="0" smtClean="0"/>
              <a:t>деления </a:t>
            </a:r>
            <a:r>
              <a:rPr lang="ru-RU" sz="1400" dirty="0"/>
              <a:t>обозначен чертой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endParaRPr lang="ru-RU" sz="1400" dirty="0" smtClean="0"/>
          </a:p>
          <a:p>
            <a:r>
              <a:rPr lang="ru-RU" sz="1400" dirty="0"/>
              <a:t>Рациональные выражения - это все целые и дробные выражения.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13176"/>
            <a:ext cx="2066925" cy="163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4CC2-7C0A-4ACD-B0F5-C00EC818C99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7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Сформулируем </a:t>
            </a:r>
            <a:r>
              <a:rPr lang="ru-RU" sz="4000" dirty="0" smtClean="0"/>
              <a:t>понятие дробно рационального уравнения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600400"/>
          </a:xfrm>
        </p:spPr>
        <p:txBody>
          <a:bodyPr/>
          <a:lstStyle/>
          <a:p>
            <a:pPr algn="just"/>
            <a:r>
              <a:rPr lang="ru-RU" sz="2800" dirty="0" smtClean="0"/>
              <a:t>Дробным рациональным уравнением называется уравнение, </a:t>
            </a:r>
            <a:r>
              <a:rPr lang="ru-RU" sz="2800" dirty="0"/>
              <a:t>о</a:t>
            </a:r>
            <a:r>
              <a:rPr lang="ru-RU" sz="2800" dirty="0" smtClean="0"/>
              <a:t>бе части которого являются рациональными выражениями, причем хотя бы одно из них- дробным выражением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2066925" cy="163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4CC2-7C0A-4ACD-B0F5-C00EC818C99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950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39552" y="404664"/>
                <a:ext cx="463366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/>
                        </a:rPr>
                        <m:t>2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+5=3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8−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4664"/>
                <a:ext cx="4633664" cy="58477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23578" y="1556792"/>
                <a:ext cx="4633664" cy="1056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=−3</m:t>
                      </m:r>
                      <m:r>
                        <a:rPr lang="en-US" sz="3200" b="0" i="1" smtClean="0"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</a:rPr>
                        <m:t>+19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78" y="1556792"/>
                <a:ext cx="4633664" cy="105676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49250" y="3068960"/>
                <a:ext cx="4633664" cy="1023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−4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−9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" y="3068960"/>
                <a:ext cx="4633664" cy="102393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55576" y="4725144"/>
            <a:ext cx="7776864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0" cmpd="tri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Левая и правая части каждого равенства являются рациональными выражениями. Такие уравнения называются </a:t>
            </a:r>
            <a:r>
              <a:rPr lang="ru-RU" sz="2400" dirty="0" smtClean="0">
                <a:solidFill>
                  <a:srgbClr val="FF0000"/>
                </a:solidFill>
              </a:rPr>
              <a:t>рациональными уравнениями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242" y="460355"/>
            <a:ext cx="301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Целое рациональное уравнение</a:t>
            </a:r>
            <a:endParaRPr lang="ru-RU" dirty="0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4644008" y="1700808"/>
            <a:ext cx="216024" cy="2520280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157242" y="2626787"/>
            <a:ext cx="3215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Дробные рациональные уравнения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251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Решим целое уравнение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95536" y="917327"/>
                <a:ext cx="187756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17327"/>
                <a:ext cx="1877565" cy="61831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41995" y="3298130"/>
                <a:ext cx="200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95" y="3298130"/>
                <a:ext cx="2005806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14479" y="3892406"/>
                <a:ext cx="200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79" y="3892406"/>
                <a:ext cx="2005806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14479" y="4509120"/>
                <a:ext cx="937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79" y="4509120"/>
                <a:ext cx="937051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30388" y="5087371"/>
                <a:ext cx="985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88" y="5087371"/>
                <a:ext cx="985141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30388" y="5711735"/>
            <a:ext cx="237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1,5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420285" y="915948"/>
            <a:ext cx="144016" cy="61831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27784" y="118018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∙</a:t>
            </a:r>
            <a:r>
              <a:rPr lang="en-US" dirty="0" smtClean="0"/>
              <a:t> 6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099079" y="122648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Наименьший общий знаменатель</a:t>
            </a:r>
            <a:endParaRPr lang="ru-RU" sz="14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14479" y="1700808"/>
                <a:ext cx="2743187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79" y="1700808"/>
                <a:ext cx="2743187" cy="618311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14479" y="2630230"/>
                <a:ext cx="2197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79" y="2630230"/>
                <a:ext cx="2197396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68555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17" grpId="0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Решим целое уравнение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95536" y="917327"/>
                <a:ext cx="187756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17327"/>
                <a:ext cx="1877565" cy="61831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2483768" y="917327"/>
            <a:ext cx="144016" cy="61831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27784" y="122648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∙</a:t>
            </a:r>
            <a:r>
              <a:rPr lang="en-US" dirty="0" smtClean="0"/>
              <a:t> 6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43966" y="1772816"/>
                <a:ext cx="2743187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66" y="1772816"/>
                <a:ext cx="2743187" cy="61831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30388" y="2616349"/>
                <a:ext cx="2197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88" y="2616349"/>
                <a:ext cx="2197396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41995" y="3298130"/>
                <a:ext cx="200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95" y="3298130"/>
                <a:ext cx="2005806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14479" y="3892406"/>
                <a:ext cx="200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79" y="3892406"/>
                <a:ext cx="2005806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14479" y="4509120"/>
                <a:ext cx="937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79" y="4509120"/>
                <a:ext cx="937051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30388" y="5087371"/>
                <a:ext cx="985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88" y="5087371"/>
                <a:ext cx="985141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372158" y="332656"/>
            <a:ext cx="472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Решим дробное рациональное  уравнение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087153" y="188640"/>
            <a:ext cx="0" cy="6408712"/>
          </a:xfrm>
          <a:prstGeom prst="straightConnector1">
            <a:avLst/>
          </a:prstGeom>
          <a:ln w="28575" cmpd="tri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3372158" y="917326"/>
                <a:ext cx="2347053" cy="657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158" y="917326"/>
                <a:ext cx="2347053" cy="65755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H="1">
            <a:off x="5736275" y="920580"/>
            <a:ext cx="144016" cy="61831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908270" y="1172648"/>
                <a:ext cx="1214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270" y="1172648"/>
                <a:ext cx="1214179" cy="36933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372158" y="1596980"/>
                <a:ext cx="3070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158" y="1596980"/>
                <a:ext cx="3070841" cy="36933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372158" y="2057057"/>
                <a:ext cx="2672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−5=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158" y="2057057"/>
                <a:ext cx="2672398" cy="369332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397476" y="2432348"/>
                <a:ext cx="2948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−5−5=</m:t>
                    </m:r>
                  </m:oMath>
                </a14:m>
                <a:r>
                  <a:rPr lang="en-US" dirty="0" smtClean="0"/>
                  <a:t>0</a:t>
                </a:r>
                <a:endParaRPr lang="ru-RU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476" y="2432348"/>
                <a:ext cx="2948115" cy="369332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t="-8197" r="-82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384163" y="2801680"/>
                <a:ext cx="1860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−10=</m:t>
                    </m:r>
                  </m:oMath>
                </a14:m>
                <a:r>
                  <a:rPr lang="en-US" dirty="0" smtClean="0"/>
                  <a:t>0</a:t>
                </a:r>
                <a:endParaRPr lang="ru-RU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163" y="2801680"/>
                <a:ext cx="1860125" cy="369332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 t="-8333" r="-19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372158" y="3171012"/>
                <a:ext cx="4311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∙1∙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=9+40=49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158" y="3171012"/>
                <a:ext cx="4311117" cy="369332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397476" y="3540344"/>
                <a:ext cx="3406382" cy="673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49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3+7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476" y="3540344"/>
                <a:ext cx="3406382" cy="673261"/>
              </a:xfrm>
              <a:prstGeom prst="rect">
                <a:avLst/>
              </a:prstGeom>
              <a:blipFill rotWithShape="1"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275856" y="4172489"/>
                <a:ext cx="3799376" cy="673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49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3−7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172489"/>
                <a:ext cx="3799376" cy="673261"/>
              </a:xfrm>
              <a:prstGeom prst="rect">
                <a:avLst/>
              </a:prstGeom>
              <a:blipFill rotWithShape="1"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397476" y="5087371"/>
            <a:ext cx="499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</a:t>
            </a:r>
            <a:r>
              <a:rPr lang="en-US" dirty="0" smtClean="0"/>
              <a:t> x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r>
              <a:rPr lang="ru-RU" dirty="0" smtClean="0"/>
              <a:t>5, то 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4939072" y="5087371"/>
                <a:ext cx="1534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ru-RU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072" y="5087371"/>
                <a:ext cx="1534779" cy="369332"/>
              </a:xfrm>
              <a:prstGeom prst="rect">
                <a:avLst/>
              </a:prstGeom>
              <a:blipFill rotWithShape="1"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397476" y="5465106"/>
            <a:ext cx="499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</a:t>
            </a:r>
            <a:r>
              <a:rPr lang="en-US" dirty="0" smtClean="0"/>
              <a:t> x</a:t>
            </a:r>
            <a:r>
              <a:rPr lang="ru-RU" dirty="0" smtClean="0"/>
              <a:t>=</a:t>
            </a:r>
            <a:r>
              <a:rPr lang="en-US" dirty="0" smtClean="0"/>
              <a:t> - 2</a:t>
            </a:r>
            <a:r>
              <a:rPr lang="ru-RU" dirty="0" smtClean="0"/>
              <a:t>, то 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091472" y="5470940"/>
                <a:ext cx="1534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ru-RU" i="1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ru-RU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472" y="5470940"/>
                <a:ext cx="1534779" cy="369332"/>
              </a:xfrm>
              <a:prstGeom prst="rect">
                <a:avLst/>
              </a:prstGeom>
              <a:blipFill rotWithShape="1">
                <a:blip r:embed="rId1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491880" y="609329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- 2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30075" y="5711735"/>
            <a:ext cx="237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1,5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7646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/>
      <p:bldP spid="30" grpId="0" animBg="1"/>
      <p:bldP spid="31" grpId="0"/>
      <p:bldP spid="32" grpId="0" animBg="1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0160" y="32618"/>
            <a:ext cx="28776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Решим дробное рациональное  уравнение</a:t>
            </a:r>
            <a:endParaRPr lang="ru-RU" sz="105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211960" y="159576"/>
            <a:ext cx="0" cy="6408712"/>
          </a:xfrm>
          <a:prstGeom prst="straightConnector1">
            <a:avLst/>
          </a:prstGeom>
          <a:ln w="28575" cmpd="tri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5069" y="293114"/>
                <a:ext cx="2347053" cy="657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9" y="293114"/>
                <a:ext cx="2347053" cy="65755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H="1">
            <a:off x="2290114" y="349756"/>
            <a:ext cx="144016" cy="61831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362122" y="626641"/>
                <a:ext cx="1214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122" y="626641"/>
                <a:ext cx="1214179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10160" y="1035757"/>
                <a:ext cx="3070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0" y="1035757"/>
                <a:ext cx="3070841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10160" y="1405089"/>
                <a:ext cx="2672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−5=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0" y="1405089"/>
                <a:ext cx="267239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10160" y="1774363"/>
                <a:ext cx="2948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−5−5=</m:t>
                    </m:r>
                  </m:oMath>
                </a14:m>
                <a:r>
                  <a:rPr lang="en-US" dirty="0" smtClean="0"/>
                  <a:t>0</a:t>
                </a:r>
                <a:endParaRPr lang="ru-RU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0" y="1774363"/>
                <a:ext cx="2948115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8197" r="-82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10160" y="2143695"/>
                <a:ext cx="1860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−10=</m:t>
                    </m:r>
                  </m:oMath>
                </a14:m>
                <a:r>
                  <a:rPr lang="en-US" dirty="0" smtClean="0"/>
                  <a:t>0</a:t>
                </a:r>
                <a:endParaRPr lang="ru-RU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0" y="2143695"/>
                <a:ext cx="1860125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t="-8333" r="-19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0" y="2420888"/>
                <a:ext cx="43111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∙1∙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=9+40=49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20888"/>
                <a:ext cx="4311117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-8906" y="2738281"/>
                <a:ext cx="3406382" cy="673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49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3+7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906" y="2738281"/>
                <a:ext cx="3406382" cy="673261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0" y="3411542"/>
                <a:ext cx="3799376" cy="673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49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3−7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11542"/>
                <a:ext cx="3799376" cy="673261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-8906" y="4093180"/>
            <a:ext cx="499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</a:t>
            </a:r>
            <a:r>
              <a:rPr lang="en-US" dirty="0" smtClean="0"/>
              <a:t> x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r>
              <a:rPr lang="ru-RU" dirty="0" smtClean="0"/>
              <a:t>5, то 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584217" y="4110610"/>
                <a:ext cx="1534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ru-RU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217" y="4110610"/>
                <a:ext cx="1534779" cy="36933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9893" y="4494862"/>
            <a:ext cx="499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</a:t>
            </a:r>
            <a:r>
              <a:rPr lang="en-US" dirty="0" smtClean="0"/>
              <a:t> x</a:t>
            </a:r>
            <a:r>
              <a:rPr lang="ru-RU" dirty="0" smtClean="0"/>
              <a:t>=</a:t>
            </a:r>
            <a:r>
              <a:rPr lang="en-US" dirty="0" smtClean="0"/>
              <a:t> - 2</a:t>
            </a:r>
            <a:r>
              <a:rPr lang="ru-RU" dirty="0" smtClean="0"/>
              <a:t>, то 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737977" y="4518803"/>
                <a:ext cx="1534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ru-RU" i="1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ru-RU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977" y="4518803"/>
                <a:ext cx="1534779" cy="369332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6884" y="490977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- 2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4881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Алгоритм решения дробно-рационального уравнения: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18248" y="1395798"/>
            <a:ext cx="4572000" cy="1117229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1)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ru-RU" dirty="0" smtClean="0">
                <a:solidFill>
                  <a:schemeClr val="bg2"/>
                </a:solidFill>
              </a:rPr>
              <a:t>найти общий знаменатель дробей, входящих в уравнение;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2)</a:t>
            </a:r>
            <a:r>
              <a:rPr lang="ru-RU" dirty="0" smtClean="0">
                <a:solidFill>
                  <a:schemeClr val="bg2"/>
                </a:solidFill>
              </a:rPr>
              <a:t> умножить обе части уравнения на общий знаменатель;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521425" y="3157241"/>
            <a:ext cx="4572000" cy="590931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3)</a:t>
            </a:r>
            <a:r>
              <a:rPr lang="ru-RU" dirty="0" smtClean="0">
                <a:solidFill>
                  <a:schemeClr val="bg2"/>
                </a:solidFill>
              </a:rPr>
              <a:t> решить получившееся целое уравнение;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18248" y="4167046"/>
            <a:ext cx="4572000" cy="590931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chemeClr val="bg2"/>
                </a:solidFill>
              </a:rPr>
              <a:t>4)</a:t>
            </a:r>
            <a:r>
              <a:rPr lang="ru-RU" dirty="0" smtClean="0">
                <a:solidFill>
                  <a:schemeClr val="bg2"/>
                </a:solidFill>
              </a:rPr>
              <a:t> исключить из его корней те, которые обращают в нуль общий знаменатель.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10160" y="286534"/>
            <a:ext cx="3466141" cy="74922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10159" y="1047538"/>
            <a:ext cx="4101801" cy="311950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4126" y="4192080"/>
            <a:ext cx="3466141" cy="108702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/>
          <p:cNvCxnSpPr>
            <a:stCxn id="18" idx="1"/>
            <a:endCxn id="35" idx="3"/>
          </p:cNvCxnSpPr>
          <p:nvPr/>
        </p:nvCxnSpPr>
        <p:spPr>
          <a:xfrm flipH="1" flipV="1">
            <a:off x="3576301" y="661146"/>
            <a:ext cx="941947" cy="12932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26" idx="1"/>
            <a:endCxn id="36" idx="3"/>
          </p:cNvCxnSpPr>
          <p:nvPr/>
        </p:nvCxnSpPr>
        <p:spPr>
          <a:xfrm flipH="1" flipV="1">
            <a:off x="4211960" y="2607292"/>
            <a:ext cx="309465" cy="8454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27" idx="1"/>
            <a:endCxn id="37" idx="3"/>
          </p:cNvCxnSpPr>
          <p:nvPr/>
        </p:nvCxnSpPr>
        <p:spPr>
          <a:xfrm flipH="1">
            <a:off x="3540267" y="4462512"/>
            <a:ext cx="977981" cy="27308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5506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 animBg="1"/>
      <p:bldP spid="26" grpId="0" animBg="1"/>
      <p:bldP spid="27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187</TotalTime>
  <Words>423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Решение дробных рациональных уравнений</vt:lpstr>
      <vt:lpstr>Устная работа</vt:lpstr>
      <vt:lpstr>2.Найдите наименьший общий знаменатель</vt:lpstr>
      <vt:lpstr>3. Вспомним  несколько определений</vt:lpstr>
      <vt:lpstr>  Сформулируем понятие дробно рационального уравнения</vt:lpstr>
      <vt:lpstr>Слайд 6</vt:lpstr>
      <vt:lpstr>Слайд 7</vt:lpstr>
      <vt:lpstr>Слайд 8</vt:lpstr>
      <vt:lpstr>Слайд 9</vt:lpstr>
      <vt:lpstr>Слайд 10</vt:lpstr>
      <vt:lpstr>Решите в тетради</vt:lpstr>
      <vt:lpstr>Домашнее задание</vt:lpstr>
      <vt:lpstr>Источники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дробных рациональных уравнений</dc:title>
  <dc:creator>User</dc:creator>
  <cp:lastModifiedBy>Егоров</cp:lastModifiedBy>
  <cp:revision>17</cp:revision>
  <dcterms:created xsi:type="dcterms:W3CDTF">2011-12-25T07:28:18Z</dcterms:created>
  <dcterms:modified xsi:type="dcterms:W3CDTF">2015-01-08T08:05:40Z</dcterms:modified>
</cp:coreProperties>
</file>