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33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38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2157-5BB0-45D1-9249-BD7D3F2AD29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27C9D-BEAB-4B80-B73E-5CC04DE6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2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7C9D-BEAB-4B80-B73E-5CC04DE6AF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0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679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53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1790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456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7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487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01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4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2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9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784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97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24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3965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14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8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11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8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6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34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64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04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77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263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58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3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76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47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2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5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93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95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79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0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04.06.2014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57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ПРИЕМЫ РЕФЛЕКСИИ НА УРОКАХ МАТЕМАТИКИ  </a:t>
            </a:r>
            <a:br>
              <a:rPr lang="ru-RU" sz="6000" b="1" dirty="0" smtClean="0"/>
            </a:br>
            <a:r>
              <a:rPr lang="ru-RU" sz="6000" b="1" dirty="0" smtClean="0"/>
              <a:t>В 5 классе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Учитель математики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МБОУСОШ № 15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г. Хадыженска</a:t>
            </a:r>
          </a:p>
          <a:p>
            <a:pPr algn="l"/>
            <a:r>
              <a:rPr lang="ru-RU" b="1" dirty="0" err="1" smtClean="0">
                <a:solidFill>
                  <a:schemeClr val="bg1"/>
                </a:solidFill>
              </a:rPr>
              <a:t>Почигайло</a:t>
            </a:r>
            <a:r>
              <a:rPr lang="ru-RU" b="1" dirty="0" smtClean="0">
                <a:solidFill>
                  <a:schemeClr val="bg1"/>
                </a:solidFill>
              </a:rPr>
              <a:t> И. Н.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32656"/>
            <a:ext cx="74510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C000"/>
                </a:solidFill>
              </a:rPr>
              <a:t>Формула успеха</a:t>
            </a:r>
            <a:endParaRPr lang="ru-RU" sz="8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5" y="2708920"/>
                <a:ext cx="8928991" cy="85606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accent2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Успех=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Положительный 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настрой</m:t>
                          </m:r>
                        </m:den>
                      </m:f>
                      <m:r>
                        <a:rPr lang="ru-RU" sz="24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Эффективная работа 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работа</m:t>
                          </m:r>
                        </m:den>
                      </m:f>
                      <m:r>
                        <a:rPr lang="ru-RU" sz="2400" b="0" i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Усвоение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темы 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Haettenschweiler" panose="020B070604090206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2708920"/>
                <a:ext cx="8928991" cy="8560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низ 6"/>
          <p:cNvSpPr/>
          <p:nvPr/>
        </p:nvSpPr>
        <p:spPr>
          <a:xfrm>
            <a:off x="2555776" y="3636573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20072" y="3645024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882424" y="3625721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23728" y="4428661"/>
            <a:ext cx="17733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Оцените </a:t>
            </a:r>
          </a:p>
          <a:p>
            <a:r>
              <a:rPr lang="ru-RU" sz="2800" dirty="0" smtClean="0"/>
              <a:t>от 1 до 5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0882" y="4446173"/>
            <a:ext cx="17733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Оцените </a:t>
            </a:r>
          </a:p>
          <a:p>
            <a:r>
              <a:rPr lang="ru-RU" sz="2800" dirty="0" smtClean="0"/>
              <a:t>от 1 до 5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83793" y="4437112"/>
            <a:ext cx="17733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Оцените </a:t>
            </a:r>
          </a:p>
          <a:p>
            <a:r>
              <a:rPr lang="ru-RU" sz="2800" dirty="0" smtClean="0"/>
              <a:t>от 1 до 5</a:t>
            </a:r>
            <a:endParaRPr lang="ru-RU" sz="28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67544" y="3636573"/>
            <a:ext cx="576064" cy="7920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8586" y="4437112"/>
            <a:ext cx="1943134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Рассчитайте по формуле свой успех на уроке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" name="Штриховая стрелка вправо 14">
            <a:hlinkClick r:id="rId4" action="ppaction://hlinksldjump"/>
          </p:cNvPr>
          <p:cNvSpPr/>
          <p:nvPr/>
        </p:nvSpPr>
        <p:spPr>
          <a:xfrm rot="16200000">
            <a:off x="8115891" y="5904535"/>
            <a:ext cx="1091885" cy="749325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2843808" y="5400280"/>
            <a:ext cx="4752528" cy="145772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успеха достичь трудно, нужно приложить больше усилий. </a:t>
            </a:r>
          </a:p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П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Бомарше</a:t>
            </a:r>
          </a:p>
        </p:txBody>
      </p:sp>
    </p:spTree>
    <p:extLst>
      <p:ext uri="{BB962C8B-B14F-4D97-AF65-F5344CB8AC3E}">
        <p14:creationId xmlns:p14="http://schemas.microsoft.com/office/powerpoint/2010/main" val="19239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45154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 smtClean="0"/>
              <a:t>Рефлексивные координаты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и оценить результаты своей работы на уроке, сравнить с результатами одноклассников, получить итоговые результаты класса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«Координатный луч»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Учащимся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3 координатных луча (используется интерактивная доска) : общее впечатление, изученный материал, работа на уроке. Каждый ученик отмечает по одной точке на каждом луче чем больше координата точки, тем выше учащийся оценивает урок. В итоге видны общие результаты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5191049"/>
            <a:ext cx="2041589" cy="153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48464" cy="9144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Рефлексивные координаты</a:t>
            </a:r>
            <a:endParaRPr lang="ru-RU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68070" y="1758685"/>
            <a:ext cx="8858198" cy="1502492"/>
            <a:chOff x="268070" y="1758685"/>
            <a:chExt cx="8858198" cy="1502492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467544" y="1988840"/>
              <a:ext cx="8136904" cy="0"/>
            </a:xfrm>
            <a:prstGeom prst="straightConnector1">
              <a:avLst/>
            </a:prstGeom>
            <a:ln w="152400" cap="rnd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591874" y="2392506"/>
              <a:ext cx="1534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C000"/>
                  </a:solidFill>
                </a:rPr>
                <a:t>Общее </a:t>
              </a:r>
            </a:p>
            <a:p>
              <a:pPr algn="ctr"/>
              <a:r>
                <a:rPr lang="ru-RU" dirty="0" smtClean="0">
                  <a:solidFill>
                    <a:srgbClr val="FFC000"/>
                  </a:solidFill>
                </a:rPr>
                <a:t>впечатление</a:t>
              </a:r>
              <a:endParaRPr lang="ru-RU" dirty="0">
                <a:solidFill>
                  <a:srgbClr val="FFC000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8356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557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275856" y="1758685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1156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959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7160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360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561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5963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87625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26528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8107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46826" y="2060848"/>
              <a:ext cx="4154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2</a:t>
              </a:r>
            </a:p>
            <a:p>
              <a:endParaRPr lang="ru-RU" sz="3600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5996" y="206934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1920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8070" y="199058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68507" y="2076236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8427" y="207278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8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28347" y="206258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34789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3</a:t>
              </a:r>
              <a:endParaRPr lang="ru-RU" sz="3600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88587" y="206084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10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1520" y="3294660"/>
            <a:ext cx="8972813" cy="1502492"/>
            <a:chOff x="268070" y="1758685"/>
            <a:chExt cx="8972813" cy="1502492"/>
          </a:xfrm>
        </p:grpSpPr>
        <p:cxnSp>
          <p:nvCxnSpPr>
            <p:cNvPr id="33" name="Прямая со стрелкой 32"/>
            <p:cNvCxnSpPr/>
            <p:nvPr/>
          </p:nvCxnSpPr>
          <p:spPr>
            <a:xfrm>
              <a:off x="467544" y="1988840"/>
              <a:ext cx="8136904" cy="0"/>
            </a:xfrm>
            <a:prstGeom prst="straightConnector1">
              <a:avLst/>
            </a:prstGeom>
            <a:ln w="152400" cap="rnd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477259" y="2392506"/>
              <a:ext cx="17636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C000"/>
                  </a:solidFill>
                </a:rPr>
                <a:t>      Изученный</a:t>
              </a:r>
            </a:p>
            <a:p>
              <a:pPr algn="ctr"/>
              <a:r>
                <a:rPr lang="ru-RU" dirty="0" smtClean="0">
                  <a:solidFill>
                    <a:srgbClr val="FFC000"/>
                  </a:solidFill>
                </a:rPr>
                <a:t>     материал</a:t>
              </a:r>
              <a:endParaRPr lang="ru-RU" dirty="0">
                <a:solidFill>
                  <a:srgbClr val="FFC000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8356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5557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75856" y="1758685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1156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9959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7160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4360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1561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5963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87625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926528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68107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46826" y="2060848"/>
              <a:ext cx="4154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2</a:t>
              </a:r>
            </a:p>
            <a:p>
              <a:endParaRPr lang="ru-RU" sz="36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35996" y="206934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6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51920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5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8070" y="199058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68507" y="2076236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9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48427" y="207278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28347" y="206258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34789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3</a:t>
              </a:r>
              <a:endParaRPr lang="ru-RU" sz="3600" dirty="0" smtClean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88587" y="206084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10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51520" y="4950844"/>
            <a:ext cx="8648205" cy="1502492"/>
            <a:chOff x="268070" y="1758685"/>
            <a:chExt cx="8648205" cy="1502492"/>
          </a:xfrm>
        </p:grpSpPr>
        <p:cxnSp>
          <p:nvCxnSpPr>
            <p:cNvPr id="57" name="Прямая со стрелкой 56"/>
            <p:cNvCxnSpPr/>
            <p:nvPr/>
          </p:nvCxnSpPr>
          <p:spPr>
            <a:xfrm>
              <a:off x="467544" y="1988840"/>
              <a:ext cx="8136904" cy="0"/>
            </a:xfrm>
            <a:prstGeom prst="straightConnector1">
              <a:avLst/>
            </a:prstGeom>
            <a:ln w="152400" cap="rnd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801866" y="2392506"/>
              <a:ext cx="1114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C000"/>
                  </a:solidFill>
                </a:rPr>
                <a:t>Работа </a:t>
              </a:r>
            </a:p>
            <a:p>
              <a:pPr algn="ctr"/>
              <a:r>
                <a:rPr lang="ru-RU" dirty="0">
                  <a:solidFill>
                    <a:srgbClr val="FFC000"/>
                  </a:solidFill>
                </a:rPr>
                <a:t>н</a:t>
              </a:r>
              <a:r>
                <a:rPr lang="ru-RU" dirty="0" smtClean="0">
                  <a:solidFill>
                    <a:srgbClr val="FFC000"/>
                  </a:solidFill>
                </a:rPr>
                <a:t>а уроке</a:t>
              </a:r>
              <a:endParaRPr lang="ru-RU" dirty="0">
                <a:solidFill>
                  <a:srgbClr val="FFC000"/>
                </a:solidFill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8356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5557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275856" y="1758685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1156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9959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471601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43609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615617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759633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876256" y="1772816"/>
              <a:ext cx="0" cy="432048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926528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68107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4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46826" y="2060848"/>
              <a:ext cx="4154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2</a:t>
              </a:r>
            </a:p>
            <a:p>
              <a:endParaRPr lang="ru-RU" sz="3600" dirty="0" smtClean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35996" y="206934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6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1920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8070" y="199058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68507" y="2076236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9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48427" y="207278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28347" y="206258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7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334789" y="206084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3</a:t>
              </a:r>
              <a:endParaRPr lang="ru-RU" sz="3600" dirty="0" smtClean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88587" y="206084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10</a:t>
              </a:r>
            </a:p>
          </p:txBody>
        </p:sp>
      </p:grpSp>
      <p:pic>
        <p:nvPicPr>
          <p:cNvPr id="1026" name="Picture 2" descr="C:\Users\Вася\Desktop\image00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23" y="5853171"/>
            <a:ext cx="1021365" cy="8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ся\Desktop\0_7ee09_39dfa2b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94334">
            <a:off x="1331640" y="5800102"/>
            <a:ext cx="962239" cy="9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ся\Desktop\krul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50095">
            <a:off x="2441956" y="561495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Штриховая стрелка вправо 82">
            <a:hlinkClick r:id="rId5" action="ppaction://hlinksldjump"/>
          </p:cNvPr>
          <p:cNvSpPr/>
          <p:nvPr/>
        </p:nvSpPr>
        <p:spPr>
          <a:xfrm rot="16200000">
            <a:off x="8261342" y="133565"/>
            <a:ext cx="830229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9073008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 smtClean="0"/>
              <a:t>Параллелепипед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и оценить результаты своей работы на уроке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«Параллелепипед»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Учащимся предлагается в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оценить по шкале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до 5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усвоения нового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материала,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своей работы и свое настроение. Затем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ученик строит параллелепипед с этими измерениями и находит его объем. Максимальное значение 125.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736153"/>
            <a:ext cx="2840282" cy="208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Построй параллелепипед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41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Длина</a:t>
            </a:r>
            <a:r>
              <a:rPr lang="ru-RU" sz="2800" dirty="0" smtClean="0"/>
              <a:t>=уровень моего настроения по шкале от 1 до 5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97668"/>
            <a:ext cx="879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Ширина</a:t>
            </a:r>
            <a:r>
              <a:rPr lang="ru-RU" sz="2800" dirty="0" smtClean="0"/>
              <a:t>=уровень усвоения  мной материала ( от 1 до 5)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329716"/>
            <a:ext cx="8923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Высота</a:t>
            </a:r>
            <a:r>
              <a:rPr lang="ru-RU" sz="2800" dirty="0" smtClean="0"/>
              <a:t>=уровень эффективности моей работы (от 1 до 5) </a:t>
            </a:r>
            <a:endParaRPr lang="ru-RU" sz="2800" dirty="0"/>
          </a:p>
        </p:txBody>
      </p:sp>
      <p:sp>
        <p:nvSpPr>
          <p:cNvPr id="7" name="Куб 6"/>
          <p:cNvSpPr/>
          <p:nvPr/>
        </p:nvSpPr>
        <p:spPr>
          <a:xfrm>
            <a:off x="2195735" y="2780928"/>
            <a:ext cx="4536505" cy="360040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22690" y="6165304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Мое настроение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 rot="18895541">
            <a:off x="5702951" y="5253521"/>
            <a:ext cx="2058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Усвоение </a:t>
            </a:r>
          </a:p>
          <a:p>
            <a:r>
              <a:rPr lang="ru-RU" sz="3200" dirty="0" smtClean="0"/>
              <a:t>материала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87863" y="4291137"/>
            <a:ext cx="2946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Эффективность </a:t>
            </a:r>
          </a:p>
          <a:p>
            <a:r>
              <a:rPr lang="ru-RU" sz="3200" dirty="0" smtClean="0"/>
              <a:t>работы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6997" y="3793152"/>
            <a:ext cx="31117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V=</a:t>
            </a:r>
            <a:r>
              <a:rPr lang="en-US" sz="6600" dirty="0" err="1" smtClean="0">
                <a:solidFill>
                  <a:srgbClr val="FFC000"/>
                </a:solidFill>
              </a:rPr>
              <a:t>a•b</a:t>
            </a:r>
            <a:r>
              <a:rPr lang="en-US" sz="6600" dirty="0" err="1">
                <a:solidFill>
                  <a:srgbClr val="FFC000"/>
                </a:solidFill>
              </a:rPr>
              <a:t>•</a:t>
            </a:r>
            <a:r>
              <a:rPr lang="en-US" sz="6600" dirty="0" err="1" smtClean="0">
                <a:solidFill>
                  <a:srgbClr val="FFC000"/>
                </a:solidFill>
              </a:rPr>
              <a:t>c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12" name="Штриховая стрелка вправо 11">
            <a:hlinkClick r:id="rId2" action="ppaction://hlinksldjump"/>
          </p:cNvPr>
          <p:cNvSpPr/>
          <p:nvPr/>
        </p:nvSpPr>
        <p:spPr>
          <a:xfrm rot="16200000">
            <a:off x="8199464" y="5713416"/>
            <a:ext cx="937437" cy="7118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9073008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 smtClean="0"/>
              <a:t>Округление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отразить общее впечатление от урока и удовлетворенность уроком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«Округление»</a:t>
            </a:r>
          </a:p>
          <a:p>
            <a:endParaRPr lang="ru-RU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Учащимся предлагается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фраза «Мне понравился урок очень сильно». Задача «округлить ее», отбрасывая слова с конца фразы. При отбрасывании  слов, можно добавить частицу «не»</a:t>
            </a:r>
          </a:p>
          <a:p>
            <a:endParaRPr lang="ru-RU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812108"/>
            <a:ext cx="2592288" cy="19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ОкРУГЛИТЕ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» Фразу:</a:t>
            </a: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5"/>
            <a:ext cx="7344816" cy="86409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b="1" dirty="0">
                <a:latin typeface="Bookman Old Style" panose="02050604050505020204" pitchFamily="18" charset="0"/>
                <a:cs typeface="Arial" panose="020B0604020202020204" pitchFamily="34" charset="0"/>
              </a:rPr>
              <a:t>Мне понравился урок очень сильно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131676"/>
            <a:ext cx="122398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Пример </a:t>
            </a:r>
            <a:r>
              <a:rPr lang="ru-RU" sz="1600" dirty="0" smtClean="0"/>
              <a:t> </a:t>
            </a:r>
            <a:r>
              <a:rPr lang="ru-RU" sz="2400" dirty="0" smtClean="0"/>
              <a:t>1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99592" y="3645024"/>
            <a:ext cx="439248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ru-RU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Мне понравился урок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4048" y="3356992"/>
            <a:ext cx="0" cy="108012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4048" y="3789040"/>
            <a:ext cx="2627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latin typeface="Bookman Old Style" panose="02050604050505020204" pitchFamily="18" charset="0"/>
                <a:cs typeface="Arial" panose="020B0604020202020204" pitchFamily="34" charset="0"/>
              </a:rPr>
              <a:t>очень сильно</a:t>
            </a:r>
            <a:endParaRPr lang="ru-RU" sz="2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5576" y="4725144"/>
            <a:ext cx="439248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ru-RU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Мне    понравился урок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4048" y="4509120"/>
            <a:ext cx="0" cy="108012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04048" y="4797152"/>
            <a:ext cx="2627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latin typeface="Bookman Old Style" panose="02050604050505020204" pitchFamily="18" charset="0"/>
                <a:cs typeface="Arial" panose="020B0604020202020204" pitchFamily="34" charset="0"/>
              </a:rPr>
              <a:t>очень сильно</a:t>
            </a:r>
            <a:endParaRPr lang="ru-RU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4355812"/>
            <a:ext cx="12833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Пример  </a:t>
            </a:r>
            <a:r>
              <a:rPr lang="ru-RU" sz="2400" dirty="0" smtClean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5973" y="4777988"/>
            <a:ext cx="5437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не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14" name="Штриховая стрелка вправо 13">
            <a:hlinkClick r:id="rId2" action="ppaction://hlinksldjump"/>
          </p:cNvPr>
          <p:cNvSpPr/>
          <p:nvPr/>
        </p:nvSpPr>
        <p:spPr>
          <a:xfrm rot="16200000">
            <a:off x="7368231" y="1214803"/>
            <a:ext cx="924303" cy="4561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1" grpId="0"/>
      <p:bldP spid="11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73008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 smtClean="0"/>
              <a:t>Мы делили                                     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      апельсин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эффективность своей деятельности и деятельности класса и учителя.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«Доли и дроби»</a:t>
            </a:r>
          </a:p>
          <a:p>
            <a:endParaRPr lang="ru-RU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Вспоминаем стихотворение (мультфильм) «Мы делили апельсин». У каждого ученика 5 долек. Нужно разделить их между собой, классом и учителем в зависимости от эффективности работы.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510985"/>
            <a:ext cx="2952328" cy="22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24744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Мы делили апельсин</a:t>
            </a:r>
            <a:endParaRPr lang="ru-RU" sz="4800" b="1" dirty="0"/>
          </a:p>
        </p:txBody>
      </p:sp>
      <p:pic>
        <p:nvPicPr>
          <p:cNvPr id="5122" name="Picture 2" descr="C:\Users\Вася\Desktop\img_17770270_67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76871"/>
            <a:ext cx="5528133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09" y="1340768"/>
            <a:ext cx="820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Эта долька для меня, эта долька для …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Вася\Desktop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336660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Штриховая стрелка вправо 6">
            <a:hlinkClick r:id="rId4" action="ppaction://hlinksldjump"/>
          </p:cNvPr>
          <p:cNvSpPr/>
          <p:nvPr/>
        </p:nvSpPr>
        <p:spPr>
          <a:xfrm rot="16200000">
            <a:off x="7767326" y="5592356"/>
            <a:ext cx="1080120" cy="6084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65"/>
            <a:ext cx="9073008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/>
              <a:t>Д</a:t>
            </a:r>
            <a:r>
              <a:rPr lang="ru-RU" b="1" dirty="0" smtClean="0"/>
              <a:t>есятичная точка         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043" y="764704"/>
            <a:ext cx="90019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отразить общее впечатление от урока и удовлетворенность уроком</a:t>
            </a:r>
          </a:p>
          <a:p>
            <a:endParaRPr lang="ru-RU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по теме «Десятичные дроби»</a:t>
            </a:r>
          </a:p>
          <a:p>
            <a:endParaRPr lang="ru-RU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доске написано число 11111. Ученики ставят десятичную точку таким образом, чтобы полученная дробь отражала их мнение об уроке и своей работе. Чем больше дробь, тем выше удовлетворенность уроком.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4865473"/>
            <a:ext cx="2454977" cy="1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3183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Рефлексия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(от позднелатинского  </a:t>
            </a:r>
            <a:r>
              <a:rPr lang="ru-RU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reflexio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обращение назад) </a:t>
            </a:r>
            <a:endParaRPr lang="ru-RU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размышление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самонаблюдение</a:t>
            </a:r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самопознание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В философии - форма 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теоретической деятельности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человека, направленная на осмысление своих 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собственных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действий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(Из  энциклопедического словаря)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656" y="3429000"/>
            <a:ext cx="78341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Виды рефлексии на уроке:</a:t>
            </a:r>
          </a:p>
          <a:p>
            <a:pPr marL="571500" indent="-571500">
              <a:lnSpc>
                <a:spcPct val="2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Рефлексия эмоционального  состояния</a:t>
            </a:r>
          </a:p>
          <a:p>
            <a:pPr marL="571500" indent="-571500">
              <a:lnSpc>
                <a:spcPct val="2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Рефлексия деятельности</a:t>
            </a:r>
          </a:p>
          <a:p>
            <a:pPr marL="571500" indent="-571500">
              <a:lnSpc>
                <a:spcPct val="2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Рефлексия учебного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37678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Поставь десятичную точку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8560" y="1772816"/>
            <a:ext cx="9865096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0" dirty="0" smtClean="0">
                <a:solidFill>
                  <a:srgbClr val="C00000"/>
                </a:solidFill>
              </a:rPr>
              <a:t>1 1 1 1 1</a:t>
            </a:r>
            <a:endParaRPr lang="ru-RU" sz="20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Вася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383" y="3918403"/>
            <a:ext cx="2633129" cy="29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6200000">
            <a:off x="8027260" y="283323"/>
            <a:ext cx="1202585" cy="9123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Использованы изображения с сайта Яндекс. Картинки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6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355432" y="3223138"/>
            <a:ext cx="286007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Рефлексивное </a:t>
            </a:r>
          </a:p>
          <a:p>
            <a:r>
              <a:rPr lang="ru-RU" dirty="0" smtClean="0"/>
              <a:t>домашнее задание     </a:t>
            </a:r>
            <a:endParaRPr lang="ru-RU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323528" y="2169251"/>
            <a:ext cx="283222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все 100</a:t>
            </a:r>
            <a:r>
              <a:rPr lang="en-US" dirty="0" smtClean="0"/>
              <a:t>%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00245" y="153126"/>
            <a:ext cx="91919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Приемы рефлексии на уроках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математики в 5 классе:</a:t>
            </a:r>
            <a:endParaRPr lang="ru-RU" sz="4000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3528" y="4375266"/>
            <a:ext cx="289198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Формула успеха  </a:t>
            </a:r>
          </a:p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353829" y="5518973"/>
            <a:ext cx="286168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Рефлексивные  </a:t>
            </a:r>
          </a:p>
          <a:p>
            <a:r>
              <a:rPr lang="ru-RU" dirty="0" smtClean="0"/>
              <a:t>координаты                    </a:t>
            </a:r>
            <a:endParaRPr lang="ru-RU" dirty="0"/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5917083" y="2187506"/>
            <a:ext cx="286168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Рефлексивный </a:t>
            </a:r>
          </a:p>
          <a:p>
            <a:r>
              <a:rPr lang="ru-RU" dirty="0" smtClean="0"/>
              <a:t>параллелепипед    </a:t>
            </a:r>
            <a:endParaRPr lang="ru-RU" dirty="0"/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5782164" y="4358664"/>
            <a:ext cx="299659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Мы делили апельсин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5782165" y="5518972"/>
            <a:ext cx="299659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Десятичная точка </a:t>
            </a:r>
          </a:p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20" name="TextBox 19">
            <a:hlinkClick r:id="rId9" action="ppaction://hlinksldjump"/>
          </p:cNvPr>
          <p:cNvSpPr txBox="1"/>
          <p:nvPr/>
        </p:nvSpPr>
        <p:spPr>
          <a:xfrm>
            <a:off x="5890377" y="3216512"/>
            <a:ext cx="288838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Рефлексивное </a:t>
            </a:r>
          </a:p>
          <a:p>
            <a:r>
              <a:rPr lang="ru-RU" dirty="0" smtClean="0"/>
              <a:t>округление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4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912" cy="5692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 smtClean="0"/>
              <a:t>На все 100</a:t>
            </a:r>
            <a:r>
              <a:rPr lang="en-US" b="1" dirty="0" smtClean="0"/>
              <a:t>%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и оценить результаты своей работы на уроке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уроки по теме «Проценты»</a:t>
            </a:r>
          </a:p>
          <a:p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Учащимся предлагается в процентах оценить уровень усвоения нового материала, эффективность своей работы и свое настроение. Затем выводится общий процент настроения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Рисунок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084" y="5157192"/>
            <a:ext cx="2088232" cy="15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5180990"/>
            <a:ext cx="2088232" cy="154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2029574" cy="154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8" action="ppaction://hlinksldjump"/>
          </p:cNvPr>
          <p:cNvSpPr/>
          <p:nvPr/>
        </p:nvSpPr>
        <p:spPr>
          <a:xfrm rot="16200000">
            <a:off x="7626341" y="5487226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Дмитрий\Desktop\Без имени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31"/>
          <a:stretch/>
        </p:blipFill>
        <p:spPr bwMode="auto">
          <a:xfrm>
            <a:off x="0" y="-27384"/>
            <a:ext cx="9180512" cy="7061200"/>
          </a:xfrm>
          <a:prstGeom prst="rect">
            <a:avLst/>
          </a:prstGeom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80542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</a:rPr>
              <a:t>Оцените эффективность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</a:rPr>
              <a:t>своей работы на уроке в процентах:</a:t>
            </a:r>
            <a:endParaRPr lang="ru-RU" sz="40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55675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Моя индивидуальная работа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284984"/>
            <a:ext cx="40959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Моя работа в классе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941168"/>
            <a:ext cx="40158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Моя работа в группе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0" y="183321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7380312" y="1792054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ятно 2 12"/>
          <p:cNvSpPr/>
          <p:nvPr/>
        </p:nvSpPr>
        <p:spPr>
          <a:xfrm>
            <a:off x="1979712" y="183321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3743400" y="183321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ятно 2 14"/>
          <p:cNvSpPr/>
          <p:nvPr/>
        </p:nvSpPr>
        <p:spPr>
          <a:xfrm>
            <a:off x="5577332" y="183321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ятно 2 15"/>
          <p:cNvSpPr/>
          <p:nvPr/>
        </p:nvSpPr>
        <p:spPr>
          <a:xfrm>
            <a:off x="107504" y="370541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ятно 2 16"/>
          <p:cNvSpPr/>
          <p:nvPr/>
        </p:nvSpPr>
        <p:spPr>
          <a:xfrm>
            <a:off x="7487816" y="366426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ятно 2 17"/>
          <p:cNvSpPr/>
          <p:nvPr/>
        </p:nvSpPr>
        <p:spPr>
          <a:xfrm>
            <a:off x="2087216" y="370541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Пятно 2 18"/>
          <p:cNvSpPr/>
          <p:nvPr/>
        </p:nvSpPr>
        <p:spPr>
          <a:xfrm>
            <a:off x="3850904" y="370541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ятно 2 19"/>
          <p:cNvSpPr/>
          <p:nvPr/>
        </p:nvSpPr>
        <p:spPr>
          <a:xfrm>
            <a:off x="5684836" y="370541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Пятно 2 20"/>
          <p:cNvSpPr/>
          <p:nvPr/>
        </p:nvSpPr>
        <p:spPr>
          <a:xfrm>
            <a:off x="107504" y="5270357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Пятно 2 21"/>
          <p:cNvSpPr/>
          <p:nvPr/>
        </p:nvSpPr>
        <p:spPr>
          <a:xfrm>
            <a:off x="7487816" y="52292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2087216" y="5270357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4" name="Пятно 2 23"/>
          <p:cNvSpPr/>
          <p:nvPr/>
        </p:nvSpPr>
        <p:spPr>
          <a:xfrm>
            <a:off x="3850904" y="5270357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5" name="Пятно 2 24"/>
          <p:cNvSpPr/>
          <p:nvPr/>
        </p:nvSpPr>
        <p:spPr>
          <a:xfrm>
            <a:off x="5684836" y="5270357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2133437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2633" y="2121243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4441" y="2121243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75%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2133437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</a:t>
            </a:r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7744" y="213343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25%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851" y="3933637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8964" y="3921443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20772" y="3921443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75%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2267" y="3933637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</a:t>
            </a:r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24075" y="393363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25%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851" y="5570583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8964" y="5558389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20772" y="5558389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75%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52267" y="5570583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</a:t>
            </a:r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24075" y="5570583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25%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00719"/>
            <a:ext cx="172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91681" y="2795403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Малоэф-фективно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7905" y="2769315"/>
            <a:ext cx="172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Достаточно 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4872" y="2800719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Эффективно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8305" y="2771056"/>
            <a:ext cx="17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Очень 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496" y="4456903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27177" y="4451587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Малоэффективно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43401" y="4425499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Достаточно 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60368" y="4456903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Эффективно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43801" y="4427240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Очень 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400" y="5992178"/>
            <a:ext cx="182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44081" y="5986862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Малоэф-фективно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60305" y="5960774"/>
            <a:ext cx="171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Достаточно 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77272" y="5992178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Эффективно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60705" y="5962515"/>
            <a:ext cx="171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Очень эффективно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Штриховая стрелка вправо 54">
            <a:hlinkClick r:id="rId3" action="ppaction://hlinksldjump"/>
          </p:cNvPr>
          <p:cNvSpPr/>
          <p:nvPr/>
        </p:nvSpPr>
        <p:spPr>
          <a:xfrm rot="16200000">
            <a:off x="8319160" y="155887"/>
            <a:ext cx="966114" cy="683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3" descr="C:\Users\Дмитрий\Desktop\Без имени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31"/>
          <a:stretch/>
        </p:blipFill>
        <p:spPr bwMode="auto">
          <a:xfrm>
            <a:off x="-36512" y="-27384"/>
            <a:ext cx="9180512" cy="7061200"/>
          </a:xfrm>
          <a:prstGeom prst="rect">
            <a:avLst/>
          </a:prstGeom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80542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</a:rPr>
              <a:t>Как вы усвоили материал?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</a:rPr>
              <a:t>Оцените в процентах:</a:t>
            </a:r>
            <a:endParaRPr lang="ru-RU" sz="40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36965"/>
            <a:ext cx="45945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Определение процента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837365"/>
            <a:ext cx="73068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Применение в практических задачах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0" y="17294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7380312" y="168825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ятно 2 12"/>
          <p:cNvSpPr/>
          <p:nvPr/>
        </p:nvSpPr>
        <p:spPr>
          <a:xfrm>
            <a:off x="1979712" y="17294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3743400" y="17294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ятно 2 14"/>
          <p:cNvSpPr/>
          <p:nvPr/>
        </p:nvSpPr>
        <p:spPr>
          <a:xfrm>
            <a:off x="5577332" y="17294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ятно 2 15"/>
          <p:cNvSpPr/>
          <p:nvPr/>
        </p:nvSpPr>
        <p:spPr>
          <a:xfrm>
            <a:off x="107504" y="3601616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ятно 2 16"/>
          <p:cNvSpPr/>
          <p:nvPr/>
        </p:nvSpPr>
        <p:spPr>
          <a:xfrm>
            <a:off x="7487816" y="3560459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ятно 2 17"/>
          <p:cNvSpPr/>
          <p:nvPr/>
        </p:nvSpPr>
        <p:spPr>
          <a:xfrm>
            <a:off x="2087216" y="3601616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Пятно 2 18"/>
          <p:cNvSpPr/>
          <p:nvPr/>
        </p:nvSpPr>
        <p:spPr>
          <a:xfrm>
            <a:off x="3850904" y="3601616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ятно 2 19"/>
          <p:cNvSpPr/>
          <p:nvPr/>
        </p:nvSpPr>
        <p:spPr>
          <a:xfrm>
            <a:off x="5684836" y="3601616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Пятно 2 20"/>
          <p:cNvSpPr/>
          <p:nvPr/>
        </p:nvSpPr>
        <p:spPr>
          <a:xfrm>
            <a:off x="107504" y="53298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Пятно 2 21"/>
          <p:cNvSpPr/>
          <p:nvPr/>
        </p:nvSpPr>
        <p:spPr>
          <a:xfrm>
            <a:off x="7487816" y="5288651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2087216" y="53298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4" name="Пятно 2 23"/>
          <p:cNvSpPr/>
          <p:nvPr/>
        </p:nvSpPr>
        <p:spPr>
          <a:xfrm>
            <a:off x="3850904" y="53298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5" name="Пятно 2 24"/>
          <p:cNvSpPr/>
          <p:nvPr/>
        </p:nvSpPr>
        <p:spPr>
          <a:xfrm>
            <a:off x="5684836" y="5329808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202963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2633" y="2017440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4441" y="201744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75%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2029634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</a:t>
            </a:r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7744" y="202963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25%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851" y="382983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8964" y="3817640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20772" y="381764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75%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2267" y="3829834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</a:t>
            </a:r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24075" y="382983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25%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851" y="563003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8964" y="5617840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20772" y="561784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75%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52267" y="5630034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</a:t>
            </a:r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24075" y="563003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25%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5512" y="3097560"/>
            <a:ext cx="52982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Вычислительные задания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624908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усвоил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91681" y="261959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Плохо усвоил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7905" y="2593504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Усвоил не полностью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4872" y="2624908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Усвоил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8305" y="2595245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Хорошо усвоил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496" y="4425108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усвоил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27177" y="441979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Плохо усвоил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43401" y="4393704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Усвоил не полностью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60368" y="4425108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Усвоил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43801" y="4395445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Хорошо усвоил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008" y="615330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усвоил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63689" y="614798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Плохо усвоил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79913" y="6121896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Усвоил не полностью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96880" y="6153300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Усвоил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80313" y="6123637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Хорошо усвоил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5" name="Штриховая стрелка вправо 64">
            <a:hlinkClick r:id="rId3" action="ppaction://hlinksldjump"/>
          </p:cNvPr>
          <p:cNvSpPr/>
          <p:nvPr/>
        </p:nvSpPr>
        <p:spPr>
          <a:xfrm rot="16200000">
            <a:off x="8319160" y="155887"/>
            <a:ext cx="966114" cy="683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3" descr="C:\Users\Дмитрий\Desktop\Без имени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31"/>
          <a:stretch/>
        </p:blipFill>
        <p:spPr bwMode="auto">
          <a:xfrm>
            <a:off x="-36512" y="-27384"/>
            <a:ext cx="9180512" cy="7061200"/>
          </a:xfrm>
          <a:prstGeom prst="rect">
            <a:avLst/>
          </a:prstGeom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8054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</a:rPr>
              <a:t>Процент моего настроения:</a:t>
            </a:r>
            <a:endParaRPr lang="ru-RU" sz="40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92949"/>
            <a:ext cx="37785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Общее настроение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693349"/>
            <a:ext cx="5113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Насколько понравилось?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0" y="15853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7380312" y="1544235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ятно 2 12"/>
          <p:cNvSpPr/>
          <p:nvPr/>
        </p:nvSpPr>
        <p:spPr>
          <a:xfrm>
            <a:off x="1979712" y="15853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3743400" y="15853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ятно 2 14"/>
          <p:cNvSpPr/>
          <p:nvPr/>
        </p:nvSpPr>
        <p:spPr>
          <a:xfrm>
            <a:off x="5577332" y="15853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ятно 2 15"/>
          <p:cNvSpPr/>
          <p:nvPr/>
        </p:nvSpPr>
        <p:spPr>
          <a:xfrm>
            <a:off x="107504" y="34576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ятно 2 16"/>
          <p:cNvSpPr/>
          <p:nvPr/>
        </p:nvSpPr>
        <p:spPr>
          <a:xfrm>
            <a:off x="7487816" y="3416443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Пятно 2 17"/>
          <p:cNvSpPr/>
          <p:nvPr/>
        </p:nvSpPr>
        <p:spPr>
          <a:xfrm>
            <a:off x="2087216" y="34576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Пятно 2 18"/>
          <p:cNvSpPr/>
          <p:nvPr/>
        </p:nvSpPr>
        <p:spPr>
          <a:xfrm>
            <a:off x="3850904" y="34576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ятно 2 19"/>
          <p:cNvSpPr/>
          <p:nvPr/>
        </p:nvSpPr>
        <p:spPr>
          <a:xfrm>
            <a:off x="5684836" y="3457600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Пятно 2 20"/>
          <p:cNvSpPr/>
          <p:nvPr/>
        </p:nvSpPr>
        <p:spPr>
          <a:xfrm>
            <a:off x="107504" y="51857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Пятно 2 21"/>
          <p:cNvSpPr/>
          <p:nvPr/>
        </p:nvSpPr>
        <p:spPr>
          <a:xfrm>
            <a:off x="7487816" y="5144635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2087216" y="51857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4" name="Пятно 2 23"/>
          <p:cNvSpPr/>
          <p:nvPr/>
        </p:nvSpPr>
        <p:spPr>
          <a:xfrm>
            <a:off x="3850904" y="51857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5" name="Пятно 2 24"/>
          <p:cNvSpPr/>
          <p:nvPr/>
        </p:nvSpPr>
        <p:spPr>
          <a:xfrm>
            <a:off x="5684836" y="5185792"/>
            <a:ext cx="1584176" cy="1224136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1885618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2633" y="1873424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4441" y="1873424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75%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1885618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</a:t>
            </a:r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7744" y="1885618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25%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851" y="3685818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8964" y="3673624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20772" y="3673624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75%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2267" y="3685818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</a:t>
            </a:r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24075" y="3685818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25%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851" y="5486018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8964" y="5473824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100%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20772" y="5473824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75%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52267" y="5486018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  <a:latin typeface="Impact" pitchFamily="34" charset="0"/>
              </a:rPr>
              <a:t>5</a:t>
            </a:r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0%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24075" y="5486018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Impact" pitchFamily="34" charset="0"/>
              </a:rPr>
              <a:t>25%</a:t>
            </a:r>
            <a:endParaRPr lang="ru-RU" sz="4000" dirty="0">
              <a:solidFill>
                <a:srgbClr val="008000"/>
              </a:solidFill>
              <a:latin typeface="Impac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5512" y="2953544"/>
            <a:ext cx="67104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Удовлетворенность своей работой</a:t>
            </a:r>
            <a:endParaRPr lang="ru-RU" sz="2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6512" y="2524300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Совсем не 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55169" y="251898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доволен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71393" y="2492896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Почти 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88360" y="2524300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Доволен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71793" y="2494637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Очень 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496" y="4294837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Совсем не 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27177" y="4289521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доволен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43401" y="4263433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Почти 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60368" y="4294837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Доволен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43801" y="4265174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Очень 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496" y="6239053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Совсем не 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7177" y="6233737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доволен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43401" y="6207649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Почти 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60368" y="6239053"/>
            <a:ext cx="183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Доволен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43801" y="6209390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Очень доволен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5" name="Штриховая стрелка вправо 64">
            <a:hlinkClick r:id="rId3" action="ppaction://hlinksldjump"/>
          </p:cNvPr>
          <p:cNvSpPr/>
          <p:nvPr/>
        </p:nvSpPr>
        <p:spPr>
          <a:xfrm rot="16200000">
            <a:off x="8319160" y="155887"/>
            <a:ext cx="966114" cy="683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91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 smtClean="0"/>
              <a:t>Рефлексивное домашнее задание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83" y="1027786"/>
            <a:ext cx="90019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результаты своей работы, сделать выводы и выбрать домашнее задание.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уроки с использованием дифференцированных заданий.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проведения: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Учащимся предлагается проанализировать свою работу и выбрать для себя домашнее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было очень легко, то домашнее задание – карточка более высокого уровня сложности.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было очень трудно, то домашнее задание – карточка более низкого уровня сложности.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проблемы с одним видом заданий, то домашнее задание – аналогичные задания из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учебника…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 rot="16200000">
            <a:off x="7957136" y="5582800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116632"/>
            <a:ext cx="8712969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FF00"/>
                </a:solidFill>
              </a:rPr>
              <a:t>Прием рефлексии:    </a:t>
            </a:r>
            <a:r>
              <a:rPr lang="ru-RU" b="1" dirty="0" smtClean="0"/>
              <a:t>Формула успеха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583" y="1027786"/>
                <a:ext cx="9001913" cy="400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ru-RU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Цель: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проанализировать результаты своей работы, определить свои сильные стороны.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ru-RU" sz="24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ru-RU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Применение: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уроки по теме «Формулы».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ru-RU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Технология проведения: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учащимся предлагается «рассчитать»  свои результаты по «формуле успеха»</a:t>
                </a:r>
              </a:p>
              <a:p>
                <a:endParaRPr lang="ru-RU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accent2"/>
                        </a:solidFill>
                        <a:latin typeface="Cambria Math"/>
                        <a:cs typeface="Arial" panose="020B0604020202020204" pitchFamily="34" charset="0"/>
                      </a:rPr>
                      <m:t>                    Успех=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Положительный 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настрой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accent2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Эффективная работа</m:t>
                        </m:r>
                        <m:r>
                          <a:rPr lang="ru-RU" sz="2400" i="1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работа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Усвоение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темы</m:t>
                        </m:r>
                        <m:r>
                          <a:rPr lang="ru-RU" sz="2400" i="1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24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Каждое слагаемое учащиеся определяют по пятибалльной шкале. Максимальное значение - 15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" y="1027786"/>
                <a:ext cx="9001913" cy="4000839"/>
              </a:xfrm>
              <a:prstGeom prst="rect">
                <a:avLst/>
              </a:prstGeom>
              <a:blipFill rotWithShape="1">
                <a:blip r:embed="rId2"/>
                <a:stretch>
                  <a:fillRect l="-1084" t="-1067" b="-2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>
            <a:hlinkClick r:id="rId3" action="ppaction://hlinksldjump"/>
          </p:cNvPr>
          <p:cNvSpPr/>
          <p:nvPr/>
        </p:nvSpPr>
        <p:spPr>
          <a:xfrm rot="16200000">
            <a:off x="7957136" y="5582800"/>
            <a:ext cx="1572375" cy="912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068099"/>
            <a:ext cx="4210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Слайды для презентации:</a:t>
            </a:r>
          </a:p>
        </p:txBody>
      </p:sp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449344"/>
            <a:ext cx="1800200" cy="13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0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882</TotalTime>
  <Words>1111</Words>
  <Application>Microsoft Office PowerPoint</Application>
  <PresentationFormat>Экран (4:3)</PresentationFormat>
  <Paragraphs>293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Яркая</vt:lpstr>
      <vt:lpstr>Волна</vt:lpstr>
      <vt:lpstr>1_Яркая</vt:lpstr>
      <vt:lpstr>Базовая</vt:lpstr>
      <vt:lpstr>2_Яркая</vt:lpstr>
      <vt:lpstr>Паркет</vt:lpstr>
      <vt:lpstr>Кутюр</vt:lpstr>
      <vt:lpstr>Остин</vt:lpstr>
      <vt:lpstr>3_Яркая</vt:lpstr>
      <vt:lpstr>4_Яркая</vt:lpstr>
      <vt:lpstr>Углы</vt:lpstr>
      <vt:lpstr>ПРИЕМЫ РЕФЛЕКСИИ НА УРОКАХ МАТЕМАТИКИ   В 5 классе</vt:lpstr>
      <vt:lpstr>Презентация PowerPoint</vt:lpstr>
      <vt:lpstr>Презентация PowerPoint</vt:lpstr>
      <vt:lpstr>Прием рефлексии:    На все 100%</vt:lpstr>
      <vt:lpstr>Презентация PowerPoint</vt:lpstr>
      <vt:lpstr>Презентация PowerPoint</vt:lpstr>
      <vt:lpstr>Презентация PowerPoint</vt:lpstr>
      <vt:lpstr>Прием рефлексии:    Рефлексивное домашнее задание</vt:lpstr>
      <vt:lpstr>Прием рефлексии:    Формула успеха</vt:lpstr>
      <vt:lpstr>Презентация PowerPoint</vt:lpstr>
      <vt:lpstr>Прием рефлексии:    Рефлексивные координаты</vt:lpstr>
      <vt:lpstr>Рефлексивные координаты</vt:lpstr>
      <vt:lpstr>Прием рефлексии:    Параллелепипед</vt:lpstr>
      <vt:lpstr>Построй параллелепипед</vt:lpstr>
      <vt:lpstr>Прием рефлексии:    Округление</vt:lpstr>
      <vt:lpstr>«ОкРУГЛИТЕ» Фразу:</vt:lpstr>
      <vt:lpstr>Прием рефлексии:    Мы делили                                                                      апельсин</vt:lpstr>
      <vt:lpstr>Мы делили апельсин</vt:lpstr>
      <vt:lpstr>Прием рефлексии:    Десятичная точка           </vt:lpstr>
      <vt:lpstr>Поставь десятичную точку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РЕФЛЕКСИИ НА УРОКАХ МАТЕМАТИКИ</dc:title>
  <dc:creator>Вася</dc:creator>
  <cp:lastModifiedBy>Вася</cp:lastModifiedBy>
  <cp:revision>44</cp:revision>
  <dcterms:created xsi:type="dcterms:W3CDTF">2014-05-03T19:36:15Z</dcterms:created>
  <dcterms:modified xsi:type="dcterms:W3CDTF">2014-06-04T18:52:22Z</dcterms:modified>
</cp:coreProperties>
</file>