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sldIdLst>
    <p:sldId id="256" r:id="rId2"/>
    <p:sldId id="271" r:id="rId3"/>
    <p:sldId id="270" r:id="rId4"/>
    <p:sldId id="273" r:id="rId5"/>
    <p:sldId id="272" r:id="rId6"/>
    <p:sldId id="308" r:id="rId7"/>
    <p:sldId id="263" r:id="rId8"/>
    <p:sldId id="305" r:id="rId9"/>
    <p:sldId id="282" r:id="rId10"/>
    <p:sldId id="283" r:id="rId11"/>
    <p:sldId id="284" r:id="rId12"/>
    <p:sldId id="307" r:id="rId13"/>
    <p:sldId id="285" r:id="rId14"/>
    <p:sldId id="286" r:id="rId15"/>
    <p:sldId id="287" r:id="rId16"/>
    <p:sldId id="288" r:id="rId17"/>
    <p:sldId id="277" r:id="rId18"/>
    <p:sldId id="289" r:id="rId19"/>
    <p:sldId id="290" r:id="rId20"/>
    <p:sldId id="291" r:id="rId21"/>
    <p:sldId id="278" r:id="rId22"/>
    <p:sldId id="292" r:id="rId23"/>
    <p:sldId id="293" r:id="rId24"/>
    <p:sldId id="279" r:id="rId25"/>
    <p:sldId id="294" r:id="rId26"/>
    <p:sldId id="295" r:id="rId27"/>
    <p:sldId id="296" r:id="rId28"/>
    <p:sldId id="280" r:id="rId29"/>
    <p:sldId id="297" r:id="rId30"/>
    <p:sldId id="298" r:id="rId31"/>
    <p:sldId id="299" r:id="rId32"/>
    <p:sldId id="281" r:id="rId33"/>
    <p:sldId id="259" r:id="rId34"/>
    <p:sldId id="260" r:id="rId35"/>
    <p:sldId id="261" r:id="rId36"/>
    <p:sldId id="303" r:id="rId37"/>
    <p:sldId id="300" r:id="rId38"/>
    <p:sldId id="301" r:id="rId39"/>
    <p:sldId id="302" r:id="rId40"/>
    <p:sldId id="304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65116"/>
    <a:srgbClr val="FF99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2" autoAdjust="0"/>
    <p:restoredTop sz="94660"/>
  </p:normalViewPr>
  <p:slideViewPr>
    <p:cSldViewPr>
      <p:cViewPr>
        <p:scale>
          <a:sx n="50" d="100"/>
          <a:sy n="50" d="100"/>
        </p:scale>
        <p:origin x="-2160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013 h 2182"/>
                <a:gd name="T4" fmla="*/ 7284 w 4897"/>
                <a:gd name="T5" fmla="*/ 1013 h 2182"/>
                <a:gd name="T6" fmla="*/ 7284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3824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3825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0877C-FEFC-4B5C-9E4B-56BBB87882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6360587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C712C-CF9B-4623-80DA-46B842AB8C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5679699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4AF0D-4B8E-4579-BE85-072E5BC946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3631160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3B7CA-4EEE-4F15-831F-281F81737D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5537598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2C300-B1D0-42F0-BE93-6777FA33F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815400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5BE40-64D7-4337-A130-9E2B05BBE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7287346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E9EBA-1EB0-43AC-915E-F13DF7BD20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1373152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BF58B-E2BB-4715-AD6E-A6FF272E3D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1923711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1F15F-9299-45C3-8D4D-946C7B163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7678827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0C8DA-22B6-4BD8-9FE2-9C76E761C4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4459580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3DBC9-5647-4C9C-9C71-BCD89C543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1669444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59F00-03BB-4A8C-9750-8BF4086E4F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0146770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37033-FDE3-49C6-8383-432537722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8834379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60 h 2182"/>
                <a:gd name="T4" fmla="*/ 7284 w 4897"/>
                <a:gd name="T5" fmla="*/ 160 h 2182"/>
                <a:gd name="T6" fmla="*/ 7284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4 h 2182"/>
                <a:gd name="T4" fmla="*/ 7284 w 4897"/>
                <a:gd name="T5" fmla="*/ 144 h 2182"/>
                <a:gd name="T6" fmla="*/ 7284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722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722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722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722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722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3722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722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722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50C0CEC-8C76-4A9C-A1A6-26E5A02A93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723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723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9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spinfo.ru/uploads/gallery/main/45/sablezubyjj-tigr_1_1211107365.jpg" TargetMode="External"/><Relationship Id="rId3" Type="http://schemas.openxmlformats.org/officeDocument/2006/relationships/hyperlink" Target="http://ivoryart.ru/d/67941/d/1796527_6.jpg" TargetMode="External"/><Relationship Id="rId7" Type="http://schemas.openxmlformats.org/officeDocument/2006/relationships/hyperlink" Target="http://dic.academic.ru/pictures/wiki/files/69/Ectopistes_migratoriusFCN2P29CA.jpg" TargetMode="External"/><Relationship Id="rId12" Type="http://schemas.openxmlformats.org/officeDocument/2006/relationships/hyperlink" Target="http://900igr.net/datai/okruzhajuschij-mir/Krasnaja-kniga-zhivotnye/0004-004-Zubr.jpg" TargetMode="External"/><Relationship Id="rId2" Type="http://schemas.openxmlformats.org/officeDocument/2006/relationships/hyperlink" Target="http://900igr.net/datai/okruzhajuschij-mir/ZHivotnye-Krasnoj-knigi-Kemerovskoj-oblasti/0001-001-Azbuka-ischezajuschikh-vidov-zhivotnykh-Kemerovskoj-oblasti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kamchatsky-krai.ru/images/korova_stellera.jpg" TargetMode="External"/><Relationship Id="rId11" Type="http://schemas.openxmlformats.org/officeDocument/2006/relationships/hyperlink" Target="http://proxvost.info/photo/wild/cheetah/Herberstein_Gepard_large.jpg" TargetMode="External"/><Relationship Id="rId5" Type="http://schemas.openxmlformats.org/officeDocument/2006/relationships/hyperlink" Target="http://www.ljplus.ru/img4/d/o/doctor_insulin/bos_primigenius.JPG" TargetMode="External"/><Relationship Id="rId10" Type="http://schemas.openxmlformats.org/officeDocument/2006/relationships/hyperlink" Target="http://ecoturizm.net/wpcontent/uploads/2013/01/%D1%81%D0%B8%D0%BD%D0%B8%D0%B9-%D0%BA%D0%B8%D1%82.jpg" TargetMode="External"/><Relationship Id="rId4" Type="http://schemas.openxmlformats.org/officeDocument/2006/relationships/hyperlink" Target="http://900igr.net/datai/okruzhajuschij-mir/Orenburgskaja-oblast/0020-013-Tur-ili-pervobytnyj-byk.jpg" TargetMode="External"/><Relationship Id="rId9" Type="http://schemas.openxmlformats.org/officeDocument/2006/relationships/hyperlink" Target="http://darokeana.ru/wp-content/uploads/2012/02/beskryilaya-gagarka.jpeg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hoto-finish.ru/wp-content/uploads/2010/05/16/20100516211742609.jpg" TargetMode="External"/><Relationship Id="rId13" Type="http://schemas.openxmlformats.org/officeDocument/2006/relationships/hyperlink" Target="http://www.sunhome.ru/UsersGallery/wallpapers/155/1995232.jpg" TargetMode="External"/><Relationship Id="rId3" Type="http://schemas.openxmlformats.org/officeDocument/2006/relationships/hyperlink" Target="http://animals-wild.ru/uploads/1293640027_marine-walrus-anim0022.jpg" TargetMode="External"/><Relationship Id="rId7" Type="http://schemas.openxmlformats.org/officeDocument/2006/relationships/hyperlink" Target="http://oboxote.ru/wp-content/uploads/2011/03/057.jpg" TargetMode="External"/><Relationship Id="rId12" Type="http://schemas.openxmlformats.org/officeDocument/2006/relationships/hyperlink" Target="http://dinozavrikus.ru/wpcontent/uploads/2011/12/%D0%91%D0%BE%D0%BB%D1%8C%D1%88%D0%B5%D1%80%D0%BE%D0%B3%D0%B8%D0%B9%D0%BE%D0%BB%D0%B5%D0%BD%D1%8C.jpg" TargetMode="External"/><Relationship Id="rId2" Type="http://schemas.openxmlformats.org/officeDocument/2006/relationships/hyperlink" Target="http://www.logovo.info/images/news/2009/10/22/06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zateevo.ru/userfiles/image/Microcosmos/Oleni/107_4_clean.jpg" TargetMode="External"/><Relationship Id="rId11" Type="http://schemas.openxmlformats.org/officeDocument/2006/relationships/hyperlink" Target="http://bazarua.net/wp-content/uploads/2012/10/%D0%9E%D0%BB%D0%B5%D0%BD%D1%8C.jpg" TargetMode="External"/><Relationship Id="rId5" Type="http://schemas.openxmlformats.org/officeDocument/2006/relationships/hyperlink" Target="http://ncontent.life.ru/media/2/news/2012/06/95353/400.jpg" TargetMode="External"/><Relationship Id="rId10" Type="http://schemas.openxmlformats.org/officeDocument/2006/relationships/hyperlink" Target="http://fotopets.ru/_pu/0/71563617.jpg" TargetMode="External"/><Relationship Id="rId4" Type="http://schemas.openxmlformats.org/officeDocument/2006/relationships/hyperlink" Target="http://kolyan.net/uploads/posts/2011-07/1311609456_0_25aa5_9f6d4f92_xl.jpg" TargetMode="External"/><Relationship Id="rId9" Type="http://schemas.openxmlformats.org/officeDocument/2006/relationships/hyperlink" Target="http://dic.academic.ru/pictures/wiki/files/67/Caribbean_Flamingo.jpg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go.ru/wp-content/uploads/2011/01/Galanthus_nivalis_1-225x300.jpg" TargetMode="External"/><Relationship Id="rId3" Type="http://schemas.openxmlformats.org/officeDocument/2006/relationships/hyperlink" Target="http://do.gendocs.ru/pars_docs/tw_refs/77/76611/76611_html_595bd727.jpg" TargetMode="External"/><Relationship Id="rId7" Type="http://schemas.openxmlformats.org/officeDocument/2006/relationships/hyperlink" Target="http://www.budetinteresno.narod.ru/images/vod_or.jpg" TargetMode="External"/><Relationship Id="rId12" Type="http://schemas.openxmlformats.org/officeDocument/2006/relationships/hyperlink" Target="http://anapacity.com/Images/Pages/delphin-chernomorskaya-afalina.jpg" TargetMode="External"/><Relationship Id="rId2" Type="http://schemas.openxmlformats.org/officeDocument/2006/relationships/hyperlink" Target="http://www.zin.ru/animalia/coleoptera/images/redbsu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tatic.freepik.com/free-photo/traffic-light--red-clip-art_430854.jpg" TargetMode="External"/><Relationship Id="rId11" Type="http://schemas.openxmlformats.org/officeDocument/2006/relationships/hyperlink" Target="http://i061.radikal.ru/1009/7f/b551f16af02e.jpg" TargetMode="External"/><Relationship Id="rId5" Type="http://schemas.openxmlformats.org/officeDocument/2006/relationships/hyperlink" Target="http://festival.1september.ru/articles/585274/img2.jpg" TargetMode="External"/><Relationship Id="rId10" Type="http://schemas.openxmlformats.org/officeDocument/2006/relationships/hyperlink" Target="http://photo3.kavkaz-uzel.ru/system/attachments/0001/0088/Lynx_kitten_view.jpg" TargetMode="External"/><Relationship Id="rId4" Type="http://schemas.openxmlformats.org/officeDocument/2006/relationships/hyperlink" Target="http://pandafriends.ru/wpcontent/uploads/2009/04/d0bad180d0b0d181d0bdd0b0d18f-d0bad0bdd0b8d0b3d0b0.jpg" TargetMode="External"/><Relationship Id="rId9" Type="http://schemas.openxmlformats.org/officeDocument/2006/relationships/hyperlink" Target="http://molbiol.ru/forums/uploads/a002/b062/post-13249-1300059640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1.bp.blogspot.com/-GYoHbS_Q8Sc/TlKSNUfnwXI/AAAAAAAAALs/P9Ufk-I1_0E/s1600/pd1.jpg" TargetMode="External"/><Relationship Id="rId3" Type="http://schemas.openxmlformats.org/officeDocument/2006/relationships/hyperlink" Target="http://900igr.net/datas/okruzhajuschij-mir/ZHivotnye-Krasnoj-knigi-Rossii/0012-012-Leopard.jpg" TargetMode="External"/><Relationship Id="rId7" Type="http://schemas.openxmlformats.org/officeDocument/2006/relationships/hyperlink" Target="http://900igr.net/datas/okruzhajuschij-mir/ZHivotnye-Krasnoj-knigi-Rossii/0008-008-Zubr.jpg" TargetMode="External"/><Relationship Id="rId2" Type="http://schemas.openxmlformats.org/officeDocument/2006/relationships/hyperlink" Target="http://900igr.net/datas/okruzhajuschij-mir/ZHivotnye-Krasnoj-knigi-Rossii/0013-013-Morskaja-korova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900igr.net/datas/okruzhajuschij-mir/ZHivotnye-Krasnoj-knigi-Rossii/0009-009-Panda.jpg" TargetMode="External"/><Relationship Id="rId5" Type="http://schemas.openxmlformats.org/officeDocument/2006/relationships/hyperlink" Target="http://900igr.net/datas/okruzhajuschij-mir/ZHivotnye-Krasnoj-knigi-Rossii/0010-010-CHernonogij-khorek.jpg" TargetMode="External"/><Relationship Id="rId4" Type="http://schemas.openxmlformats.org/officeDocument/2006/relationships/hyperlink" Target="http://900igr.net/datas/okruzhajuschij-mir/ZHivotnye-Krasnoj-knigi-Rossii/0011-011-Belyj-medved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1850" y="620688"/>
            <a:ext cx="7772400" cy="17367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6000" dirty="0" smtClean="0">
                <a:solidFill>
                  <a:schemeClr val="tx2">
                    <a:lumMod val="90000"/>
                  </a:schemeClr>
                </a:solidFill>
              </a:rPr>
              <a:t>Давайте сохраним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971550" y="4292600"/>
            <a:ext cx="7632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sz="2800" b="1">
              <a:solidFill>
                <a:srgbClr val="F6511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5856" y="4292600"/>
            <a:ext cx="56884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Автор  работы</a:t>
            </a:r>
            <a:r>
              <a:rPr lang="ru-RU" sz="2400" dirty="0" smtClean="0"/>
              <a:t>  </a:t>
            </a:r>
          </a:p>
          <a:p>
            <a:r>
              <a:rPr lang="ru-RU" sz="2400" dirty="0" smtClean="0"/>
              <a:t>Ицкович Т.Я.  </a:t>
            </a:r>
          </a:p>
          <a:p>
            <a:r>
              <a:rPr lang="ru-RU" sz="2400" dirty="0" smtClean="0"/>
              <a:t>учитель  химии географии </a:t>
            </a:r>
          </a:p>
          <a:p>
            <a:r>
              <a:rPr lang="ru-RU" sz="2400" dirty="0" smtClean="0"/>
              <a:t>МБОУ ООШ №81</a:t>
            </a:r>
          </a:p>
          <a:p>
            <a:r>
              <a:rPr lang="ru-RU" sz="2400" dirty="0" smtClean="0"/>
              <a:t>г.Краснодара</a:t>
            </a:r>
          </a:p>
          <a:p>
            <a:pPr algn="r"/>
            <a:r>
              <a:rPr lang="ru-RU" sz="2400" b="1" dirty="0" smtClean="0"/>
              <a:t> </a:t>
            </a:r>
            <a:endParaRPr lang="ru-RU" sz="2400" b="1" dirty="0"/>
          </a:p>
        </p:txBody>
      </p:sp>
      <p:pic>
        <p:nvPicPr>
          <p:cNvPr id="6" name="rg_hi" descr="https://encrypted-tbn3.gstatic.com/images?q=tbn:ANd9GcTTI6xfnhrURUFhdVk2tcyQa681hIKD8xursrDG2vx9WrtDrKQ6k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564904"/>
            <a:ext cx="24384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152" y="2420888"/>
            <a:ext cx="2806973" cy="210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7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052736"/>
            <a:ext cx="7954781" cy="451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1015548" y="5833028"/>
            <a:ext cx="69135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 dirty="0"/>
              <a:t>Саблезубый  тигр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188" y="343665"/>
            <a:ext cx="7848600" cy="492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827088" y="5516563"/>
            <a:ext cx="741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 dirty="0"/>
              <a:t>Бескрылые  гагарки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Объект 1"/>
          <p:cNvGraphicFramePr>
            <a:graphicFrameLocks noChangeAspect="1"/>
          </p:cNvGraphicFramePr>
          <p:nvPr/>
        </p:nvGraphicFramePr>
        <p:xfrm>
          <a:off x="495300" y="990600"/>
          <a:ext cx="8153400" cy="4876800"/>
        </p:xfrm>
        <a:graphic>
          <a:graphicData uri="http://schemas.openxmlformats.org/presentationml/2006/ole">
            <p:oleObj spid="_x0000_s32778" r:id="rId3" imgW="8170985" imgH="4865077" progId="">
              <p:embed/>
            </p:oleObj>
          </a:graphicData>
        </a:graphic>
      </p:graphicFrame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2339975" y="2133600"/>
            <a:ext cx="20161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i="1" dirty="0"/>
              <a:t>Красные  страницы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4932363" y="2133600"/>
            <a:ext cx="23764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i="1" dirty="0"/>
              <a:t>Погибающие  виды</a:t>
            </a:r>
          </a:p>
        </p:txBody>
      </p:sp>
    </p:spTree>
    <p:extLst>
      <p:ext uri="{BB962C8B-B14F-4D97-AF65-F5344CB8AC3E}">
        <p14:creationId xmlns="" xmlns:p14="http://schemas.microsoft.com/office/powerpoint/2010/main" val="31799001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0113" y="333772"/>
            <a:ext cx="7343775" cy="5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1060450" y="5949950"/>
            <a:ext cx="72009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 dirty="0"/>
              <a:t>Синий  кит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5" y="263066"/>
            <a:ext cx="7515326" cy="57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989377" y="5976073"/>
            <a:ext cx="7080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 dirty="0"/>
              <a:t>Гепард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335064"/>
            <a:ext cx="7344731" cy="5508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151911" y="5886613"/>
            <a:ext cx="6696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 dirty="0"/>
              <a:t>Венерин  башмачок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188" y="428625"/>
            <a:ext cx="79502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1116013" y="5732463"/>
            <a:ext cx="66246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 dirty="0"/>
              <a:t>Лотос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Объект 1"/>
          <p:cNvGraphicFramePr>
            <a:graphicFrameLocks noChangeAspect="1"/>
          </p:cNvGraphicFramePr>
          <p:nvPr/>
        </p:nvGraphicFramePr>
        <p:xfrm>
          <a:off x="539750" y="692150"/>
          <a:ext cx="8153400" cy="5264150"/>
        </p:xfrm>
        <a:graphic>
          <a:graphicData uri="http://schemas.openxmlformats.org/presentationml/2006/ole">
            <p:oleObj spid="_x0000_s18452" r:id="rId3" imgW="8170985" imgH="5474677" progId="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11413" y="2246313"/>
            <a:ext cx="1871662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chemeClr val="accent4">
                    <a:lumMod val="10000"/>
                  </a:schemeClr>
                </a:solidFill>
              </a:rPr>
              <a:t>Желтые  страницы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92725" y="2297113"/>
            <a:ext cx="201612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chemeClr val="accent4">
                    <a:lumMod val="10000"/>
                  </a:schemeClr>
                </a:solidFill>
              </a:rPr>
              <a:t>Редкие  виды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2578" y="204574"/>
            <a:ext cx="7338841" cy="5788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1331912" y="5918874"/>
            <a:ext cx="6480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 dirty="0"/>
              <a:t>Амурский  тигр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478683"/>
            <a:ext cx="8064896" cy="502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2124075" y="5589588"/>
            <a:ext cx="5111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/>
              <a:t>Морж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8" y="414338"/>
            <a:ext cx="7005637" cy="546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1360488" y="5876925"/>
            <a:ext cx="66246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 dirty="0"/>
              <a:t>Охота  на  мамонта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5350" y="260350"/>
            <a:ext cx="4624387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6011863" y="4797425"/>
            <a:ext cx="266382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 dirty="0"/>
              <a:t>Белый</a:t>
            </a:r>
          </a:p>
          <a:p>
            <a:pPr algn="ctr" eaLnBrk="1" hangingPunct="1"/>
            <a:r>
              <a:rPr lang="ru-RU" sz="4000" dirty="0" smtClean="0"/>
              <a:t>журавль</a:t>
            </a:r>
            <a:endParaRPr lang="ru-RU" sz="4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Объект 1"/>
          <p:cNvGraphicFramePr>
            <a:graphicFrameLocks noChangeAspect="1"/>
          </p:cNvGraphicFramePr>
          <p:nvPr/>
        </p:nvGraphicFramePr>
        <p:xfrm>
          <a:off x="495300" y="990600"/>
          <a:ext cx="8153400" cy="4876800"/>
        </p:xfrm>
        <a:graphic>
          <a:graphicData uri="http://schemas.openxmlformats.org/presentationml/2006/ole">
            <p:oleObj spid="_x0000_s22549" r:id="rId3" imgW="8170985" imgH="4865077" progId="">
              <p:embed/>
            </p:oleObj>
          </a:graphicData>
        </a:graphic>
      </p:graphicFrame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2411760" y="2205038"/>
            <a:ext cx="20882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i="1" dirty="0"/>
              <a:t>Серые  страницы</a:t>
            </a:r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4518991" y="2205038"/>
            <a:ext cx="302475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i="1" dirty="0"/>
              <a:t>Малоизвестные  виды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3" y="333374"/>
            <a:ext cx="7271902" cy="541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1787525" y="5732463"/>
            <a:ext cx="6119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 dirty="0"/>
              <a:t>Слоновая  черепаха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49275"/>
            <a:ext cx="7704138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1800225" y="5732463"/>
            <a:ext cx="56165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/>
              <a:t>Жук-олень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Объект 1"/>
          <p:cNvGraphicFramePr>
            <a:graphicFrameLocks noChangeAspect="1"/>
          </p:cNvGraphicFramePr>
          <p:nvPr/>
        </p:nvGraphicFramePr>
        <p:xfrm>
          <a:off x="495300" y="990600"/>
          <a:ext cx="8153400" cy="4876800"/>
        </p:xfrm>
        <a:graphic>
          <a:graphicData uri="http://schemas.openxmlformats.org/presentationml/2006/ole">
            <p:oleObj spid="_x0000_s25620" r:id="rId3" imgW="8170985" imgH="4865077" progId="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148064" y="2420937"/>
            <a:ext cx="28803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4">
                    <a:lumMod val="10000"/>
                  </a:schemeClr>
                </a:solidFill>
              </a:rPr>
              <a:t>Быстро-</a:t>
            </a:r>
          </a:p>
          <a:p>
            <a:pPr algn="ctr">
              <a:defRPr/>
            </a:pPr>
            <a:r>
              <a:rPr lang="ru-RU" sz="2400" b="1" i="1" dirty="0" smtClean="0">
                <a:solidFill>
                  <a:schemeClr val="accent4">
                    <a:lumMod val="10000"/>
                  </a:schemeClr>
                </a:solidFill>
              </a:rPr>
              <a:t>исчезающие  </a:t>
            </a:r>
            <a:r>
              <a:rPr lang="ru-RU" sz="2400" b="1" i="1" dirty="0">
                <a:solidFill>
                  <a:schemeClr val="accent4">
                    <a:lumMod val="10000"/>
                  </a:schemeClr>
                </a:solidFill>
              </a:rPr>
              <a:t>виды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11413" y="2420938"/>
            <a:ext cx="1944687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chemeClr val="accent4">
                    <a:lumMod val="10000"/>
                  </a:schemeClr>
                </a:solidFill>
              </a:rPr>
              <a:t>Белые  страницы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88913"/>
            <a:ext cx="7811350" cy="563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1331913" y="5876925"/>
            <a:ext cx="6769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 dirty="0"/>
              <a:t>Белый  медведь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0093" y="404926"/>
            <a:ext cx="7788275" cy="5006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1403350" y="5732463"/>
            <a:ext cx="64817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/>
              <a:t>Снежный  барс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201" y="404664"/>
            <a:ext cx="7485380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1382523" y="5877272"/>
            <a:ext cx="64087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 dirty="0"/>
              <a:t>Фламинго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Объект 1"/>
          <p:cNvGraphicFramePr>
            <a:graphicFrameLocks noChangeAspect="1"/>
          </p:cNvGraphicFramePr>
          <p:nvPr/>
        </p:nvGraphicFramePr>
        <p:xfrm>
          <a:off x="495300" y="990600"/>
          <a:ext cx="8153400" cy="4876800"/>
        </p:xfrm>
        <a:graphic>
          <a:graphicData uri="http://schemas.openxmlformats.org/presentationml/2006/ole">
            <p:oleObj spid="_x0000_s29716" r:id="rId3" imgW="8170985" imgH="4865077" progId="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27984" y="2423941"/>
            <a:ext cx="3241676" cy="830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chemeClr val="accent4">
                    <a:lumMod val="10000"/>
                  </a:schemeClr>
                </a:solidFill>
              </a:rPr>
              <a:t>Восстановленные  виды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11413" y="2349500"/>
            <a:ext cx="19431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chemeClr val="accent4">
                    <a:lumMod val="10000"/>
                  </a:schemeClr>
                </a:solidFill>
              </a:rPr>
              <a:t>Зелёные  страницы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411163"/>
            <a:ext cx="7775331" cy="543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1862138" y="5876925"/>
            <a:ext cx="61928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/>
              <a:t>Бурый  медведь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545" y="404813"/>
            <a:ext cx="7955347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1187450" y="5876924"/>
            <a:ext cx="6985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 dirty="0"/>
              <a:t>Первобытный  </a:t>
            </a:r>
            <a:r>
              <a:rPr lang="ru-RU" sz="4000" dirty="0" smtClean="0"/>
              <a:t>бык (тур)</a:t>
            </a:r>
            <a:endParaRPr lang="ru-RU" sz="4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266700"/>
            <a:ext cx="7633005" cy="57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1619898" y="5991454"/>
            <a:ext cx="6048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/>
              <a:t>Олень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7508" y="260648"/>
            <a:ext cx="8112701" cy="554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1619670" y="5949280"/>
            <a:ext cx="6048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/>
              <a:t>Зубр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88776"/>
            <a:ext cx="3602037" cy="451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167762" y="4663010"/>
            <a:ext cx="885710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dirty="0"/>
              <a:t>Красная  книга  СССР  была  издана  в  1978  году, а Красная  книга  РФ вышла  в  свет  в 2001 году.</a:t>
            </a:r>
          </a:p>
        </p:txBody>
      </p:sp>
      <p:pic>
        <p:nvPicPr>
          <p:cNvPr id="33796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166647"/>
            <a:ext cx="3167063" cy="443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Box 1"/>
          <p:cNvSpPr txBox="1">
            <a:spLocks noChangeArrowheads="1"/>
          </p:cNvSpPr>
          <p:nvPr/>
        </p:nvSpPr>
        <p:spPr bwMode="auto">
          <a:xfrm>
            <a:off x="395536" y="5157788"/>
            <a:ext cx="835292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 dirty="0"/>
              <a:t>Красная  книга  Краснодарского края  была  издана  в  1994  году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497" y="332656"/>
            <a:ext cx="3578561" cy="462954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15" y="212725"/>
            <a:ext cx="2950544" cy="33369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51520" y="3744765"/>
            <a:ext cx="295116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dirty="0"/>
              <a:t>Чилим</a:t>
            </a:r>
          </a:p>
        </p:txBody>
      </p:sp>
      <p:pic>
        <p:nvPicPr>
          <p:cNvPr id="6153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3998" y="1412776"/>
            <a:ext cx="2700300" cy="36004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3185086" y="5301208"/>
            <a:ext cx="31686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dirty="0"/>
              <a:t>Подснежник Воронова</a:t>
            </a:r>
          </a:p>
        </p:txBody>
      </p:sp>
      <p:pic>
        <p:nvPicPr>
          <p:cNvPr id="35846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6379" y="480391"/>
            <a:ext cx="2726566" cy="294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51470" y="3506788"/>
            <a:ext cx="293708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dirty="0"/>
              <a:t>Сосна </a:t>
            </a:r>
          </a:p>
          <a:p>
            <a:pPr algn="ctr">
              <a:defRPr/>
            </a:pPr>
            <a:r>
              <a:rPr lang="ru-RU" sz="4000" dirty="0"/>
              <a:t>пицундская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6154" grpId="0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050" y="333676"/>
            <a:ext cx="3995738" cy="283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1190625" y="3313113"/>
            <a:ext cx="18002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dirty="0"/>
              <a:t>Рысь</a:t>
            </a:r>
          </a:p>
        </p:txBody>
      </p:sp>
      <p:pic>
        <p:nvPicPr>
          <p:cNvPr id="36868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2506" y="336550"/>
            <a:ext cx="3778250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2000" y="3297532"/>
            <a:ext cx="44488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dirty="0"/>
              <a:t>Розовый  пеликан</a:t>
            </a:r>
          </a:p>
        </p:txBody>
      </p:sp>
      <p:pic>
        <p:nvPicPr>
          <p:cNvPr id="36870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213" y="3980657"/>
            <a:ext cx="3562350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71999" y="5157192"/>
            <a:ext cx="357027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dirty="0"/>
              <a:t>Афалина </a:t>
            </a:r>
          </a:p>
          <a:p>
            <a:pPr>
              <a:defRPr/>
            </a:pPr>
            <a:r>
              <a:rPr lang="ru-RU" sz="4000" dirty="0"/>
              <a:t>черноморская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/>
      <p:bldP spid="3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31750"/>
            <a:ext cx="8385175" cy="1431925"/>
          </a:xfrm>
        </p:spPr>
        <p:txBody>
          <a:bodyPr/>
          <a:lstStyle/>
          <a:p>
            <a:pPr algn="ctr">
              <a:defRPr/>
            </a:pPr>
            <a:r>
              <a:rPr lang="ru-RU" sz="4000" b="0" dirty="0">
                <a:effectLst/>
                <a:latin typeface="+mn-lt"/>
              </a:rPr>
              <a:t>С</a:t>
            </a:r>
            <a:r>
              <a:rPr lang="ru-RU" sz="4000" b="0" dirty="0" smtClean="0">
                <a:effectLst/>
                <a:latin typeface="+mn-lt"/>
              </a:rPr>
              <a:t>писок  используемой  литературы</a:t>
            </a:r>
            <a:endParaRPr lang="ru-RU" sz="4000" b="0" dirty="0">
              <a:effectLst/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73" y="1844824"/>
            <a:ext cx="8712968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  <a:defRPr/>
            </a:pPr>
            <a:r>
              <a:rPr lang="ru-RU" sz="2400" dirty="0" smtClean="0"/>
              <a:t>Бабенко </a:t>
            </a:r>
            <a:r>
              <a:rPr lang="ru-RU" sz="2400" dirty="0"/>
              <a:t>В.Г,  Кузнецов А.А.  ,Птицы  Красной  </a:t>
            </a:r>
            <a:r>
              <a:rPr lang="ru-RU" sz="2400" dirty="0" smtClean="0"/>
              <a:t>книги</a:t>
            </a:r>
          </a:p>
          <a:p>
            <a:pPr>
              <a:defRPr/>
            </a:pPr>
            <a:r>
              <a:rPr lang="ru-RU" sz="2400" dirty="0"/>
              <a:t> </a:t>
            </a:r>
            <a:r>
              <a:rPr lang="ru-RU" sz="2400" dirty="0" smtClean="0"/>
              <a:t>    </a:t>
            </a:r>
            <a:r>
              <a:rPr lang="ru-RU" sz="2400" dirty="0"/>
              <a:t>СССР: </a:t>
            </a:r>
            <a:r>
              <a:rPr lang="ru-RU" sz="2400" dirty="0" smtClean="0"/>
              <a:t>Береги природу</a:t>
            </a:r>
            <a:r>
              <a:rPr lang="ru-RU" sz="2400" dirty="0"/>
              <a:t>!  - М.: </a:t>
            </a:r>
            <a:r>
              <a:rPr lang="ru-RU" sz="2400" dirty="0" smtClean="0"/>
              <a:t>Педагогика</a:t>
            </a:r>
            <a:r>
              <a:rPr lang="ru-RU" sz="2400" dirty="0"/>
              <a:t>, 1986</a:t>
            </a:r>
            <a:r>
              <a:rPr lang="ru-RU" sz="2400" dirty="0" smtClean="0"/>
              <a:t>.</a:t>
            </a:r>
          </a:p>
          <a:p>
            <a:pPr>
              <a:defRPr/>
            </a:pPr>
            <a:endParaRPr lang="ru-RU" sz="2400" dirty="0"/>
          </a:p>
          <a:p>
            <a:pPr>
              <a:defRPr/>
            </a:pPr>
            <a:endParaRPr lang="ru-RU" sz="800" dirty="0"/>
          </a:p>
          <a:p>
            <a:pPr marL="457200" indent="-457200">
              <a:buAutoNum type="arabicPeriod" startAt="2"/>
              <a:defRPr/>
            </a:pPr>
            <a:r>
              <a:rPr lang="ru-RU" sz="2400" dirty="0" smtClean="0"/>
              <a:t>Красная  </a:t>
            </a:r>
            <a:r>
              <a:rPr lang="ru-RU" sz="2400" dirty="0"/>
              <a:t>книга  Краснодарского  края./сост. </a:t>
            </a:r>
            <a:endParaRPr lang="ru-RU" sz="2400" dirty="0" smtClean="0"/>
          </a:p>
          <a:p>
            <a:pPr>
              <a:defRPr/>
            </a:pPr>
            <a:r>
              <a:rPr lang="ru-RU" sz="2400" dirty="0"/>
              <a:t> </a:t>
            </a:r>
            <a:r>
              <a:rPr lang="ru-RU" sz="2400" dirty="0" smtClean="0"/>
              <a:t>     В.Я</a:t>
            </a:r>
            <a:r>
              <a:rPr lang="ru-RU" sz="2400" dirty="0"/>
              <a:t>. </a:t>
            </a:r>
            <a:r>
              <a:rPr lang="ru-RU" sz="2400" dirty="0" err="1"/>
              <a:t>Нагалевский</a:t>
            </a:r>
            <a:r>
              <a:rPr lang="ru-RU" sz="2400" dirty="0"/>
              <a:t> - </a:t>
            </a:r>
            <a:r>
              <a:rPr lang="ru-RU" sz="2400" dirty="0" smtClean="0"/>
              <a:t>Краснодарское  книжное</a:t>
            </a:r>
          </a:p>
          <a:p>
            <a:pPr>
              <a:defRPr/>
            </a:pPr>
            <a:r>
              <a:rPr lang="ru-RU" sz="2400" dirty="0"/>
              <a:t> </a:t>
            </a:r>
            <a:r>
              <a:rPr lang="ru-RU" sz="2400" dirty="0" smtClean="0"/>
              <a:t>     издательство</a:t>
            </a:r>
            <a:r>
              <a:rPr lang="ru-RU" sz="2400" dirty="0"/>
              <a:t>, 1994</a:t>
            </a:r>
            <a:r>
              <a:rPr lang="ru-RU" sz="2400" dirty="0" smtClean="0"/>
              <a:t>.</a:t>
            </a:r>
          </a:p>
          <a:p>
            <a:pPr>
              <a:defRPr/>
            </a:pPr>
            <a:endParaRPr lang="ru-RU" sz="2400" dirty="0"/>
          </a:p>
          <a:p>
            <a:pPr>
              <a:defRPr/>
            </a:pPr>
            <a:endParaRPr lang="ru-RU" sz="800" dirty="0"/>
          </a:p>
          <a:p>
            <a:pPr marL="342900" indent="-342900">
              <a:buAutoNum type="arabicPeriod" startAt="3"/>
              <a:defRPr/>
            </a:pPr>
            <a:r>
              <a:rPr lang="ru-RU" sz="2400" dirty="0" smtClean="0"/>
              <a:t> Энциклопедия  </a:t>
            </a:r>
            <a:r>
              <a:rPr lang="ru-RU" sz="2400" dirty="0"/>
              <a:t>для  детей. Т. 2: Биология. – </a:t>
            </a:r>
            <a:r>
              <a:rPr lang="ru-RU" sz="2400" dirty="0" smtClean="0"/>
              <a:t>М</a:t>
            </a:r>
            <a:r>
              <a:rPr lang="ru-RU" sz="2400" dirty="0"/>
              <a:t>.: </a:t>
            </a:r>
            <a:r>
              <a:rPr lang="ru-RU" sz="2400" dirty="0" err="1"/>
              <a:t>Аванта</a:t>
            </a:r>
            <a:r>
              <a:rPr lang="ru-RU" sz="2400" dirty="0"/>
              <a:t>+, </a:t>
            </a:r>
            <a:r>
              <a:rPr lang="ru-RU" sz="2400" dirty="0" smtClean="0"/>
              <a:t> 1994.</a:t>
            </a:r>
          </a:p>
          <a:p>
            <a:pPr>
              <a:defRPr/>
            </a:pPr>
            <a:endParaRPr lang="ru-RU" sz="800" dirty="0"/>
          </a:p>
          <a:p>
            <a:pPr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Прямоугольник 1"/>
          <p:cNvSpPr>
            <a:spLocks noChangeArrowheads="1"/>
          </p:cNvSpPr>
          <p:nvPr/>
        </p:nvSpPr>
        <p:spPr bwMode="auto">
          <a:xfrm>
            <a:off x="219074" y="1273907"/>
            <a:ext cx="8924926" cy="5584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u="sng" dirty="0">
                <a:solidFill>
                  <a:srgbClr val="FFFFFF"/>
                </a:solidFill>
                <a:latin typeface="Arial"/>
                <a:hlinkClick r:id="rId2"/>
              </a:rPr>
              <a:t>http://900igr.net/datai/okruzhajuschij-mir/ZHivotnye-Krasnoj-knigi-Kemerovskoj-oblasti/0001-001-Azbuka-ischezajuschikh-vidov-zhivotnykh-Kemerovskoj-oblasti.jpg</a:t>
            </a:r>
            <a:r>
              <a:rPr lang="ru-RU" dirty="0">
                <a:solidFill>
                  <a:srgbClr val="FFFFFF"/>
                </a:solidFill>
                <a:latin typeface="Arial"/>
              </a:rPr>
              <a:t> - Красная </a:t>
            </a:r>
            <a:r>
              <a:rPr lang="ru-RU" dirty="0" smtClean="0">
                <a:solidFill>
                  <a:srgbClr val="FFFFFF"/>
                </a:solidFill>
                <a:latin typeface="Arial"/>
              </a:rPr>
              <a:t>книга</a:t>
            </a:r>
            <a:endParaRPr lang="ru-RU" u="sng" dirty="0" smtClean="0">
              <a:solidFill>
                <a:srgbClr val="FFFFFF"/>
              </a:solidFill>
              <a:hlinkClick r:id="rId3"/>
            </a:endParaRPr>
          </a:p>
          <a:p>
            <a:r>
              <a:rPr lang="ru-RU" u="sng" dirty="0" smtClean="0">
                <a:solidFill>
                  <a:srgbClr val="FFFFFF"/>
                </a:solidFill>
                <a:hlinkClick r:id="rId3"/>
              </a:rPr>
              <a:t>http</a:t>
            </a:r>
            <a:r>
              <a:rPr lang="ru-RU" u="sng" dirty="0">
                <a:solidFill>
                  <a:srgbClr val="FFFFFF"/>
                </a:solidFill>
                <a:hlinkClick r:id="rId3"/>
              </a:rPr>
              <a:t>://ivoryart.ru/d/67941/d/1796527_6.jpg</a:t>
            </a:r>
            <a:r>
              <a:rPr lang="ru-RU" dirty="0">
                <a:solidFill>
                  <a:srgbClr val="FFFFFF"/>
                </a:solidFill>
              </a:rPr>
              <a:t> - охота на мамонта </a:t>
            </a:r>
            <a:endParaRPr lang="ru-RU" dirty="0" smtClean="0">
              <a:solidFill>
                <a:srgbClr val="FFFFFF"/>
              </a:solidFill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u="sng" dirty="0">
                <a:solidFill>
                  <a:srgbClr val="0000FF"/>
                </a:solidFill>
                <a:latin typeface="Arial"/>
                <a:ea typeface="Calibri"/>
                <a:cs typeface="Times New Roman"/>
                <a:hlinkClick r:id="rId4"/>
              </a:rPr>
              <a:t>http://900igr.net/datai/okruzhajuschij-mir/Orenburgskaja-oblast/0020-013-Tur-ili-pervobytnyj-byk.jpg</a:t>
            </a:r>
            <a:r>
              <a:rPr lang="ru-RU" dirty="0">
                <a:solidFill>
                  <a:srgbClr val="FFFFFF"/>
                </a:solidFill>
                <a:latin typeface="Arial"/>
                <a:ea typeface="Calibri"/>
                <a:cs typeface="Times New Roman"/>
              </a:rPr>
              <a:t> - первобытный  бык  (тур</a:t>
            </a:r>
            <a:r>
              <a:rPr lang="ru-RU" dirty="0" smtClean="0">
                <a:solidFill>
                  <a:srgbClr val="FFFFFF"/>
                </a:solidFill>
                <a:latin typeface="Arial"/>
                <a:ea typeface="Calibri"/>
                <a:cs typeface="Times New Roman"/>
              </a:rPr>
              <a:t>)</a:t>
            </a:r>
            <a:endParaRPr lang="ru-RU" u="sng" dirty="0">
              <a:hlinkClick r:id="rId5"/>
            </a:endParaRPr>
          </a:p>
          <a:p>
            <a:r>
              <a:rPr lang="ru-RU" u="sng" dirty="0" smtClean="0">
                <a:solidFill>
                  <a:srgbClr val="FFFFFF"/>
                </a:solidFill>
                <a:hlinkClick r:id="rId6"/>
              </a:rPr>
              <a:t>http</a:t>
            </a:r>
            <a:r>
              <a:rPr lang="ru-RU" u="sng" dirty="0">
                <a:solidFill>
                  <a:srgbClr val="FFFFFF"/>
                </a:solidFill>
                <a:hlinkClick r:id="rId6"/>
              </a:rPr>
              <a:t>://www.kamchatsky-krai.ru/images/korova_stellera.jpg</a:t>
            </a:r>
            <a:r>
              <a:rPr lang="ru-RU" dirty="0">
                <a:solidFill>
                  <a:srgbClr val="FFFFFF"/>
                </a:solidFill>
              </a:rPr>
              <a:t> - </a:t>
            </a:r>
            <a:r>
              <a:rPr lang="ru-RU" dirty="0" smtClean="0">
                <a:solidFill>
                  <a:srgbClr val="FFFFFF"/>
                </a:solidFill>
              </a:rPr>
              <a:t>стеллерова  </a:t>
            </a:r>
            <a:r>
              <a:rPr lang="ru-RU" dirty="0">
                <a:solidFill>
                  <a:srgbClr val="FFFFFF"/>
                </a:solidFill>
              </a:rPr>
              <a:t>корова</a:t>
            </a:r>
            <a:endParaRPr lang="ru-RU" dirty="0"/>
          </a:p>
          <a:p>
            <a:r>
              <a:rPr lang="ru-RU" u="sng" dirty="0">
                <a:hlinkClick r:id="rId7"/>
              </a:rPr>
              <a:t>http://dic.academic.ru/pictures/wiki/files/69/Ectopistes_migratoriusFCN2P29CA.jpg</a:t>
            </a:r>
            <a:r>
              <a:rPr lang="ru-RU" dirty="0"/>
              <a:t> - странствующий голубь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solidFill>
                  <a:srgbClr val="0000FF"/>
                </a:solidFill>
                <a:latin typeface="Arial" pitchFamily="34" charset="0"/>
                <a:ea typeface="Calibri"/>
                <a:cs typeface="Arial" pitchFamily="34" charset="0"/>
                <a:hlinkClick r:id="rId8"/>
              </a:rPr>
              <a:t>http://www.pspinfo.ru/uploads/gallery/main/45/sablezubyjj-tigr_1_1211107365.jpg</a:t>
            </a:r>
            <a:r>
              <a:rPr lang="ru-RU" dirty="0">
                <a:latin typeface="Arial" pitchFamily="34" charset="0"/>
                <a:ea typeface="Calibri"/>
                <a:cs typeface="Arial" pitchFamily="34" charset="0"/>
              </a:rPr>
              <a:t> - саблезубый тигр </a:t>
            </a:r>
            <a:endParaRPr lang="ru-RU" u="sng" dirty="0" smtClean="0">
              <a:solidFill>
                <a:srgbClr val="0000FF"/>
              </a:solidFill>
              <a:latin typeface="+mn-lt"/>
              <a:ea typeface="Calibri"/>
              <a:cs typeface="Times New Roman"/>
            </a:endParaRPr>
          </a:p>
          <a:p>
            <a:r>
              <a:rPr lang="ru-RU" u="sng" dirty="0" smtClean="0">
                <a:hlinkClick r:id="rId9"/>
              </a:rPr>
              <a:t>http</a:t>
            </a:r>
            <a:r>
              <a:rPr lang="ru-RU" u="sng" dirty="0">
                <a:hlinkClick r:id="rId9"/>
              </a:rPr>
              <a:t>://darokeana.ru/wp-content/uploads/2012/02/beskryilaya-gagarka.jpeg</a:t>
            </a:r>
            <a:r>
              <a:rPr lang="ru-RU" dirty="0"/>
              <a:t> - бескрылая  гагарка</a:t>
            </a:r>
          </a:p>
          <a:p>
            <a:r>
              <a:rPr lang="ru-RU" u="sng" dirty="0">
                <a:hlinkClick r:id="rId10"/>
              </a:rPr>
              <a:t>http://</a:t>
            </a:r>
            <a:r>
              <a:rPr lang="ru-RU" u="sng" dirty="0" smtClean="0">
                <a:hlinkClick r:id="rId10"/>
              </a:rPr>
              <a:t>ecoturizm.net/wpcontent/uploads/2013/01</a:t>
            </a:r>
            <a:r>
              <a:rPr lang="ru-RU" u="sng" dirty="0">
                <a:hlinkClick r:id="rId10"/>
              </a:rPr>
              <a:t>/%D1%81%D0%B8%D0%BD%D0%B8%D0%B9-%D0%BA%D0%B8%D1%82.jpg</a:t>
            </a:r>
            <a:r>
              <a:rPr lang="ru-RU" dirty="0"/>
              <a:t> – синий  кит</a:t>
            </a:r>
          </a:p>
          <a:p>
            <a:r>
              <a:rPr lang="ru-RU" u="sng" dirty="0">
                <a:hlinkClick r:id="rId11"/>
              </a:rPr>
              <a:t>http://proxvost.info/photo/wild/cheetah/Herberstein_Gepard_large.jpg</a:t>
            </a:r>
            <a:r>
              <a:rPr lang="ru-RU" dirty="0"/>
              <a:t> - гепард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 smtClean="0">
                <a:solidFill>
                  <a:srgbClr val="0000FF"/>
                </a:solidFill>
                <a:latin typeface="+mn-lt"/>
                <a:ea typeface="Calibri"/>
                <a:cs typeface="Times New Roman"/>
                <a:hlinkClick r:id="rId12"/>
              </a:rPr>
              <a:t>http</a:t>
            </a:r>
            <a:r>
              <a:rPr lang="ru-RU" u="sng" dirty="0">
                <a:solidFill>
                  <a:srgbClr val="0000FF"/>
                </a:solidFill>
                <a:latin typeface="+mn-lt"/>
                <a:ea typeface="Calibri"/>
                <a:cs typeface="Times New Roman"/>
                <a:hlinkClick r:id="rId12"/>
              </a:rPr>
              <a:t>://</a:t>
            </a:r>
            <a:r>
              <a:rPr lang="ru-RU" u="sng" dirty="0" smtClean="0">
                <a:solidFill>
                  <a:srgbClr val="0000FF"/>
                </a:solidFill>
                <a:latin typeface="+mn-lt"/>
                <a:ea typeface="Calibri"/>
                <a:cs typeface="Times New Roman"/>
                <a:hlinkClick r:id="rId12"/>
              </a:rPr>
              <a:t>900igr.net/datai/okruzhajuschij-mir/Krasnaja-kniga-zhivotnye/0004-004-Zubr.jpg</a:t>
            </a:r>
            <a:r>
              <a:rPr lang="ru-RU" dirty="0" smtClean="0">
                <a:latin typeface="+mn-lt"/>
                <a:ea typeface="Calibri"/>
                <a:cs typeface="Times New Roman"/>
              </a:rPr>
              <a:t>- зубр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-1"/>
            <a:ext cx="90364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dirty="0" smtClean="0">
                <a:solidFill>
                  <a:schemeClr val="tx2">
                    <a:lumMod val="90000"/>
                  </a:schemeClr>
                </a:solidFill>
              </a:rPr>
              <a:t>Ссылки на использованные изображения</a:t>
            </a:r>
            <a:endParaRPr lang="ru-RU" sz="4000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Прямоугольник 1"/>
          <p:cNvSpPr>
            <a:spLocks noChangeArrowheads="1"/>
          </p:cNvSpPr>
          <p:nvPr/>
        </p:nvSpPr>
        <p:spPr bwMode="auto">
          <a:xfrm>
            <a:off x="239700" y="1343878"/>
            <a:ext cx="8928100" cy="594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u="sng" dirty="0" smtClean="0">
                <a:solidFill>
                  <a:srgbClr val="0000FF"/>
                </a:solidFill>
                <a:latin typeface="Arial"/>
                <a:ea typeface="Calibri"/>
                <a:cs typeface="Times New Roman"/>
                <a:hlinkClick r:id="rId2"/>
              </a:rPr>
              <a:t>http</a:t>
            </a:r>
            <a:r>
              <a:rPr lang="ru-RU" u="sng" dirty="0">
                <a:solidFill>
                  <a:srgbClr val="0000FF"/>
                </a:solidFill>
                <a:latin typeface="Arial"/>
                <a:ea typeface="Calibri"/>
                <a:cs typeface="Times New Roman"/>
                <a:hlinkClick r:id="rId2"/>
              </a:rPr>
              <a:t>://www.logovo.info/images/news/2009/10/22/06.jpg</a:t>
            </a:r>
            <a:r>
              <a:rPr lang="ru-RU" dirty="0">
                <a:solidFill>
                  <a:srgbClr val="FFFFFF"/>
                </a:solidFill>
                <a:latin typeface="Arial"/>
                <a:ea typeface="Calibri"/>
                <a:cs typeface="Times New Roman"/>
              </a:rPr>
              <a:t> - амурский  тигр </a:t>
            </a:r>
            <a:endParaRPr lang="ru-RU" u="sng" dirty="0" smtClean="0">
              <a:hlinkClick r:id="rId3"/>
            </a:endParaRPr>
          </a:p>
          <a:p>
            <a:r>
              <a:rPr lang="ru-RU" u="sng" dirty="0" smtClean="0">
                <a:hlinkClick r:id="rId3"/>
              </a:rPr>
              <a:t>http</a:t>
            </a:r>
            <a:r>
              <a:rPr lang="ru-RU" u="sng" dirty="0">
                <a:hlinkClick r:id="rId3"/>
              </a:rPr>
              <a:t>://animals-wild.ru/uploads/1293640027_marine-walrus-anim0022.jpg</a:t>
            </a:r>
            <a:r>
              <a:rPr lang="ru-RU" dirty="0"/>
              <a:t> - морж</a:t>
            </a:r>
          </a:p>
          <a:p>
            <a:r>
              <a:rPr lang="ru-RU" u="sng" dirty="0">
                <a:hlinkClick r:id="rId4"/>
              </a:rPr>
              <a:t>http://kolyan.net/uploads/posts/2011-07/1311609456_0_25aa5_9f6d4f92_xl.jpg</a:t>
            </a:r>
            <a:r>
              <a:rPr lang="ru-RU" dirty="0"/>
              <a:t> - белый журавль</a:t>
            </a:r>
          </a:p>
          <a:p>
            <a:r>
              <a:rPr lang="ru-RU" u="sng" dirty="0">
                <a:hlinkClick r:id="rId5"/>
              </a:rPr>
              <a:t>http://ncontent.life.ru/media/2/news/2012/06/95353/400.jpg</a:t>
            </a:r>
            <a:r>
              <a:rPr lang="ru-RU" dirty="0"/>
              <a:t> - слоновая  черепаха</a:t>
            </a:r>
          </a:p>
          <a:p>
            <a:r>
              <a:rPr lang="ru-RU" u="sng" dirty="0">
                <a:hlinkClick r:id="rId6"/>
              </a:rPr>
              <a:t>http://zateevo.ru/userfiles/image/Microcosmos/Oleni/107_4_clean.jpg</a:t>
            </a:r>
            <a:r>
              <a:rPr lang="ru-RU" dirty="0"/>
              <a:t> - жук-олень</a:t>
            </a:r>
          </a:p>
          <a:p>
            <a:r>
              <a:rPr lang="ru-RU" u="sng" dirty="0">
                <a:hlinkClick r:id="rId7"/>
              </a:rPr>
              <a:t>http://oboxote.ru/wp-content/uploads/2011/03/057.jpg</a:t>
            </a:r>
            <a:r>
              <a:rPr lang="ru-RU" dirty="0"/>
              <a:t> - белый  медведь</a:t>
            </a:r>
          </a:p>
          <a:p>
            <a:r>
              <a:rPr lang="ru-RU" u="sng" dirty="0">
                <a:hlinkClick r:id="rId8"/>
              </a:rPr>
              <a:t>http://www.photo-finish.ru/wp-content/uploads/2010/05/16/20100516211742609.jpg</a:t>
            </a:r>
            <a:r>
              <a:rPr lang="ru-RU" dirty="0"/>
              <a:t> - снежный барс</a:t>
            </a:r>
          </a:p>
          <a:p>
            <a:r>
              <a:rPr lang="ru-RU" u="sng" dirty="0">
                <a:hlinkClick r:id="rId9"/>
              </a:rPr>
              <a:t>http://dic.academic.ru/pictures/wiki/files/67/Caribbean_Flamingo.jpg</a:t>
            </a:r>
            <a:r>
              <a:rPr lang="ru-RU" dirty="0"/>
              <a:t> - фламинго</a:t>
            </a:r>
          </a:p>
          <a:p>
            <a:r>
              <a:rPr lang="ru-RU" u="sng" dirty="0">
                <a:hlinkClick r:id="rId10"/>
              </a:rPr>
              <a:t>http://fotopets.ru/_pu/0/71563617.jpg</a:t>
            </a:r>
            <a:r>
              <a:rPr lang="ru-RU" dirty="0"/>
              <a:t> - бурый  медведь</a:t>
            </a:r>
          </a:p>
          <a:p>
            <a:r>
              <a:rPr lang="ru-RU" u="sng" dirty="0">
                <a:hlinkClick r:id="rId11"/>
              </a:rPr>
              <a:t>http://</a:t>
            </a:r>
            <a:r>
              <a:rPr lang="ru-RU" u="sng" dirty="0" smtClean="0">
                <a:hlinkClick r:id="rId11"/>
              </a:rPr>
              <a:t>bazarua.net/wpcontent/uploads/2012/10</a:t>
            </a:r>
            <a:r>
              <a:rPr lang="ru-RU" u="sng" dirty="0">
                <a:hlinkClick r:id="rId11"/>
              </a:rPr>
              <a:t>/%D0%9E%D0%BB%D0%B5%D0%BD%D1%8C.jpg</a:t>
            </a:r>
            <a:r>
              <a:rPr lang="ru-RU" dirty="0"/>
              <a:t> – олень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+mn-lt"/>
              </a:rPr>
              <a:t> </a:t>
            </a:r>
            <a:r>
              <a:rPr lang="ru-RU" u="sng" dirty="0">
                <a:solidFill>
                  <a:srgbClr val="0000FF"/>
                </a:solidFill>
                <a:latin typeface="+mn-lt"/>
                <a:ea typeface="Calibri"/>
                <a:cs typeface="Times New Roman"/>
                <a:hlinkClick r:id="rId12"/>
              </a:rPr>
              <a:t>http://dinozavrikus.ru/wpcontent/uploads/2011/12/%</a:t>
            </a:r>
            <a:r>
              <a:rPr lang="ru-RU" u="sng" dirty="0" smtClean="0">
                <a:solidFill>
                  <a:srgbClr val="0000FF"/>
                </a:solidFill>
                <a:latin typeface="+mn-lt"/>
                <a:ea typeface="Calibri"/>
                <a:cs typeface="Times New Roman"/>
                <a:hlinkClick r:id="rId12"/>
              </a:rPr>
              <a:t>D0%91%D0%BE%D0%BB%D1%8C%D1%88%D0%B5%D1%80%D0%BE%D0%B3%D0%B8%D0%B9%D0%BE%D0%BB%D0%B5%D0%BD%D1%8C.jpg</a:t>
            </a:r>
            <a:r>
              <a:rPr lang="ru-RU" dirty="0" smtClean="0">
                <a:latin typeface="+mn-lt"/>
                <a:ea typeface="Calibri"/>
                <a:cs typeface="Times New Roman"/>
              </a:rPr>
              <a:t> </a:t>
            </a:r>
            <a:r>
              <a:rPr lang="ru-RU" dirty="0">
                <a:latin typeface="+mn-lt"/>
                <a:ea typeface="Calibri"/>
                <a:cs typeface="Times New Roman"/>
              </a:rPr>
              <a:t>– большерогий  </a:t>
            </a:r>
            <a:r>
              <a:rPr lang="ru-RU" dirty="0" smtClean="0">
                <a:latin typeface="+mn-lt"/>
                <a:ea typeface="Calibri"/>
                <a:cs typeface="Times New Roman"/>
              </a:rPr>
              <a:t>олень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u="sng" dirty="0">
                <a:solidFill>
                  <a:srgbClr val="FFFFFF"/>
                </a:solidFill>
                <a:latin typeface="Arial"/>
                <a:hlinkClick r:id="rId13"/>
              </a:rPr>
              <a:t>http://www.sunhome.ru/UsersGallery/wallpapers/155/1995232.jpg</a:t>
            </a:r>
            <a:r>
              <a:rPr lang="ru-RU" dirty="0">
                <a:solidFill>
                  <a:srgbClr val="FFFFFF"/>
                </a:solidFill>
                <a:latin typeface="Arial"/>
              </a:rPr>
              <a:t> - лотос</a:t>
            </a:r>
            <a:endParaRPr lang="ru-RU" dirty="0"/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+mn-lt"/>
                <a:ea typeface="Calibri"/>
                <a:cs typeface="Times New Roman"/>
              </a:rPr>
              <a:t> </a:t>
            </a:r>
            <a:endParaRPr lang="ru-RU" dirty="0">
              <a:latin typeface="+mn-lt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0439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tx2"/>
                </a:solidFill>
              </a:rPr>
              <a:t>Ссылки на использованные изображения</a:t>
            </a:r>
            <a:endParaRPr lang="ru-RU" sz="4000" dirty="0">
              <a:solidFill>
                <a:schemeClr val="tx2"/>
              </a:solidFill>
              <a:effectLst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Прямоугольник 1"/>
          <p:cNvSpPr>
            <a:spLocks noChangeArrowheads="1"/>
          </p:cNvSpPr>
          <p:nvPr/>
        </p:nvSpPr>
        <p:spPr bwMode="auto">
          <a:xfrm>
            <a:off x="251520" y="1556792"/>
            <a:ext cx="8892480" cy="577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2"/>
              </a:rPr>
              <a:t>http</a:t>
            </a:r>
            <a:r>
              <a:rPr lang="ru-RU" u="sng" dirty="0">
                <a:hlinkClick r:id="rId2"/>
              </a:rPr>
              <a:t>://www.zin.ru/animalia/coleoptera/images/redbsu2.jpg</a:t>
            </a:r>
            <a:r>
              <a:rPr lang="ru-RU" dirty="0"/>
              <a:t> - Красная книга </a:t>
            </a:r>
            <a:r>
              <a:rPr lang="ru-RU" dirty="0" smtClean="0"/>
              <a:t>СССР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u="sng" dirty="0" smtClean="0">
                <a:solidFill>
                  <a:srgbClr val="FFFFFF"/>
                </a:solidFill>
                <a:latin typeface="Arial"/>
                <a:hlinkClick r:id="rId3"/>
              </a:rPr>
              <a:t>http</a:t>
            </a:r>
            <a:r>
              <a:rPr lang="ru-RU" u="sng" dirty="0">
                <a:solidFill>
                  <a:srgbClr val="FFFFFF"/>
                </a:solidFill>
                <a:latin typeface="Arial"/>
                <a:hlinkClick r:id="rId3"/>
              </a:rPr>
              <a:t>://do.gendocs.ru/pars_docs/tw_refs/77/76611/76611_html_595bd727.jpg</a:t>
            </a:r>
            <a:r>
              <a:rPr lang="ru-RU" dirty="0">
                <a:solidFill>
                  <a:srgbClr val="FFFFFF"/>
                </a:solidFill>
                <a:latin typeface="Arial"/>
              </a:rPr>
              <a:t> - Красная книга </a:t>
            </a:r>
            <a:r>
              <a:rPr lang="ru-RU" dirty="0" smtClean="0">
                <a:solidFill>
                  <a:srgbClr val="FFFFFF"/>
                </a:solidFill>
                <a:latin typeface="Arial"/>
              </a:rPr>
              <a:t>РФ</a:t>
            </a:r>
            <a:endParaRPr lang="ru-RU" dirty="0"/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solidFill>
                  <a:srgbClr val="0000FF"/>
                </a:solidFill>
                <a:latin typeface="Arial" pitchFamily="34" charset="0"/>
                <a:ea typeface="Calibri"/>
                <a:cs typeface="Arial" pitchFamily="34" charset="0"/>
                <a:hlinkClick r:id="rId4"/>
              </a:rPr>
              <a:t>http://</a:t>
            </a:r>
            <a:r>
              <a:rPr lang="ru-RU" u="sng" dirty="0" smtClean="0">
                <a:solidFill>
                  <a:srgbClr val="0000FF"/>
                </a:solidFill>
                <a:latin typeface="Arial" pitchFamily="34" charset="0"/>
                <a:ea typeface="Calibri"/>
                <a:cs typeface="Arial" pitchFamily="34" charset="0"/>
                <a:hlinkClick r:id="rId4"/>
              </a:rPr>
              <a:t>pandafriends.ru/wpcontent/uploads/2009/04/d0bad180d0b0d181d0bdd0b0d18f-d0bad0bdd0b8d0b3d0b0.jpg</a:t>
            </a:r>
            <a:r>
              <a:rPr lang="ru-RU" dirty="0" smtClean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ea typeface="Calibri"/>
                <a:cs typeface="Arial" pitchFamily="34" charset="0"/>
              </a:rPr>
              <a:t>- Международная красная книга </a:t>
            </a:r>
            <a:endParaRPr lang="ru-RU" u="sng" dirty="0" smtClean="0">
              <a:solidFill>
                <a:srgbClr val="0000FF"/>
              </a:solidFill>
              <a:latin typeface="Arial" pitchFamily="34" charset="0"/>
              <a:ea typeface="Calibri"/>
              <a:cs typeface="Arial" pitchFamily="34" charset="0"/>
              <a:hlinkClick r:id="rId5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 smtClean="0">
                <a:solidFill>
                  <a:srgbClr val="0000FF"/>
                </a:solidFill>
                <a:latin typeface="Arial" pitchFamily="34" charset="0"/>
                <a:ea typeface="Calibri"/>
                <a:cs typeface="Arial" pitchFamily="34" charset="0"/>
                <a:hlinkClick r:id="rId5"/>
              </a:rPr>
              <a:t>http</a:t>
            </a:r>
            <a:r>
              <a:rPr lang="ru-RU" u="sng" dirty="0">
                <a:solidFill>
                  <a:srgbClr val="0000FF"/>
                </a:solidFill>
                <a:latin typeface="Arial" pitchFamily="34" charset="0"/>
                <a:ea typeface="Calibri"/>
                <a:cs typeface="Arial" pitchFamily="34" charset="0"/>
                <a:hlinkClick r:id="rId5"/>
              </a:rPr>
              <a:t>://festival.1september.ru/articles/585274/img2.jpg</a:t>
            </a:r>
            <a:r>
              <a:rPr lang="ru-RU" dirty="0">
                <a:latin typeface="Arial" pitchFamily="34" charset="0"/>
                <a:ea typeface="Calibri"/>
                <a:cs typeface="Arial" pitchFamily="34" charset="0"/>
              </a:rPr>
              <a:t> - Красная книга </a:t>
            </a:r>
            <a:r>
              <a:rPr lang="ru-RU" dirty="0" smtClean="0">
                <a:latin typeface="Arial" pitchFamily="34" charset="0"/>
                <a:ea typeface="Calibri"/>
                <a:cs typeface="Arial" pitchFamily="34" charset="0"/>
              </a:rPr>
              <a:t>Кубани</a:t>
            </a:r>
            <a:endParaRPr lang="ru-RU" u="sng" dirty="0" smtClean="0">
              <a:hlinkClick r:id="rId6"/>
            </a:endParaRPr>
          </a:p>
          <a:p>
            <a:r>
              <a:rPr lang="ru-RU" u="sng" dirty="0" smtClean="0">
                <a:hlinkClick r:id="rId6"/>
              </a:rPr>
              <a:t>http</a:t>
            </a:r>
            <a:r>
              <a:rPr lang="ru-RU" u="sng" dirty="0">
                <a:hlinkClick r:id="rId6"/>
              </a:rPr>
              <a:t>://static.freepik.com/free-photo/traffic-light--red-clip-art_430854.jpg</a:t>
            </a:r>
            <a:r>
              <a:rPr lang="ru-RU" dirty="0"/>
              <a:t> - светофор</a:t>
            </a:r>
          </a:p>
          <a:p>
            <a:r>
              <a:rPr lang="ru-RU" u="sng" dirty="0">
                <a:hlinkClick r:id="rId7"/>
              </a:rPr>
              <a:t>http://www.budetinteresno.narod.ru/images/vod_or.jpg</a:t>
            </a:r>
            <a:r>
              <a:rPr lang="ru-RU" dirty="0"/>
              <a:t> - чилим</a:t>
            </a:r>
          </a:p>
          <a:p>
            <a:r>
              <a:rPr lang="ru-RU" u="sng" dirty="0">
                <a:hlinkClick r:id="rId8"/>
              </a:rPr>
              <a:t>http://www.rgo.ru/wp-content/uploads/2011/01/Galanthus_nivalis_1-225x300.jpg</a:t>
            </a:r>
            <a:r>
              <a:rPr lang="ru-RU" dirty="0"/>
              <a:t> - подснежник  </a:t>
            </a:r>
            <a:r>
              <a:rPr lang="ru-RU" dirty="0" smtClean="0"/>
              <a:t>Воронова</a:t>
            </a:r>
          </a:p>
          <a:p>
            <a:r>
              <a:rPr lang="ru-RU" u="sng" dirty="0">
                <a:solidFill>
                  <a:srgbClr val="0000FF"/>
                </a:solidFill>
                <a:latin typeface="+mn-lt"/>
                <a:ea typeface="Calibri"/>
                <a:cs typeface="Times New Roman"/>
                <a:hlinkClick r:id="rId9"/>
              </a:rPr>
              <a:t>http://molbiol.ru/forums/uploads/a002/b062/post-13249-1300059640.jpg</a:t>
            </a:r>
            <a:r>
              <a:rPr lang="ru-RU" dirty="0">
                <a:latin typeface="+mn-lt"/>
                <a:ea typeface="Calibri"/>
                <a:cs typeface="Times New Roman"/>
              </a:rPr>
              <a:t> - сосна пицундская </a:t>
            </a:r>
            <a:endParaRPr lang="ru-RU" dirty="0"/>
          </a:p>
          <a:p>
            <a:r>
              <a:rPr lang="ru-RU" u="sng" dirty="0" smtClean="0">
                <a:hlinkClick r:id="rId10"/>
              </a:rPr>
              <a:t>http</a:t>
            </a:r>
            <a:r>
              <a:rPr lang="ru-RU" u="sng" dirty="0">
                <a:hlinkClick r:id="rId10"/>
              </a:rPr>
              <a:t>://photo3.kavkaz-uzel.ru/system/attachments/0001/0088/Lynx_kitten_view.jpg</a:t>
            </a:r>
            <a:r>
              <a:rPr lang="ru-RU" dirty="0"/>
              <a:t> - кавказская рысь</a:t>
            </a:r>
          </a:p>
          <a:p>
            <a:r>
              <a:rPr lang="ru-RU" u="sng" dirty="0">
                <a:hlinkClick r:id="rId11"/>
              </a:rPr>
              <a:t>http://i061.radikal.ru/1009/7f/b551f16af02e.jpg</a:t>
            </a:r>
            <a:r>
              <a:rPr lang="ru-RU" dirty="0"/>
              <a:t> - розовый  пеликан</a:t>
            </a:r>
          </a:p>
          <a:p>
            <a:r>
              <a:rPr lang="ru-RU" u="sng" dirty="0">
                <a:hlinkClick r:id="rId12"/>
              </a:rPr>
              <a:t>http://anapacity.com/Images/Pages/delphin-chernomorskaya-afalina.jpg</a:t>
            </a:r>
            <a:r>
              <a:rPr lang="ru-RU" dirty="0"/>
              <a:t> - черноморская </a:t>
            </a:r>
            <a:r>
              <a:rPr lang="ru-RU" dirty="0" smtClean="0"/>
              <a:t>афалина</a:t>
            </a:r>
          </a:p>
          <a:p>
            <a:endParaRPr lang="ru-RU" dirty="0"/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288" y="29197"/>
            <a:ext cx="84248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4000" dirty="0" smtClean="0">
                <a:solidFill>
                  <a:srgbClr val="FFFF8B"/>
                </a:solidFill>
                <a:latin typeface="Arial"/>
              </a:rPr>
              <a:t>Ссылки </a:t>
            </a:r>
            <a:r>
              <a:rPr lang="ru-RU" sz="4000" dirty="0">
                <a:solidFill>
                  <a:srgbClr val="FFFF8B"/>
                </a:solidFill>
                <a:latin typeface="Arial"/>
              </a:rPr>
              <a:t>на использованные изображения</a:t>
            </a:r>
            <a:endParaRPr lang="ru-RU" dirty="0"/>
          </a:p>
          <a:p>
            <a:pPr>
              <a:defRPr/>
            </a:pPr>
            <a:endParaRPr lang="ru-RU" sz="4000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0738" y="479907"/>
            <a:ext cx="7597775" cy="420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838200" y="4941888"/>
            <a:ext cx="7921625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 dirty="0"/>
              <a:t>К 1768  году  морская  корова  была  полностью  истреблена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3847" y="8857"/>
            <a:ext cx="84248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4000" dirty="0" smtClean="0">
                <a:solidFill>
                  <a:srgbClr val="FFFF8B"/>
                </a:solidFill>
                <a:latin typeface="Arial"/>
              </a:rPr>
              <a:t>Ссылки </a:t>
            </a:r>
            <a:r>
              <a:rPr lang="ru-RU" sz="4000" dirty="0">
                <a:solidFill>
                  <a:srgbClr val="FFFF8B"/>
                </a:solidFill>
                <a:latin typeface="Arial"/>
              </a:rPr>
              <a:t>на использованные </a:t>
            </a:r>
            <a:r>
              <a:rPr lang="ru-RU" sz="4000" dirty="0" smtClean="0">
                <a:solidFill>
                  <a:srgbClr val="FFFF8B"/>
                </a:solidFill>
                <a:latin typeface="Arial"/>
              </a:rPr>
              <a:t>изображения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57153" y="1332296"/>
            <a:ext cx="8424861" cy="7960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 smtClean="0">
                <a:solidFill>
                  <a:srgbClr val="0000FF"/>
                </a:solidFill>
                <a:latin typeface="+mn-lt"/>
                <a:ea typeface="Calibri"/>
                <a:cs typeface="Times New Roman"/>
                <a:hlinkClick r:id="rId2"/>
              </a:rPr>
              <a:t>http</a:t>
            </a:r>
            <a:r>
              <a:rPr lang="ru-RU" u="sng" dirty="0">
                <a:solidFill>
                  <a:srgbClr val="0000FF"/>
                </a:solidFill>
                <a:latin typeface="+mn-lt"/>
                <a:ea typeface="Calibri"/>
                <a:cs typeface="Times New Roman"/>
                <a:hlinkClick r:id="rId2"/>
              </a:rPr>
              <a:t>://900igr.net/datas/okruzhajuschij-mir/ZHivotnye-Krasnoj-knigi-Rossii/0013-013-Morskaja-korova.jpg</a:t>
            </a:r>
            <a:r>
              <a:rPr lang="ru-RU" dirty="0">
                <a:latin typeface="+mn-lt"/>
                <a:ea typeface="Calibri"/>
                <a:cs typeface="Times New Roman"/>
              </a:rPr>
              <a:t> - черные страницы Красной </a:t>
            </a:r>
            <a:r>
              <a:rPr lang="ru-RU" dirty="0" smtClean="0">
                <a:latin typeface="+mn-lt"/>
                <a:ea typeface="Calibri"/>
                <a:cs typeface="Times New Roman"/>
              </a:rPr>
              <a:t>книги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solidFill>
                  <a:srgbClr val="0000FF"/>
                </a:solidFill>
                <a:latin typeface="+mn-lt"/>
                <a:ea typeface="Calibri"/>
                <a:cs typeface="Times New Roman"/>
                <a:hlinkClick r:id="rId3"/>
              </a:rPr>
              <a:t>http://</a:t>
            </a:r>
            <a:r>
              <a:rPr lang="ru-RU" u="sng" dirty="0" smtClean="0">
                <a:solidFill>
                  <a:srgbClr val="0000FF"/>
                </a:solidFill>
                <a:latin typeface="+mn-lt"/>
                <a:ea typeface="Calibri"/>
                <a:cs typeface="Times New Roman"/>
                <a:hlinkClick r:id="rId3"/>
              </a:rPr>
              <a:t>900igr.net/datas/okruzhajuschij-mir/ZHivotnye-Krasnoj-knigi-Rossii/0012-012-Leopard.jpg</a:t>
            </a:r>
            <a:r>
              <a:rPr lang="ru-RU" dirty="0" smtClean="0">
                <a:latin typeface="+mn-lt"/>
                <a:ea typeface="Calibri"/>
                <a:cs typeface="Times New Roman"/>
              </a:rPr>
              <a:t> - </a:t>
            </a:r>
            <a:r>
              <a:rPr lang="ru-RU" dirty="0">
                <a:latin typeface="+mn-lt"/>
                <a:ea typeface="Calibri"/>
                <a:cs typeface="Times New Roman"/>
              </a:rPr>
              <a:t>красные страницы Красной </a:t>
            </a:r>
            <a:r>
              <a:rPr lang="ru-RU" dirty="0" smtClean="0">
                <a:latin typeface="+mn-lt"/>
                <a:ea typeface="Calibri"/>
                <a:cs typeface="Times New Roman"/>
              </a:rPr>
              <a:t>книги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4"/>
              </a:rPr>
              <a:t>http://</a:t>
            </a:r>
            <a:r>
              <a:rPr lang="ru-RU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4"/>
              </a:rPr>
              <a:t>900igr.net/datas/okruzhajuschij-mir/ZHivotnye-Krasnoj-knigi-Rossii/0011-011-Belyj-medved.jpg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- желтые </a:t>
            </a:r>
            <a:r>
              <a:rPr lang="ru-RU" dirty="0">
                <a:latin typeface="Calibri"/>
                <a:ea typeface="Calibri"/>
                <a:cs typeface="Times New Roman"/>
              </a:rPr>
              <a:t>страницы Красной книги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solidFill>
                  <a:srgbClr val="0000FF"/>
                </a:solidFill>
                <a:latin typeface="+mn-lt"/>
                <a:ea typeface="Calibri"/>
                <a:cs typeface="Times New Roman"/>
                <a:hlinkClick r:id="rId5"/>
              </a:rPr>
              <a:t>http://900igr.net/datas/okruzhajuschij-mir/ZHivotnye-Krasnoj-knigi-Rossii/0010-010-CHernonogij-khorek.jpg</a:t>
            </a:r>
            <a:r>
              <a:rPr lang="ru-RU" dirty="0">
                <a:latin typeface="+mn-lt"/>
                <a:ea typeface="Calibri"/>
                <a:cs typeface="Times New Roman"/>
              </a:rPr>
              <a:t> - серые страницы Красной книги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solidFill>
                  <a:srgbClr val="0000FF"/>
                </a:solidFill>
                <a:latin typeface="+mn-lt"/>
                <a:ea typeface="Calibri"/>
                <a:cs typeface="Times New Roman"/>
                <a:hlinkClick r:id="rId6"/>
              </a:rPr>
              <a:t>http://900igr.net/datas/okruzhajuschij-mir/ZHivotnye-Krasnoj-knigi-Rossii/0009-009-Panda.jpg</a:t>
            </a:r>
            <a:r>
              <a:rPr lang="ru-RU" dirty="0">
                <a:latin typeface="+mn-lt"/>
                <a:ea typeface="Calibri"/>
                <a:cs typeface="Times New Roman"/>
              </a:rPr>
              <a:t> - белые страницы Красной </a:t>
            </a:r>
            <a:r>
              <a:rPr lang="ru-RU" dirty="0" smtClean="0">
                <a:latin typeface="+mn-lt"/>
                <a:ea typeface="Calibri"/>
                <a:cs typeface="Times New Roman"/>
              </a:rPr>
              <a:t>книги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solidFill>
                  <a:srgbClr val="0000FF"/>
                </a:solidFill>
                <a:latin typeface="+mn-lt"/>
                <a:ea typeface="Calibri"/>
                <a:cs typeface="Times New Roman"/>
                <a:hlinkClick r:id="rId7"/>
              </a:rPr>
              <a:t>http://</a:t>
            </a:r>
            <a:r>
              <a:rPr lang="ru-RU" u="sng" dirty="0" smtClean="0">
                <a:solidFill>
                  <a:srgbClr val="0000FF"/>
                </a:solidFill>
                <a:latin typeface="+mn-lt"/>
                <a:ea typeface="Calibri"/>
                <a:cs typeface="Times New Roman"/>
                <a:hlinkClick r:id="rId7"/>
              </a:rPr>
              <a:t>900igr.net/datas/okruzhajuschij-mir/ZHivotnye-Krasnoj-knigi-Rossii/0008-008-Zubr.jpg</a:t>
            </a:r>
            <a:r>
              <a:rPr lang="ru-RU" dirty="0" smtClean="0">
                <a:latin typeface="+mn-lt"/>
                <a:ea typeface="Calibri"/>
                <a:cs typeface="Times New Roman"/>
              </a:rPr>
              <a:t> - зеленые </a:t>
            </a:r>
            <a:r>
              <a:rPr lang="ru-RU" dirty="0">
                <a:latin typeface="+mn-lt"/>
                <a:ea typeface="Calibri"/>
                <a:cs typeface="Times New Roman"/>
              </a:rPr>
              <a:t>страницы Красной книги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 smtClean="0">
                <a:solidFill>
                  <a:srgbClr val="0000FF"/>
                </a:solidFill>
                <a:latin typeface="+mn-lt"/>
                <a:ea typeface="Calibri"/>
                <a:cs typeface="Times New Roman"/>
                <a:hlinkClick r:id="rId8"/>
              </a:rPr>
              <a:t>http</a:t>
            </a:r>
            <a:r>
              <a:rPr lang="ru-RU" u="sng" dirty="0">
                <a:solidFill>
                  <a:srgbClr val="0000FF"/>
                </a:solidFill>
                <a:latin typeface="+mn-lt"/>
                <a:ea typeface="Calibri"/>
                <a:cs typeface="Times New Roman"/>
                <a:hlinkClick r:id="rId8"/>
              </a:rPr>
              <a:t>://1.bp.blogspot.com/-</a:t>
            </a:r>
            <a:r>
              <a:rPr lang="ru-RU" u="sng" dirty="0" smtClean="0">
                <a:solidFill>
                  <a:srgbClr val="0000FF"/>
                </a:solidFill>
                <a:latin typeface="+mn-lt"/>
                <a:ea typeface="Calibri"/>
                <a:cs typeface="Times New Roman"/>
                <a:hlinkClick r:id="rId8"/>
              </a:rPr>
              <a:t>GYoHbS_Q8Sc/TlKSNUfnwXI/AAAAAAAAALs/P9Ufk-I1_0E/s1600/pd1.jpg</a:t>
            </a:r>
            <a:r>
              <a:rPr lang="ru-RU" dirty="0" smtClean="0">
                <a:latin typeface="+mn-lt"/>
                <a:ea typeface="Calibri"/>
                <a:cs typeface="Times New Roman"/>
              </a:rPr>
              <a:t> - венерин </a:t>
            </a:r>
            <a:r>
              <a:rPr lang="ru-RU" dirty="0">
                <a:latin typeface="+mn-lt"/>
                <a:ea typeface="Calibri"/>
                <a:cs typeface="Times New Roman"/>
              </a:rPr>
              <a:t>башмачок </a:t>
            </a:r>
            <a:endParaRPr lang="ru-RU" dirty="0" smtClean="0">
              <a:latin typeface="+mn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latin typeface="+mn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>
              <a:latin typeface="+mn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>
              <a:latin typeface="+mn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>
              <a:latin typeface="+mn-lt"/>
              <a:ea typeface="Calibri"/>
              <a:cs typeface="Times New Roman"/>
            </a:endParaRPr>
          </a:p>
          <a:p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56022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1114" y="260351"/>
            <a:ext cx="7297694" cy="5128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584923" y="5388915"/>
            <a:ext cx="81375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 dirty="0"/>
              <a:t>Последнего  дикого  голубя  убили  в  1899 году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900113" y="4652963"/>
            <a:ext cx="7704137" cy="1425575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000" dirty="0" smtClean="0">
                <a:effectLst/>
              </a:rPr>
              <a:t>Международная  Красная  книга  издана  в  1963 году</a:t>
            </a:r>
          </a:p>
        </p:txBody>
      </p:sp>
      <p:pic>
        <p:nvPicPr>
          <p:cNvPr id="8196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9775" y="620713"/>
            <a:ext cx="2916188" cy="343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773508"/>
            <a:ext cx="4175125" cy="3131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15876" y="980728"/>
            <a:ext cx="7788572" cy="48965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476237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358227"/>
            <a:ext cx="6657663" cy="550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1452439" y="5880323"/>
            <a:ext cx="61928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 dirty="0"/>
              <a:t>Большерогий  олень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964</TotalTime>
  <Words>465</Words>
  <Application>Microsoft Office PowerPoint</Application>
  <PresentationFormat>Экран (4:3)</PresentationFormat>
  <Paragraphs>114</Paragraphs>
  <Slides>40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Трава</vt:lpstr>
      <vt:lpstr>Давайте сохраним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Список  используемой  литературы</vt:lpstr>
      <vt:lpstr>Слайд 37</vt:lpstr>
      <vt:lpstr>Слайд 38</vt:lpstr>
      <vt:lpstr>Слайд 39</vt:lpstr>
      <vt:lpstr>Слайд 40</vt:lpstr>
    </vt:vector>
  </TitlesOfParts>
  <Company>IPPK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Красная книга Краснодарского края</dc:title>
  <dc:creator>---</dc:creator>
  <cp:lastModifiedBy>Мама</cp:lastModifiedBy>
  <cp:revision>73</cp:revision>
  <dcterms:created xsi:type="dcterms:W3CDTF">2006-11-09T10:16:35Z</dcterms:created>
  <dcterms:modified xsi:type="dcterms:W3CDTF">2013-06-13T18:29:26Z</dcterms:modified>
</cp:coreProperties>
</file>