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9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158D"/>
    <a:srgbClr val="FFFF00"/>
    <a:srgbClr val="00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BBEB-1E3D-4E41-8027-20AE59E421A1}" type="datetimeFigureOut">
              <a:rPr lang="ru-RU" smtClean="0"/>
              <a:pPr/>
              <a:t>07.07.2014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5411E-DFDA-4F93-9225-75630A9740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BBEB-1E3D-4E41-8027-20AE59E421A1}" type="datetimeFigureOut">
              <a:rPr lang="ru-RU" smtClean="0"/>
              <a:pPr/>
              <a:t>07.07.2014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5411E-DFDA-4F93-9225-75630A9740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BBEB-1E3D-4E41-8027-20AE59E421A1}" type="datetimeFigureOut">
              <a:rPr lang="ru-RU" smtClean="0"/>
              <a:pPr/>
              <a:t>07.07.2014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5411E-DFDA-4F93-9225-75630A9740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BBEB-1E3D-4E41-8027-20AE59E421A1}" type="datetimeFigureOut">
              <a:rPr lang="ru-RU" smtClean="0"/>
              <a:pPr/>
              <a:t>07.07.2014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5411E-DFDA-4F93-9225-75630A9740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BBEB-1E3D-4E41-8027-20AE59E421A1}" type="datetimeFigureOut">
              <a:rPr lang="ru-RU" smtClean="0"/>
              <a:pPr/>
              <a:t>07.07.2014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5411E-DFDA-4F93-9225-75630A9740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BBEB-1E3D-4E41-8027-20AE59E421A1}" type="datetimeFigureOut">
              <a:rPr lang="ru-RU" smtClean="0"/>
              <a:pPr/>
              <a:t>07.07.2014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5411E-DFDA-4F93-9225-75630A9740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BBEB-1E3D-4E41-8027-20AE59E421A1}" type="datetimeFigureOut">
              <a:rPr lang="ru-RU" smtClean="0"/>
              <a:pPr/>
              <a:t>07.07.2014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5411E-DFDA-4F93-9225-75630A9740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BBEB-1E3D-4E41-8027-20AE59E421A1}" type="datetimeFigureOut">
              <a:rPr lang="ru-RU" smtClean="0"/>
              <a:pPr/>
              <a:t>07.07.2014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5411E-DFDA-4F93-9225-75630A9740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BBEB-1E3D-4E41-8027-20AE59E421A1}" type="datetimeFigureOut">
              <a:rPr lang="ru-RU" smtClean="0"/>
              <a:pPr/>
              <a:t>07.07.2014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5411E-DFDA-4F93-9225-75630A9740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BBEB-1E3D-4E41-8027-20AE59E421A1}" type="datetimeFigureOut">
              <a:rPr lang="ru-RU" smtClean="0"/>
              <a:pPr/>
              <a:t>07.07.2014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5411E-DFDA-4F93-9225-75630A9740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BBEB-1E3D-4E41-8027-20AE59E421A1}" type="datetimeFigureOut">
              <a:rPr lang="ru-RU" smtClean="0"/>
              <a:pPr/>
              <a:t>07.07.2014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5411E-DFDA-4F93-9225-75630A9740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4000">
              <a:schemeClr val="bg2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CBBEB-1E3D-4E41-8027-20AE59E421A1}" type="datetimeFigureOut">
              <a:rPr lang="ru-RU" smtClean="0"/>
              <a:pPr/>
              <a:t>07.07.2014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5411E-DFDA-4F93-9225-75630A9740E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302897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Bookman Old Style" pitchFamily="18" charset="0"/>
              </a:rPr>
              <a:t>ЛИРО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/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Курсовая </a:t>
            </a:r>
            <a:r>
              <a:rPr lang="ru-RU" dirty="0" smtClean="0">
                <a:latin typeface="Bookman Old Style" pitchFamily="18" charset="0"/>
              </a:rPr>
              <a:t>работа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/>
            </a:r>
            <a:br>
              <a:rPr lang="ru-RU" dirty="0" smtClean="0">
                <a:latin typeface="Bookman Old Style" pitchFamily="18" charset="0"/>
              </a:rPr>
            </a:br>
            <a:r>
              <a:rPr lang="ru-RU" sz="6000" i="1" dirty="0" smtClean="0">
                <a:solidFill>
                  <a:srgbClr val="FF0000"/>
                </a:solidFill>
                <a:latin typeface="Bookman Old Style" pitchFamily="18" charset="0"/>
              </a:rPr>
              <a:t>Теорема Виета</a:t>
            </a:r>
            <a:r>
              <a:rPr lang="ru-RU" dirty="0" smtClean="0">
                <a:latin typeface="Bookman Old Style" pitchFamily="18" charset="0"/>
              </a:rPr>
              <a:t/>
            </a:r>
            <a:br>
              <a:rPr lang="ru-RU" dirty="0" smtClean="0">
                <a:latin typeface="Bookman Old Style" pitchFamily="18" charset="0"/>
              </a:rPr>
            </a:br>
            <a:endParaRPr lang="ru-RU" dirty="0">
              <a:latin typeface="Bookman Old Style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6248" y="3886200"/>
            <a:ext cx="3486152" cy="2543196"/>
          </a:xfrm>
        </p:spPr>
        <p:txBody>
          <a:bodyPr>
            <a:normAutofit fontScale="70000" lnSpcReduction="20000"/>
          </a:bodyPr>
          <a:lstStyle/>
          <a:p>
            <a:r>
              <a:rPr lang="ru-RU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Выполнила учитель математики Васильева Татьяна Алексеевна</a:t>
            </a:r>
          </a:p>
          <a:p>
            <a:endParaRPr lang="ru-RU" i="1" dirty="0" smtClean="0">
              <a:solidFill>
                <a:schemeClr val="tx1">
                  <a:lumMod val="95000"/>
                  <a:lumOff val="5000"/>
                </a:schemeClr>
              </a:solidFill>
              <a:latin typeface="Bookman Old Style" pitchFamily="18" charset="0"/>
            </a:endParaRPr>
          </a:p>
          <a:p>
            <a:endParaRPr lang="ru-RU" i="1" dirty="0" smtClean="0">
              <a:solidFill>
                <a:schemeClr val="tx1">
                  <a:lumMod val="95000"/>
                  <a:lumOff val="5000"/>
                </a:schemeClr>
              </a:solidFill>
              <a:latin typeface="Bookman Old Style" pitchFamily="18" charset="0"/>
            </a:endParaRPr>
          </a:p>
          <a:p>
            <a:r>
              <a:rPr lang="ru-RU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2014г</a:t>
            </a:r>
            <a:r>
              <a:rPr lang="ru-RU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.</a:t>
            </a:r>
            <a:endParaRPr lang="ru-RU" i="1" dirty="0">
              <a:solidFill>
                <a:schemeClr val="tx1">
                  <a:lumMod val="95000"/>
                  <a:lumOff val="5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ru-RU" sz="3600" i="1" dirty="0" smtClean="0">
                <a:solidFill>
                  <a:srgbClr val="00B050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/>
            </a:r>
            <a:br>
              <a:rPr lang="ru-RU" sz="3600" i="1" dirty="0" smtClean="0">
                <a:solidFill>
                  <a:srgbClr val="00B050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</a:br>
            <a:r>
              <a:rPr lang="ru-RU" sz="3200" i="1" dirty="0" smtClean="0">
                <a:solidFill>
                  <a:srgbClr val="00B050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Алгоритм нахождения корней </a:t>
            </a:r>
            <a:r>
              <a:rPr lang="ru-RU" sz="3200" i="1" dirty="0" smtClean="0">
                <a:solidFill>
                  <a:srgbClr val="00B050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приведенного квадратного </a:t>
            </a:r>
            <a:r>
              <a:rPr lang="ru-RU" sz="3200" i="1" dirty="0" smtClean="0">
                <a:solidFill>
                  <a:srgbClr val="00B050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уравнения</a:t>
            </a:r>
            <a:r>
              <a:rPr lang="ru-RU" sz="3600" i="1" dirty="0" smtClean="0">
                <a:solidFill>
                  <a:srgbClr val="00B050"/>
                </a:solidFill>
                <a:latin typeface="Bookman Old Style" pitchFamily="18" charset="0"/>
                <a:cs typeface="Arial" pitchFamily="34" charset="0"/>
              </a:rPr>
              <a:t/>
            </a:r>
            <a:br>
              <a:rPr lang="ru-RU" sz="3600" i="1" dirty="0" smtClean="0">
                <a:solidFill>
                  <a:srgbClr val="00B050"/>
                </a:solidFill>
                <a:latin typeface="Bookman Old Style" pitchFamily="18" charset="0"/>
                <a:cs typeface="Arial" pitchFamily="34" charset="0"/>
              </a:rPr>
            </a:br>
            <a:endParaRPr lang="ru-RU" sz="3600" i="1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214282" y="2643182"/>
          <a:ext cx="3071834" cy="4024330"/>
        </p:xfrm>
        <a:graphic>
          <a:graphicData uri="http://schemas.openxmlformats.org/drawingml/2006/table">
            <a:tbl>
              <a:tblPr/>
              <a:tblGrid>
                <a:gridCol w="2143140"/>
                <a:gridCol w="928694"/>
              </a:tblGrid>
              <a:tr h="4127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latin typeface="Bookman Old Style" pitchFamily="18" charset="0"/>
                          <a:ea typeface="Times New Roman"/>
                        </a:rPr>
                        <a:t>Свободный член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b="1" i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55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latin typeface="Bookman Old Style" pitchFamily="18" charset="0"/>
                          <a:ea typeface="Times New Roman"/>
                        </a:rPr>
                        <a:t>Предполагаемые корни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latin typeface="Bookman Old Style" pitchFamily="18" charset="0"/>
                          <a:ea typeface="Times New Roman"/>
                        </a:rPr>
                        <a:t>                      или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1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latin typeface="Bookman Old Style" pitchFamily="18" charset="0"/>
                          <a:ea typeface="Times New Roman"/>
                        </a:rPr>
                        <a:t>Произведение корней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latin typeface="Bookman Old Style" pitchFamily="18" charset="0"/>
                          <a:ea typeface="Times New Roman"/>
                        </a:rPr>
                        <a:t>                      или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latin typeface="Bookman Old Style" pitchFamily="18" charset="0"/>
                          <a:ea typeface="Times New Roman"/>
                        </a:rPr>
                        <a:t>Сумма корней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latin typeface="Bookman Old Style" pitchFamily="18" charset="0"/>
                          <a:ea typeface="Times New Roman"/>
                        </a:rPr>
                        <a:t>                      или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55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latin typeface="Bookman Old Style" pitchFamily="18" charset="0"/>
                          <a:ea typeface="Times New Roman"/>
                        </a:rPr>
                        <a:t>Второй коэффициент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b="1" i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7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latin typeface="Bookman Old Style" pitchFamily="18" charset="0"/>
                          <a:ea typeface="Times New Roman"/>
                        </a:rPr>
                        <a:t>Вывод: корни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b="1" i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1571613"/>
            <a:ext cx="4114800" cy="1143008"/>
          </a:xfrm>
        </p:spPr>
        <p:txBody>
          <a:bodyPr/>
          <a:lstStyle/>
          <a:p>
            <a:pPr lvl="0">
              <a:buNone/>
            </a:pPr>
            <a:r>
              <a:rPr lang="ru-RU" sz="2000" dirty="0" smtClean="0">
                <a:latin typeface="Bookman Old Style" pitchFamily="18" charset="0"/>
              </a:rPr>
              <a:t>Найдем корни приведенного квадратного уравнения  </a:t>
            </a:r>
            <a:endParaRPr lang="ru-RU" sz="2000" dirty="0" smtClean="0">
              <a:latin typeface="Bookman Old Style" pitchFamily="18" charset="0"/>
            </a:endParaRPr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14282" y="1500174"/>
            <a:ext cx="385765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Bookman Old Style" pitchFamily="18" charset="0"/>
              </a:rPr>
              <a:t>Найдем корни приведенного квадратного уравнения </a:t>
            </a:r>
            <a:r>
              <a:rPr lang="ru-RU" sz="2000" dirty="0" smtClean="0">
                <a:latin typeface="Bookman Old Style" pitchFamily="18" charset="0"/>
              </a:rPr>
              <a:t>---------</a:t>
            </a:r>
            <a:endParaRPr lang="ru-RU" sz="2000" dirty="0">
              <a:latin typeface="Bookman Old Style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000892" y="3071810"/>
            <a:ext cx="3882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dirty="0" smtClean="0">
                <a:latin typeface="Bookman Old Style" pitchFamily="18" charset="0"/>
                <a:ea typeface="Times New Roman"/>
              </a:rPr>
              <a:t>2</a:t>
            </a:r>
            <a:endParaRPr lang="ru-RU" sz="2400" b="1" dirty="0">
              <a:latin typeface="Bookman Old Style" pitchFamily="18" charset="0"/>
              <a:ea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072198" y="3714752"/>
            <a:ext cx="7248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Bookman Old Style" pitchFamily="18" charset="0"/>
                <a:ea typeface="Times New Roman"/>
              </a:rPr>
              <a:t> 1;2 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143636" y="4500570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Bookman Old Style" pitchFamily="18" charset="0"/>
                <a:ea typeface="Times New Roman"/>
              </a:rPr>
              <a:t> 3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7572396" y="4500570"/>
            <a:ext cx="10342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ru-RU" b="1" dirty="0" smtClean="0">
                <a:latin typeface="Bookman Old Style" pitchFamily="18" charset="0"/>
                <a:ea typeface="Times New Roman"/>
              </a:rPr>
              <a:t>или  -3</a:t>
            </a:r>
            <a:endParaRPr lang="ru-RU" b="1" dirty="0">
              <a:latin typeface="Bookman Old Style" pitchFamily="18" charset="0"/>
              <a:ea typeface="Times New Roman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072330" y="5143512"/>
            <a:ext cx="3369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 smtClean="0">
                <a:latin typeface="Bookman Old Style" pitchFamily="18" charset="0"/>
                <a:ea typeface="Times New Roman"/>
              </a:rPr>
              <a:t>3</a:t>
            </a:r>
            <a:endParaRPr lang="ru-RU" b="1" dirty="0">
              <a:latin typeface="Bookman Old Style" pitchFamily="18" charset="0"/>
              <a:ea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786578" y="5857892"/>
            <a:ext cx="7344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 smtClean="0">
                <a:latin typeface="Bookman Old Style" pitchFamily="18" charset="0"/>
                <a:ea typeface="Times New Roman"/>
              </a:rPr>
              <a:t>-1;-2</a:t>
            </a:r>
            <a:endParaRPr lang="ru-RU" b="1" dirty="0">
              <a:latin typeface="Bookman Old Style" pitchFamily="18" charset="0"/>
              <a:ea typeface="Times New Roman"/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3571868" y="3143248"/>
          <a:ext cx="5214974" cy="3071833"/>
        </p:xfrm>
        <a:graphic>
          <a:graphicData uri="http://schemas.openxmlformats.org/drawingml/2006/table">
            <a:tbl>
              <a:tblPr/>
              <a:tblGrid>
                <a:gridCol w="2286016"/>
                <a:gridCol w="2928958"/>
              </a:tblGrid>
              <a:tr h="4388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Bookman Old Style" pitchFamily="18" charset="0"/>
                          <a:ea typeface="Times New Roman"/>
                        </a:rPr>
                        <a:t>Свободный член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76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Bookman Old Style" pitchFamily="18" charset="0"/>
                          <a:ea typeface="Times New Roman"/>
                        </a:rPr>
                        <a:t>Предполагаемые корни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8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Bookman Old Style" pitchFamily="18" charset="0"/>
                          <a:ea typeface="Times New Roman"/>
                        </a:rPr>
                        <a:t>Сумма корней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76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Bookman Old Style" pitchFamily="18" charset="0"/>
                          <a:ea typeface="Times New Roman"/>
                        </a:rPr>
                        <a:t>Второй коэффициент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8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Bookman Old Style" pitchFamily="18" charset="0"/>
                          <a:ea typeface="Times New Roman"/>
                        </a:rPr>
                        <a:t>Вывод: корни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8358214" y="3714752"/>
            <a:ext cx="4203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Bookman Old Style" pitchFamily="18" charset="0"/>
                <a:ea typeface="Times New Roman"/>
              </a:rPr>
              <a:t>-2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7358082" y="3714752"/>
            <a:ext cx="10342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ru-RU" b="1" dirty="0" smtClean="0">
                <a:latin typeface="Bookman Old Style" pitchFamily="18" charset="0"/>
                <a:ea typeface="Times New Roman"/>
              </a:rPr>
              <a:t>или -1;</a:t>
            </a:r>
            <a:endParaRPr lang="ru-RU" b="1" dirty="0">
              <a:latin typeface="Bookman Old Style" pitchFamily="18" charset="0"/>
              <a:ea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072066" y="2285992"/>
            <a:ext cx="15664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buNone/>
            </a:pPr>
            <a:r>
              <a:rPr lang="ru-RU" dirty="0" smtClean="0">
                <a:latin typeface="Bookman Old Style" pitchFamily="18" charset="0"/>
              </a:rPr>
              <a:t>Х</a:t>
            </a:r>
            <a:r>
              <a:rPr lang="ru-RU" baseline="30000" dirty="0" smtClean="0">
                <a:latin typeface="Bookman Old Style" pitchFamily="18" charset="0"/>
              </a:rPr>
              <a:t>2</a:t>
            </a:r>
            <a:r>
              <a:rPr lang="ru-RU" dirty="0" smtClean="0">
                <a:latin typeface="Bookman Old Style" pitchFamily="18" charset="0"/>
              </a:rPr>
              <a:t> +3х+ 2=0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  <p:bldP spid="14" grpId="0"/>
      <p:bldP spid="15" grpId="0"/>
      <p:bldP spid="16" grpId="0"/>
      <p:bldP spid="18" grpId="0"/>
      <p:bldP spid="19" grpId="0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i="1" dirty="0" smtClean="0">
                <a:solidFill>
                  <a:srgbClr val="00B050"/>
                </a:solidFill>
                <a:latin typeface="Bookman Old Style" pitchFamily="18" charset="0"/>
              </a:rPr>
              <a:t/>
            </a:r>
            <a:br>
              <a:rPr lang="ru-RU" sz="3600" i="1" dirty="0" smtClean="0">
                <a:solidFill>
                  <a:srgbClr val="00B050"/>
                </a:solidFill>
                <a:latin typeface="Bookman Old Style" pitchFamily="18" charset="0"/>
              </a:rPr>
            </a:br>
            <a:r>
              <a:rPr lang="ru-RU" sz="3600" i="1" dirty="0" smtClean="0">
                <a:solidFill>
                  <a:srgbClr val="00B050"/>
                </a:solidFill>
                <a:latin typeface="Bookman Old Style" pitchFamily="18" charset="0"/>
              </a:rPr>
              <a:t/>
            </a:r>
            <a:br>
              <a:rPr lang="ru-RU" sz="3600" i="1" dirty="0" smtClean="0">
                <a:solidFill>
                  <a:srgbClr val="00B050"/>
                </a:solidFill>
                <a:latin typeface="Bookman Old Style" pitchFamily="18" charset="0"/>
              </a:rPr>
            </a:br>
            <a:r>
              <a:rPr lang="ru-RU" sz="3600" i="1" dirty="0" smtClean="0">
                <a:solidFill>
                  <a:srgbClr val="00B050"/>
                </a:solidFill>
                <a:latin typeface="Bookman Old Style" pitchFamily="18" charset="0"/>
              </a:rPr>
              <a:t>Запишите на математическом языке теорему Виета для приведенного квадратного уравнения</a:t>
            </a:r>
            <a:endParaRPr lang="ru-RU" sz="3600" i="1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64" y="3500438"/>
            <a:ext cx="2581275" cy="923925"/>
          </a:xfrm>
          <a:prstGeom prst="rect">
            <a:avLst/>
          </a:prstGeom>
          <a:noFill/>
        </p:spPr>
      </p:pic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13811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14612" y="2500306"/>
            <a:ext cx="3190875" cy="542925"/>
          </a:xfrm>
          <a:prstGeom prst="rect">
            <a:avLst/>
          </a:prstGeom>
          <a:noFill/>
        </p:spPr>
      </p:pic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10001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rgbClr val="00B050"/>
                </a:solidFill>
                <a:latin typeface="Bookman Old Style" pitchFamily="18" charset="0"/>
              </a:rPr>
              <a:t>Проверка самостоятельной работы</a:t>
            </a:r>
            <a:endParaRPr lang="ru-RU" i="1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sz="3600" dirty="0" smtClean="0">
                <a:solidFill>
                  <a:srgbClr val="7030A0"/>
                </a:solidFill>
                <a:latin typeface="Bookman Old Style" pitchFamily="18" charset="0"/>
              </a:rPr>
              <a:t>1 </a:t>
            </a:r>
            <a:r>
              <a:rPr lang="ru-RU" sz="3600" dirty="0" smtClean="0">
                <a:solidFill>
                  <a:srgbClr val="7030A0"/>
                </a:solidFill>
                <a:latin typeface="Bookman Old Style" pitchFamily="18" charset="0"/>
              </a:rPr>
              <a:t>вариант</a:t>
            </a:r>
          </a:p>
          <a:p>
            <a:r>
              <a:rPr lang="ru-RU" sz="3600" dirty="0" smtClean="0">
                <a:latin typeface="Bookman Old Style" pitchFamily="18" charset="0"/>
              </a:rPr>
              <a:t> </a:t>
            </a:r>
            <a:r>
              <a:rPr lang="ru-RU" sz="3600" dirty="0" smtClean="0">
                <a:latin typeface="Bookman Old Style" pitchFamily="18" charset="0"/>
              </a:rPr>
              <a:t>№ 29.6 (б)  </a:t>
            </a:r>
            <a:endParaRPr lang="ru-RU" sz="3600" dirty="0" smtClean="0">
              <a:latin typeface="Bookman Old Style" pitchFamily="18" charset="0"/>
            </a:endParaRPr>
          </a:p>
          <a:p>
            <a:r>
              <a:rPr lang="ru-RU" sz="3600" dirty="0" smtClean="0">
                <a:latin typeface="Bookman Old Style" pitchFamily="18" charset="0"/>
              </a:rPr>
              <a:t> </a:t>
            </a:r>
            <a:r>
              <a:rPr lang="ru-RU" sz="3600" dirty="0" smtClean="0">
                <a:solidFill>
                  <a:srgbClr val="FF0000"/>
                </a:solidFill>
                <a:latin typeface="Bookman Old Style" pitchFamily="18" charset="0"/>
              </a:rPr>
              <a:t>14; 1</a:t>
            </a:r>
          </a:p>
          <a:p>
            <a:r>
              <a:rPr lang="ru-RU" sz="3600" dirty="0" smtClean="0">
                <a:latin typeface="Bookman Old Style" pitchFamily="18" charset="0"/>
              </a:rPr>
              <a:t>29.9 (г</a:t>
            </a:r>
            <a:r>
              <a:rPr lang="ru-RU" sz="3600" dirty="0" smtClean="0">
                <a:latin typeface="Bookman Old Style" pitchFamily="18" charset="0"/>
              </a:rPr>
              <a:t>)</a:t>
            </a:r>
          </a:p>
          <a:p>
            <a:r>
              <a:rPr lang="ru-RU" sz="3600" dirty="0" smtClean="0">
                <a:latin typeface="Bookman Old Style" pitchFamily="18" charset="0"/>
              </a:rPr>
              <a:t> </a:t>
            </a:r>
            <a:r>
              <a:rPr lang="ru-RU" sz="3600" dirty="0" smtClean="0">
                <a:solidFill>
                  <a:srgbClr val="FF0000"/>
                </a:solidFill>
                <a:latin typeface="Bookman Old Style" pitchFamily="18" charset="0"/>
              </a:rPr>
              <a:t>х</a:t>
            </a:r>
            <a:r>
              <a:rPr lang="ru-RU" sz="3600" baseline="30000" dirty="0" smtClean="0">
                <a:solidFill>
                  <a:srgbClr val="FF0000"/>
                </a:solidFill>
                <a:latin typeface="Bookman Old Style" pitchFamily="18" charset="0"/>
              </a:rPr>
              <a:t>2</a:t>
            </a:r>
            <a:r>
              <a:rPr lang="ru-RU" sz="3600" dirty="0" smtClean="0">
                <a:solidFill>
                  <a:srgbClr val="FF0000"/>
                </a:solidFill>
                <a:latin typeface="Bookman Old Style" pitchFamily="18" charset="0"/>
              </a:rPr>
              <a:t>+8х+12=0 </a:t>
            </a:r>
          </a:p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7030A0"/>
                </a:solidFill>
                <a:latin typeface="Bookman Old Style" pitchFamily="18" charset="0"/>
              </a:rPr>
              <a:t>2 </a:t>
            </a:r>
            <a:r>
              <a:rPr lang="ru-RU" sz="3600" dirty="0" smtClean="0">
                <a:solidFill>
                  <a:srgbClr val="7030A0"/>
                </a:solidFill>
                <a:latin typeface="Bookman Old Style" pitchFamily="18" charset="0"/>
              </a:rPr>
              <a:t>вариант</a:t>
            </a:r>
          </a:p>
          <a:p>
            <a:r>
              <a:rPr lang="ru-RU" sz="3600" dirty="0" smtClean="0">
                <a:latin typeface="Bookman Old Style" pitchFamily="18" charset="0"/>
              </a:rPr>
              <a:t> </a:t>
            </a:r>
            <a:r>
              <a:rPr lang="ru-RU" sz="3600" dirty="0" smtClean="0">
                <a:latin typeface="Bookman Old Style" pitchFamily="18" charset="0"/>
              </a:rPr>
              <a:t>№ 29.6 (в) </a:t>
            </a:r>
            <a:endParaRPr lang="ru-RU" sz="3600" dirty="0" smtClean="0">
              <a:latin typeface="Bookman Old Style" pitchFamily="18" charset="0"/>
            </a:endParaRPr>
          </a:p>
          <a:p>
            <a:r>
              <a:rPr lang="ru-RU" sz="3600" dirty="0" smtClean="0">
                <a:solidFill>
                  <a:srgbClr val="FF0000"/>
                </a:solidFill>
                <a:latin typeface="Bookman Old Style" pitchFamily="18" charset="0"/>
              </a:rPr>
              <a:t>-</a:t>
            </a:r>
            <a:r>
              <a:rPr lang="ru-RU" sz="3600" dirty="0" smtClean="0">
                <a:solidFill>
                  <a:srgbClr val="FF0000"/>
                </a:solidFill>
                <a:latin typeface="Bookman Old Style" pitchFamily="18" charset="0"/>
              </a:rPr>
              <a:t>1;-7</a:t>
            </a:r>
          </a:p>
          <a:p>
            <a:r>
              <a:rPr lang="ru-RU" sz="3600" dirty="0" smtClean="0">
                <a:latin typeface="Bookman Old Style" pitchFamily="18" charset="0"/>
              </a:rPr>
              <a:t>29.9 (в) </a:t>
            </a:r>
            <a:endParaRPr lang="ru-RU" sz="3600" dirty="0" smtClean="0">
              <a:latin typeface="Bookman Old Style" pitchFamily="18" charset="0"/>
            </a:endParaRPr>
          </a:p>
          <a:p>
            <a:r>
              <a:rPr lang="ru-RU" sz="3600" dirty="0" smtClean="0">
                <a:latin typeface="Bookman Old Style" pitchFamily="18" charset="0"/>
              </a:rPr>
              <a:t> </a:t>
            </a:r>
            <a:r>
              <a:rPr lang="ru-RU" sz="3600" dirty="0" smtClean="0">
                <a:solidFill>
                  <a:srgbClr val="FF0000"/>
                </a:solidFill>
                <a:latin typeface="Bookman Old Style" pitchFamily="18" charset="0"/>
              </a:rPr>
              <a:t>х</a:t>
            </a:r>
            <a:r>
              <a:rPr lang="ru-RU" sz="3600" baseline="30000" dirty="0" smtClean="0">
                <a:solidFill>
                  <a:srgbClr val="FF0000"/>
                </a:solidFill>
                <a:latin typeface="Bookman Old Style" pitchFamily="18" charset="0"/>
              </a:rPr>
              <a:t>2</a:t>
            </a:r>
            <a:r>
              <a:rPr lang="ru-RU" sz="3600" dirty="0" smtClean="0">
                <a:solidFill>
                  <a:srgbClr val="FF0000"/>
                </a:solidFill>
                <a:latin typeface="Bookman Old Style" pitchFamily="18" charset="0"/>
              </a:rPr>
              <a:t>+7х-8=0</a:t>
            </a:r>
            <a:endParaRPr lang="ru-RU" sz="36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rgbClr val="00B050"/>
                </a:solidFill>
                <a:latin typeface="Bookman Old Style" pitchFamily="18" charset="0"/>
              </a:rPr>
              <a:t>Информация о домашнем задании</a:t>
            </a:r>
            <a:endParaRPr lang="ru-RU" i="1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>
              <a:solidFill>
                <a:srgbClr val="FB158D"/>
              </a:solidFill>
              <a:latin typeface="Bookman Old Style" pitchFamily="18" charset="0"/>
            </a:endParaRPr>
          </a:p>
          <a:p>
            <a:r>
              <a:rPr lang="ru-RU" smtClean="0">
                <a:solidFill>
                  <a:srgbClr val="FB158D"/>
                </a:solidFill>
                <a:latin typeface="Bookman Old Style" pitchFamily="18" charset="0"/>
              </a:rPr>
              <a:t>№ </a:t>
            </a:r>
            <a:r>
              <a:rPr lang="ru-RU" dirty="0" smtClean="0">
                <a:solidFill>
                  <a:srgbClr val="FB158D"/>
                </a:solidFill>
                <a:latin typeface="Bookman Old Style" pitchFamily="18" charset="0"/>
              </a:rPr>
              <a:t>29.8 (</a:t>
            </a:r>
            <a:r>
              <a:rPr lang="ru-RU" dirty="0" err="1" smtClean="0">
                <a:solidFill>
                  <a:srgbClr val="FB158D"/>
                </a:solidFill>
                <a:latin typeface="Bookman Old Style" pitchFamily="18" charset="0"/>
              </a:rPr>
              <a:t>в,г</a:t>
            </a:r>
            <a:r>
              <a:rPr lang="ru-RU" dirty="0" smtClean="0">
                <a:solidFill>
                  <a:srgbClr val="FB158D"/>
                </a:solidFill>
                <a:latin typeface="Bookman Old Style" pitchFamily="18" charset="0"/>
              </a:rPr>
              <a:t>) ,п.29,сообщение из Интернета о Франсуа </a:t>
            </a:r>
            <a:r>
              <a:rPr lang="ru-RU" dirty="0" smtClean="0">
                <a:solidFill>
                  <a:srgbClr val="FB158D"/>
                </a:solidFill>
                <a:latin typeface="Bookman Old Style" pitchFamily="18" charset="0"/>
              </a:rPr>
              <a:t>Виете.</a:t>
            </a:r>
            <a:endParaRPr lang="ru-RU" dirty="0">
              <a:solidFill>
                <a:srgbClr val="FB158D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4294967295"/>
          </p:nvPr>
        </p:nvSpPr>
        <p:spPr>
          <a:xfrm>
            <a:off x="571472" y="428604"/>
            <a:ext cx="8215370" cy="5697559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i="1" dirty="0" smtClean="0">
                <a:solidFill>
                  <a:srgbClr val="FF0000"/>
                </a:solidFill>
                <a:latin typeface="Bookman Old Style" pitchFamily="18" charset="0"/>
              </a:rPr>
              <a:t>С какой проблемой вы столкнулись в начале урока</a:t>
            </a:r>
            <a:r>
              <a:rPr lang="ru-RU" i="1" dirty="0" smtClean="0">
                <a:solidFill>
                  <a:srgbClr val="FF0000"/>
                </a:solidFill>
                <a:latin typeface="Bookman Old Style" pitchFamily="18" charset="0"/>
              </a:rPr>
              <a:t>?</a:t>
            </a:r>
          </a:p>
          <a:p>
            <a:pPr>
              <a:buNone/>
            </a:pPr>
            <a:r>
              <a:rPr lang="ru-RU" i="1" dirty="0" smtClean="0">
                <a:solidFill>
                  <a:srgbClr val="7030A0"/>
                </a:solidFill>
                <a:latin typeface="Bookman Old Style" pitchFamily="18" charset="0"/>
              </a:rPr>
              <a:t>С </a:t>
            </a:r>
            <a:r>
              <a:rPr lang="ru-RU" i="1" dirty="0" smtClean="0">
                <a:solidFill>
                  <a:srgbClr val="7030A0"/>
                </a:solidFill>
                <a:latin typeface="Bookman Old Style" pitchFamily="18" charset="0"/>
              </a:rPr>
              <a:t>помощью чего удалось  решить проблему?  </a:t>
            </a:r>
            <a:endParaRPr lang="ru-RU" i="1" dirty="0" smtClean="0">
              <a:solidFill>
                <a:srgbClr val="7030A0"/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ru-RU" i="1" dirty="0" smtClean="0">
                <a:solidFill>
                  <a:srgbClr val="00B050"/>
                </a:solidFill>
                <a:latin typeface="Bookman Old Style" pitchFamily="18" charset="0"/>
              </a:rPr>
              <a:t>Чему </a:t>
            </a:r>
            <a:r>
              <a:rPr lang="ru-RU" i="1" dirty="0" smtClean="0">
                <a:solidFill>
                  <a:srgbClr val="00B050"/>
                </a:solidFill>
                <a:latin typeface="Bookman Old Style" pitchFamily="18" charset="0"/>
              </a:rPr>
              <a:t>необходимо </a:t>
            </a:r>
            <a:r>
              <a:rPr lang="ru-RU" i="1" dirty="0" smtClean="0">
                <a:solidFill>
                  <a:srgbClr val="00B050"/>
                </a:solidFill>
                <a:latin typeface="Bookman Old Style" pitchFamily="18" charset="0"/>
              </a:rPr>
              <a:t>научиться еще, </a:t>
            </a:r>
            <a:r>
              <a:rPr lang="ru-RU" i="1" dirty="0" smtClean="0">
                <a:solidFill>
                  <a:srgbClr val="00B050"/>
                </a:solidFill>
                <a:latin typeface="Bookman Old Style" pitchFamily="18" charset="0"/>
              </a:rPr>
              <a:t>чтобы быстро решать </a:t>
            </a:r>
            <a:r>
              <a:rPr lang="ru-RU" i="1" dirty="0" smtClean="0">
                <a:solidFill>
                  <a:srgbClr val="00B050"/>
                </a:solidFill>
                <a:latin typeface="Bookman Old Style" pitchFamily="18" charset="0"/>
              </a:rPr>
              <a:t>приведенные квадратные уравнения?</a:t>
            </a:r>
          </a:p>
          <a:p>
            <a:pPr>
              <a:buNone/>
            </a:pPr>
            <a:r>
              <a:rPr lang="ru-RU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Можно ли </a:t>
            </a:r>
            <a:r>
              <a:rPr lang="ru-RU" i="1" dirty="0" err="1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неприведенное</a:t>
            </a:r>
            <a:r>
              <a:rPr lang="ru-RU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 квадратное уравнение решить по теореме Виета?</a:t>
            </a:r>
            <a:endParaRPr lang="ru-RU" i="1" dirty="0" smtClean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i="1" dirty="0" smtClean="0">
                <a:solidFill>
                  <a:srgbClr val="FB158D"/>
                </a:solidFill>
                <a:latin typeface="Bookman Old Style" pitchFamily="18" charset="0"/>
              </a:rPr>
              <a:t>Благодарю за сотрудничество!</a:t>
            </a:r>
            <a:endParaRPr lang="ru-RU" i="1" dirty="0">
              <a:solidFill>
                <a:srgbClr val="FB158D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rgbClr val="00B050"/>
                </a:solidFill>
                <a:latin typeface="Bookman Old Style" pitchFamily="18" charset="0"/>
              </a:rPr>
              <a:t>Определение приведенного квадратного уравнения</a:t>
            </a:r>
            <a:endParaRPr lang="ru-RU" i="1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</p:spPr>
        <p:txBody>
          <a:bodyPr/>
          <a:lstStyle/>
          <a:p>
            <a:pPr>
              <a:buNone/>
            </a:pPr>
            <a:r>
              <a:rPr lang="ru-RU" b="1" i="1" dirty="0" smtClean="0">
                <a:solidFill>
                  <a:srgbClr val="FF0000"/>
                </a:solidFill>
                <a:latin typeface="Bookman Old Style" pitchFamily="18" charset="0"/>
              </a:rPr>
              <a:t>   </a:t>
            </a:r>
            <a:r>
              <a:rPr lang="ru-RU" sz="4000" b="1" i="1" dirty="0" smtClean="0">
                <a:solidFill>
                  <a:srgbClr val="FF0000"/>
                </a:solidFill>
                <a:latin typeface="Bookman Old Style" pitchFamily="18" charset="0"/>
              </a:rPr>
              <a:t>Квадратное </a:t>
            </a:r>
            <a:r>
              <a:rPr lang="ru-RU" sz="4000" b="1" i="1" dirty="0" smtClean="0">
                <a:solidFill>
                  <a:srgbClr val="FF0000"/>
                </a:solidFill>
                <a:latin typeface="Bookman Old Style" pitchFamily="18" charset="0"/>
              </a:rPr>
              <a:t>уравнение называется приведенным, если его старший коэффициент равен 1.</a:t>
            </a:r>
            <a:endParaRPr lang="ru-RU" sz="4000" b="1" i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0" y="10001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28926" y="4786322"/>
            <a:ext cx="3190875" cy="542925"/>
          </a:xfrm>
          <a:prstGeom prst="rect">
            <a:avLst/>
          </a:prstGeom>
          <a:noFill/>
        </p:spPr>
      </p:pic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0" y="10001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rgbClr val="00B050"/>
                </a:solidFill>
                <a:latin typeface="Bookman Old Style" pitchFamily="18" charset="0"/>
              </a:rPr>
              <a:t>Выбери приведенные квадратные уравнения</a:t>
            </a:r>
            <a:endParaRPr lang="ru-RU" i="1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sz="3200" dirty="0" smtClean="0">
                <a:latin typeface="Bookman Old Style" pitchFamily="18" charset="0"/>
              </a:rPr>
              <a:t>Х</a:t>
            </a:r>
            <a:r>
              <a:rPr lang="ru-RU" sz="3200" baseline="30000" dirty="0" smtClean="0">
                <a:latin typeface="Bookman Old Style" pitchFamily="18" charset="0"/>
              </a:rPr>
              <a:t>2</a:t>
            </a:r>
            <a:r>
              <a:rPr lang="ru-RU" sz="3200" dirty="0" smtClean="0">
                <a:latin typeface="Bookman Old Style" pitchFamily="18" charset="0"/>
              </a:rPr>
              <a:t>-5х+6=0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>
                <a:latin typeface="Bookman Old Style" pitchFamily="18" charset="0"/>
              </a:rPr>
              <a:t>2х</a:t>
            </a:r>
            <a:r>
              <a:rPr lang="ru-RU" sz="3200" baseline="30000" dirty="0" smtClean="0">
                <a:latin typeface="Bookman Old Style" pitchFamily="18" charset="0"/>
              </a:rPr>
              <a:t>2</a:t>
            </a:r>
            <a:r>
              <a:rPr lang="ru-RU" sz="3200" dirty="0" smtClean="0">
                <a:latin typeface="Bookman Old Style" pitchFamily="18" charset="0"/>
              </a:rPr>
              <a:t>+3х+1=0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>
                <a:latin typeface="Bookman Old Style" pitchFamily="18" charset="0"/>
              </a:rPr>
              <a:t>Х</a:t>
            </a:r>
            <a:r>
              <a:rPr lang="ru-RU" sz="3200" baseline="30000" dirty="0" smtClean="0">
                <a:latin typeface="Bookman Old Style" pitchFamily="18" charset="0"/>
              </a:rPr>
              <a:t>2</a:t>
            </a:r>
            <a:r>
              <a:rPr lang="ru-RU" sz="3200" dirty="0" smtClean="0">
                <a:latin typeface="Bookman Old Style" pitchFamily="18" charset="0"/>
              </a:rPr>
              <a:t>-2х-15=0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>
                <a:latin typeface="Bookman Old Style" pitchFamily="18" charset="0"/>
              </a:rPr>
              <a:t>3х</a:t>
            </a:r>
            <a:r>
              <a:rPr lang="ru-RU" sz="3200" baseline="30000" dirty="0" smtClean="0">
                <a:latin typeface="Bookman Old Style" pitchFamily="18" charset="0"/>
              </a:rPr>
              <a:t>2</a:t>
            </a:r>
            <a:r>
              <a:rPr lang="ru-RU" sz="3200" dirty="0" smtClean="0">
                <a:latin typeface="Bookman Old Style" pitchFamily="18" charset="0"/>
              </a:rPr>
              <a:t>-7х+3=0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>
                <a:latin typeface="Bookman Old Style" pitchFamily="18" charset="0"/>
              </a:rPr>
              <a:t>Х</a:t>
            </a:r>
            <a:r>
              <a:rPr lang="ru-RU" sz="3200" baseline="30000" dirty="0" smtClean="0">
                <a:latin typeface="Bookman Old Style" pitchFamily="18" charset="0"/>
              </a:rPr>
              <a:t>2</a:t>
            </a:r>
            <a:r>
              <a:rPr lang="ru-RU" sz="3200" dirty="0" smtClean="0">
                <a:latin typeface="Bookman Old Style" pitchFamily="18" charset="0"/>
              </a:rPr>
              <a:t>+6х+8=0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>
                <a:latin typeface="Bookman Old Style" pitchFamily="18" charset="0"/>
              </a:rPr>
              <a:t>Х</a:t>
            </a:r>
            <a:r>
              <a:rPr lang="ru-RU" sz="3200" baseline="30000" dirty="0" smtClean="0">
                <a:latin typeface="Bookman Old Style" pitchFamily="18" charset="0"/>
              </a:rPr>
              <a:t>2</a:t>
            </a:r>
            <a:r>
              <a:rPr lang="ru-RU" sz="3200" dirty="0" smtClean="0">
                <a:latin typeface="Bookman Old Style" pitchFamily="18" charset="0"/>
              </a:rPr>
              <a:t>-3х-18=0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>
                <a:latin typeface="Bookman Old Style" pitchFamily="18" charset="0"/>
              </a:rPr>
              <a:t>Х</a:t>
            </a:r>
            <a:r>
              <a:rPr lang="ru-RU" sz="3200" baseline="30000" dirty="0" smtClean="0">
                <a:latin typeface="Bookman Old Style" pitchFamily="18" charset="0"/>
              </a:rPr>
              <a:t>2</a:t>
            </a:r>
            <a:r>
              <a:rPr lang="ru-RU" sz="3200" dirty="0" smtClean="0">
                <a:latin typeface="Bookman Old Style" pitchFamily="18" charset="0"/>
              </a:rPr>
              <a:t>+4х-5=0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071678"/>
            <a:ext cx="4038600" cy="4054485"/>
          </a:xfrm>
        </p:spPr>
        <p:txBody>
          <a:bodyPr/>
          <a:lstStyle/>
          <a:p>
            <a:r>
              <a:rPr lang="ru-RU" sz="4000" dirty="0" smtClean="0">
                <a:solidFill>
                  <a:srgbClr val="FF0000"/>
                </a:solidFill>
                <a:latin typeface="Bookman Old Style" pitchFamily="18" charset="0"/>
              </a:rPr>
              <a:t>Х</a:t>
            </a:r>
            <a:r>
              <a:rPr lang="ru-RU" sz="4000" baseline="30000" dirty="0" smtClean="0">
                <a:solidFill>
                  <a:srgbClr val="FF0000"/>
                </a:solidFill>
                <a:latin typeface="Bookman Old Style" pitchFamily="18" charset="0"/>
              </a:rPr>
              <a:t>2</a:t>
            </a:r>
            <a:r>
              <a:rPr lang="ru-RU" sz="4000" dirty="0" smtClean="0">
                <a:solidFill>
                  <a:srgbClr val="FF0000"/>
                </a:solidFill>
                <a:latin typeface="Bookman Old Style" pitchFamily="18" charset="0"/>
              </a:rPr>
              <a:t>-5х+6=0</a:t>
            </a:r>
          </a:p>
          <a:p>
            <a:r>
              <a:rPr lang="ru-RU" sz="4000" dirty="0" smtClean="0">
                <a:solidFill>
                  <a:srgbClr val="FF0000"/>
                </a:solidFill>
                <a:latin typeface="Bookman Old Style" pitchFamily="18" charset="0"/>
              </a:rPr>
              <a:t>Х</a:t>
            </a:r>
            <a:r>
              <a:rPr lang="ru-RU" sz="4000" baseline="30000" dirty="0" smtClean="0">
                <a:solidFill>
                  <a:srgbClr val="FF0000"/>
                </a:solidFill>
                <a:latin typeface="Bookman Old Style" pitchFamily="18" charset="0"/>
              </a:rPr>
              <a:t>2</a:t>
            </a:r>
            <a:r>
              <a:rPr lang="ru-RU" sz="4000" dirty="0" smtClean="0">
                <a:solidFill>
                  <a:srgbClr val="FF0000"/>
                </a:solidFill>
                <a:latin typeface="Bookman Old Style" pitchFamily="18" charset="0"/>
              </a:rPr>
              <a:t>-2х-15=0</a:t>
            </a:r>
          </a:p>
          <a:p>
            <a:r>
              <a:rPr lang="ru-RU" sz="4000" dirty="0" smtClean="0">
                <a:solidFill>
                  <a:srgbClr val="FF0000"/>
                </a:solidFill>
                <a:latin typeface="Bookman Old Style" pitchFamily="18" charset="0"/>
              </a:rPr>
              <a:t>Х</a:t>
            </a:r>
            <a:r>
              <a:rPr lang="ru-RU" sz="4000" baseline="30000" dirty="0" smtClean="0">
                <a:solidFill>
                  <a:srgbClr val="FF0000"/>
                </a:solidFill>
                <a:latin typeface="Bookman Old Style" pitchFamily="18" charset="0"/>
              </a:rPr>
              <a:t>2</a:t>
            </a:r>
            <a:r>
              <a:rPr lang="ru-RU" sz="4000" dirty="0" smtClean="0">
                <a:solidFill>
                  <a:srgbClr val="FF0000"/>
                </a:solidFill>
                <a:latin typeface="Bookman Old Style" pitchFamily="18" charset="0"/>
              </a:rPr>
              <a:t>+6х+8=0</a:t>
            </a:r>
          </a:p>
          <a:p>
            <a:r>
              <a:rPr lang="ru-RU" sz="4000" dirty="0" smtClean="0">
                <a:solidFill>
                  <a:srgbClr val="FF0000"/>
                </a:solidFill>
                <a:latin typeface="Bookman Old Style" pitchFamily="18" charset="0"/>
              </a:rPr>
              <a:t>Х</a:t>
            </a:r>
            <a:r>
              <a:rPr lang="ru-RU" sz="4000" baseline="30000" dirty="0" smtClean="0">
                <a:solidFill>
                  <a:srgbClr val="FF0000"/>
                </a:solidFill>
                <a:latin typeface="Bookman Old Style" pitchFamily="18" charset="0"/>
              </a:rPr>
              <a:t>2</a:t>
            </a:r>
            <a:r>
              <a:rPr lang="ru-RU" sz="4000" dirty="0" smtClean="0">
                <a:solidFill>
                  <a:srgbClr val="FF0000"/>
                </a:solidFill>
                <a:latin typeface="Bookman Old Style" pitchFamily="18" charset="0"/>
              </a:rPr>
              <a:t>-3х-18=0</a:t>
            </a:r>
          </a:p>
          <a:p>
            <a:r>
              <a:rPr lang="ru-RU" sz="4000" dirty="0" smtClean="0">
                <a:solidFill>
                  <a:srgbClr val="FF0000"/>
                </a:solidFill>
                <a:latin typeface="Bookman Old Style" pitchFamily="18" charset="0"/>
              </a:rPr>
              <a:t>Х</a:t>
            </a:r>
            <a:r>
              <a:rPr lang="ru-RU" sz="4000" baseline="30000" dirty="0" smtClean="0">
                <a:solidFill>
                  <a:srgbClr val="FF0000"/>
                </a:solidFill>
                <a:latin typeface="Bookman Old Style" pitchFamily="18" charset="0"/>
              </a:rPr>
              <a:t>2</a:t>
            </a:r>
            <a:r>
              <a:rPr lang="ru-RU" sz="4000" dirty="0" smtClean="0">
                <a:solidFill>
                  <a:srgbClr val="FF0000"/>
                </a:solidFill>
                <a:latin typeface="Bookman Old Style" pitchFamily="18" charset="0"/>
              </a:rPr>
              <a:t>+4х-5=0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357166"/>
            <a:ext cx="8358246" cy="1428760"/>
          </a:xfrm>
        </p:spPr>
        <p:txBody>
          <a:bodyPr>
            <a:noAutofit/>
          </a:bodyPr>
          <a:lstStyle/>
          <a:p>
            <a:pPr algn="r"/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200" b="0" i="1" dirty="0" smtClean="0">
                <a:solidFill>
                  <a:srgbClr val="00B050"/>
                </a:solidFill>
                <a:latin typeface="Bookman Old Style" pitchFamily="18" charset="0"/>
              </a:rPr>
              <a:t>Решите </a:t>
            </a:r>
            <a:r>
              <a:rPr lang="ru-RU" sz="3200" b="0" i="1" dirty="0" smtClean="0">
                <a:solidFill>
                  <a:srgbClr val="00B050"/>
                </a:solidFill>
                <a:latin typeface="Bookman Old Style" pitchFamily="18" charset="0"/>
              </a:rPr>
              <a:t>уравнения, используя формулы корней квадратных уравнений</a:t>
            </a:r>
            <a:endParaRPr lang="ru-RU" sz="3200" b="0" i="1" u="sng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143504" y="1857364"/>
            <a:ext cx="371474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Bookman Old Style" pitchFamily="18" charset="0"/>
              </a:rPr>
              <a:t>Х</a:t>
            </a:r>
            <a:r>
              <a:rPr lang="ru-RU" sz="3200" b="1" baseline="30000" dirty="0" smtClean="0">
                <a:latin typeface="Bookman Old Style" pitchFamily="18" charset="0"/>
              </a:rPr>
              <a:t>2</a:t>
            </a:r>
            <a:r>
              <a:rPr lang="ru-RU" sz="3200" b="1" dirty="0" smtClean="0">
                <a:latin typeface="Bookman Old Style" pitchFamily="18" charset="0"/>
              </a:rPr>
              <a:t>-5х+6=0</a:t>
            </a:r>
          </a:p>
          <a:p>
            <a:r>
              <a:rPr lang="ru-RU" sz="3200" b="1" dirty="0" smtClean="0">
                <a:latin typeface="Bookman Old Style" pitchFamily="18" charset="0"/>
              </a:rPr>
              <a:t>Х</a:t>
            </a:r>
            <a:r>
              <a:rPr lang="ru-RU" sz="3200" b="1" baseline="30000" dirty="0" smtClean="0">
                <a:latin typeface="Bookman Old Style" pitchFamily="18" charset="0"/>
              </a:rPr>
              <a:t>2</a:t>
            </a:r>
            <a:r>
              <a:rPr lang="ru-RU" sz="3200" b="1" dirty="0" smtClean="0">
                <a:latin typeface="Bookman Old Style" pitchFamily="18" charset="0"/>
              </a:rPr>
              <a:t>-2х-15=0</a:t>
            </a:r>
          </a:p>
          <a:p>
            <a:r>
              <a:rPr lang="ru-RU" sz="3200" b="1" dirty="0" smtClean="0">
                <a:latin typeface="Bookman Old Style" pitchFamily="18" charset="0"/>
              </a:rPr>
              <a:t>Х</a:t>
            </a:r>
            <a:r>
              <a:rPr lang="ru-RU" sz="3200" b="1" baseline="30000" dirty="0" smtClean="0">
                <a:latin typeface="Bookman Old Style" pitchFamily="18" charset="0"/>
              </a:rPr>
              <a:t>2</a:t>
            </a:r>
            <a:r>
              <a:rPr lang="ru-RU" sz="3200" b="1" dirty="0" smtClean="0">
                <a:latin typeface="Bookman Old Style" pitchFamily="18" charset="0"/>
              </a:rPr>
              <a:t>+6х+8=0</a:t>
            </a:r>
          </a:p>
          <a:p>
            <a:r>
              <a:rPr lang="ru-RU" sz="3200" b="1" dirty="0" smtClean="0">
                <a:latin typeface="Bookman Old Style" pitchFamily="18" charset="0"/>
              </a:rPr>
              <a:t>Х</a:t>
            </a:r>
            <a:r>
              <a:rPr lang="ru-RU" sz="3200" b="1" baseline="30000" dirty="0" smtClean="0">
                <a:latin typeface="Bookman Old Style" pitchFamily="18" charset="0"/>
              </a:rPr>
              <a:t>2</a:t>
            </a:r>
            <a:r>
              <a:rPr lang="ru-RU" sz="3200" b="1" dirty="0" smtClean="0">
                <a:latin typeface="Bookman Old Style" pitchFamily="18" charset="0"/>
              </a:rPr>
              <a:t>-3х-18=0</a:t>
            </a:r>
          </a:p>
          <a:p>
            <a:r>
              <a:rPr lang="ru-RU" sz="3200" b="1" dirty="0" smtClean="0">
                <a:latin typeface="Bookman Old Style" pitchFamily="18" charset="0"/>
              </a:rPr>
              <a:t>Х</a:t>
            </a:r>
            <a:r>
              <a:rPr lang="ru-RU" sz="3200" b="1" baseline="30000" dirty="0" smtClean="0">
                <a:latin typeface="Bookman Old Style" pitchFamily="18" charset="0"/>
              </a:rPr>
              <a:t>2</a:t>
            </a:r>
            <a:r>
              <a:rPr lang="ru-RU" sz="3200" b="1" dirty="0" smtClean="0">
                <a:latin typeface="Bookman Old Style" pitchFamily="18" charset="0"/>
              </a:rPr>
              <a:t>+4х-5=0</a:t>
            </a:r>
            <a:endParaRPr lang="ru-RU" sz="3200" b="1" dirty="0">
              <a:latin typeface="Bookman Old Style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857356" y="4786322"/>
            <a:ext cx="571504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2</a:t>
            </a:r>
            <a:endParaRPr lang="ru-RU" sz="32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428860" y="5857892"/>
            <a:ext cx="571504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-4</a:t>
            </a:r>
            <a:endParaRPr lang="ru-RU" sz="32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428860" y="5357826"/>
            <a:ext cx="571504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2</a:t>
            </a:r>
            <a:endParaRPr lang="ru-RU" sz="32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428860" y="3643314"/>
            <a:ext cx="571504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1</a:t>
            </a:r>
            <a:endParaRPr lang="ru-RU" sz="32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428860" y="4214818"/>
            <a:ext cx="571504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-5</a:t>
            </a:r>
            <a:endParaRPr lang="ru-RU" sz="32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286380" y="4786322"/>
            <a:ext cx="571504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-4</a:t>
            </a:r>
            <a:endParaRPr lang="ru-RU" sz="32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714876" y="4786322"/>
            <a:ext cx="571504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3</a:t>
            </a:r>
            <a:endParaRPr lang="ru-RU" sz="32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143372" y="4786322"/>
            <a:ext cx="571504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-3</a:t>
            </a:r>
            <a:endParaRPr lang="ru-RU" sz="32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571868" y="4786322"/>
            <a:ext cx="571504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5</a:t>
            </a:r>
            <a:endParaRPr lang="ru-RU" sz="32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3000364" y="4786322"/>
            <a:ext cx="571504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-2</a:t>
            </a:r>
            <a:endParaRPr lang="ru-RU" sz="32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428860" y="4786322"/>
            <a:ext cx="571504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-3</a:t>
            </a:r>
            <a:endParaRPr lang="ru-RU" sz="3200" dirty="0"/>
          </a:p>
        </p:txBody>
      </p:sp>
      <p:sp>
        <p:nvSpPr>
          <p:cNvPr id="20" name="Рисунок 19"/>
          <p:cNvSpPr>
            <a:spLocks noGrp="1"/>
          </p:cNvSpPr>
          <p:nvPr>
            <p:ph type="pic" idx="1"/>
          </p:nvPr>
        </p:nvSpPr>
        <p:spPr>
          <a:xfrm>
            <a:off x="5572132" y="1714488"/>
            <a:ext cx="3286148" cy="2471726"/>
          </a:xfrm>
        </p:spPr>
      </p:sp>
      <p:sp>
        <p:nvSpPr>
          <p:cNvPr id="21" name="Прямоугольник 20"/>
          <p:cNvSpPr/>
          <p:nvPr/>
        </p:nvSpPr>
        <p:spPr>
          <a:xfrm>
            <a:off x="1857356" y="4786322"/>
            <a:ext cx="571504" cy="5715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i="1" dirty="0" smtClean="0">
                <a:solidFill>
                  <a:srgbClr val="FF0000"/>
                </a:solidFill>
                <a:latin typeface="Bookman Old Style" pitchFamily="18" charset="0"/>
              </a:rPr>
              <a:t>Т</a:t>
            </a:r>
            <a:endParaRPr lang="ru-RU" sz="32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2428860" y="4786322"/>
            <a:ext cx="571504" cy="5715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i="1" dirty="0" smtClean="0">
                <a:solidFill>
                  <a:srgbClr val="FF0000"/>
                </a:solidFill>
                <a:latin typeface="Bookman Old Style" pitchFamily="18" charset="0"/>
              </a:rPr>
              <a:t>Е</a:t>
            </a:r>
            <a:endParaRPr lang="ru-RU" sz="32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2428860" y="5357826"/>
            <a:ext cx="571504" cy="5715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i="1" dirty="0" smtClean="0">
                <a:solidFill>
                  <a:srgbClr val="FF0000"/>
                </a:solidFill>
                <a:latin typeface="Bookman Old Style" pitchFamily="18" charset="0"/>
              </a:rPr>
              <a:t>Т</a:t>
            </a:r>
            <a:endParaRPr lang="ru-RU" sz="32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2428860" y="5929330"/>
            <a:ext cx="571504" cy="5715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i="1" dirty="0" smtClean="0">
                <a:solidFill>
                  <a:srgbClr val="FF0000"/>
                </a:solidFill>
                <a:latin typeface="Bookman Old Style" pitchFamily="18" charset="0"/>
              </a:rPr>
              <a:t>А</a:t>
            </a:r>
            <a:endParaRPr lang="ru-RU" sz="32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3000364" y="4786322"/>
            <a:ext cx="571504" cy="5715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i="1" dirty="0" smtClean="0">
                <a:solidFill>
                  <a:srgbClr val="FF0000"/>
                </a:solidFill>
                <a:latin typeface="Bookman Old Style" pitchFamily="18" charset="0"/>
              </a:rPr>
              <a:t>О</a:t>
            </a:r>
            <a:endParaRPr lang="ru-RU" sz="32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3571868" y="4786322"/>
            <a:ext cx="571504" cy="5715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i="1" dirty="0" smtClean="0">
                <a:solidFill>
                  <a:srgbClr val="FF0000"/>
                </a:solidFill>
                <a:latin typeface="Bookman Old Style" pitchFamily="18" charset="0"/>
              </a:rPr>
              <a:t>Р</a:t>
            </a:r>
            <a:endParaRPr lang="ru-RU" sz="32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4143372" y="4786322"/>
            <a:ext cx="571504" cy="5715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i="1" dirty="0" smtClean="0">
                <a:solidFill>
                  <a:srgbClr val="FF0000"/>
                </a:solidFill>
                <a:latin typeface="Bookman Old Style" pitchFamily="18" charset="0"/>
              </a:rPr>
              <a:t>Е</a:t>
            </a:r>
            <a:endParaRPr lang="ru-RU" sz="320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4714876" y="4786322"/>
            <a:ext cx="571504" cy="5715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i="1" dirty="0" smtClean="0">
                <a:solidFill>
                  <a:srgbClr val="FF0000"/>
                </a:solidFill>
                <a:latin typeface="Bookman Old Style" pitchFamily="18" charset="0"/>
              </a:rPr>
              <a:t>М</a:t>
            </a:r>
            <a:endParaRPr lang="ru-RU" sz="3200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5286380" y="4786322"/>
            <a:ext cx="571504" cy="5715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i="1" dirty="0" smtClean="0">
                <a:solidFill>
                  <a:srgbClr val="FF0000"/>
                </a:solidFill>
                <a:latin typeface="Bookman Old Style" pitchFamily="18" charset="0"/>
              </a:rPr>
              <a:t>А</a:t>
            </a:r>
            <a:endParaRPr lang="ru-RU" sz="3200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2428860" y="4214818"/>
            <a:ext cx="571504" cy="5715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i="1" dirty="0" smtClean="0">
                <a:solidFill>
                  <a:srgbClr val="FF0000"/>
                </a:solidFill>
                <a:latin typeface="Bookman Old Style" pitchFamily="18" charset="0"/>
              </a:rPr>
              <a:t>И</a:t>
            </a:r>
            <a:endParaRPr lang="ru-RU" sz="3200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2428860" y="3643314"/>
            <a:ext cx="571504" cy="5715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i="1" dirty="0" smtClean="0">
                <a:solidFill>
                  <a:srgbClr val="FF0000"/>
                </a:solidFill>
                <a:latin typeface="Bookman Old Style" pitchFamily="18" charset="0"/>
              </a:rPr>
              <a:t>В</a:t>
            </a:r>
            <a:endParaRPr lang="ru-RU" sz="3200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1214414" y="2071678"/>
            <a:ext cx="407196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i="1" u="sng" dirty="0" smtClean="0">
                <a:solidFill>
                  <a:srgbClr val="FF0000"/>
                </a:solidFill>
                <a:latin typeface="Bookman Old Style" pitchFamily="18" charset="0"/>
              </a:rPr>
              <a:t>ТЕМА УРОКА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5" name="Текст 3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5" grpId="1" animBg="1"/>
      <p:bldP spid="16" grpId="0" animBg="1"/>
      <p:bldP spid="17" grpId="0" animBg="1"/>
      <p:bldP spid="18" grpId="0" animBg="1"/>
      <p:bldP spid="19" grpId="0" animBg="1"/>
      <p:bldP spid="21" grpId="0" animBg="1"/>
      <p:bldP spid="22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0" grpId="1" animBg="1"/>
      <p:bldP spid="31" grpId="0" animBg="1"/>
      <p:bldP spid="32" grpId="0" animBg="1"/>
      <p:bldP spid="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00B050"/>
                </a:solidFill>
                <a:latin typeface="Bookman Old Style" pitchFamily="18" charset="0"/>
              </a:rPr>
              <a:t>Заполните </a:t>
            </a:r>
            <a:r>
              <a:rPr lang="ru-RU" i="1" dirty="0" smtClean="0">
                <a:solidFill>
                  <a:srgbClr val="00B050"/>
                </a:solidFill>
                <a:latin typeface="Bookman Old Style" pitchFamily="18" charset="0"/>
              </a:rPr>
              <a:t>таблицу</a:t>
            </a:r>
            <a:endParaRPr lang="ru-RU" i="1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69" y="1785925"/>
          <a:ext cx="8143934" cy="4714909"/>
        </p:xfrm>
        <a:graphic>
          <a:graphicData uri="http://schemas.openxmlformats.org/drawingml/2006/table">
            <a:tbl>
              <a:tblPr/>
              <a:tblGrid>
                <a:gridCol w="2035415"/>
                <a:gridCol w="2035415"/>
                <a:gridCol w="2036552"/>
                <a:gridCol w="2036552"/>
              </a:tblGrid>
              <a:tr h="8572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i="1" dirty="0">
                          <a:latin typeface="Bookman Old Style" pitchFamily="18" charset="0"/>
                          <a:ea typeface="Times New Roman"/>
                        </a:rPr>
                        <a:t>Уравнение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Bookman Old Style" pitchFamily="18" charset="0"/>
                          <a:ea typeface="Times New Roman"/>
                        </a:rPr>
                        <a:t>Х</a:t>
                      </a:r>
                      <a:r>
                        <a:rPr lang="ru-RU" sz="2000" baseline="30000" dirty="0">
                          <a:latin typeface="Bookman Old Style" pitchFamily="18" charset="0"/>
                          <a:ea typeface="Times New Roman"/>
                        </a:rPr>
                        <a:t>2</a:t>
                      </a:r>
                      <a:r>
                        <a:rPr lang="ru-RU" sz="2000" dirty="0">
                          <a:latin typeface="Bookman Old Style" pitchFamily="18" charset="0"/>
                          <a:ea typeface="Times New Roman"/>
                        </a:rPr>
                        <a:t>-5х+6=0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Bookman Old Style" pitchFamily="18" charset="0"/>
                          <a:ea typeface="Times New Roman"/>
                        </a:rPr>
                        <a:t>Х</a:t>
                      </a:r>
                      <a:r>
                        <a:rPr lang="ru-RU" sz="2000" baseline="30000">
                          <a:latin typeface="Bookman Old Style" pitchFamily="18" charset="0"/>
                          <a:ea typeface="Times New Roman"/>
                        </a:rPr>
                        <a:t>2</a:t>
                      </a:r>
                      <a:r>
                        <a:rPr lang="ru-RU" sz="2000">
                          <a:latin typeface="Bookman Old Style" pitchFamily="18" charset="0"/>
                          <a:ea typeface="Times New Roman"/>
                        </a:rPr>
                        <a:t>-2х-15=0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Bookman Old Style" pitchFamily="18" charset="0"/>
                          <a:ea typeface="Times New Roman"/>
                        </a:rPr>
                        <a:t>Х</a:t>
                      </a:r>
                      <a:r>
                        <a:rPr lang="ru-RU" sz="2000" baseline="30000">
                          <a:latin typeface="Bookman Old Style" pitchFamily="18" charset="0"/>
                          <a:ea typeface="Times New Roman"/>
                        </a:rPr>
                        <a:t>2</a:t>
                      </a:r>
                      <a:r>
                        <a:rPr lang="ru-RU" sz="2000">
                          <a:latin typeface="Bookman Old Style" pitchFamily="18" charset="0"/>
                          <a:ea typeface="Times New Roman"/>
                        </a:rPr>
                        <a:t>+6х+8=0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15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i="1" dirty="0">
                          <a:latin typeface="Bookman Old Style" pitchFamily="18" charset="0"/>
                          <a:ea typeface="Times New Roman"/>
                        </a:rPr>
                        <a:t>Корни уравнения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 smtClean="0">
                        <a:latin typeface="Bookman Old Style" pitchFamily="18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 smtClean="0">
                        <a:latin typeface="Bookman Old Style" pitchFamily="18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Bookman Old Style" pitchFamily="18" charset="0"/>
                          <a:ea typeface="Times New Roman"/>
                        </a:rPr>
                        <a:t>2</a:t>
                      </a:r>
                      <a:r>
                        <a:rPr lang="ru-RU" sz="2000" dirty="0" smtClean="0">
                          <a:latin typeface="Bookman Old Style" pitchFamily="18" charset="0"/>
                          <a:ea typeface="Times New Roman"/>
                        </a:rPr>
                        <a:t>; 3</a:t>
                      </a:r>
                      <a:endParaRPr lang="ru-RU" sz="20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 smtClean="0">
                        <a:latin typeface="Bookman Old Style" pitchFamily="18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 smtClean="0">
                        <a:latin typeface="Bookman Old Style" pitchFamily="18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Bookman Old Style" pitchFamily="18" charset="0"/>
                          <a:ea typeface="Times New Roman"/>
                        </a:rPr>
                        <a:t>-</a:t>
                      </a:r>
                      <a:r>
                        <a:rPr lang="ru-RU" sz="2000" dirty="0">
                          <a:latin typeface="Bookman Old Style" pitchFamily="18" charset="0"/>
                          <a:ea typeface="Times New Roman"/>
                        </a:rPr>
                        <a:t>3 ;5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 smtClean="0">
                        <a:latin typeface="Bookman Old Style" pitchFamily="18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 smtClean="0">
                        <a:latin typeface="Bookman Old Style" pitchFamily="18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Bookman Old Style" pitchFamily="18" charset="0"/>
                          <a:ea typeface="Times New Roman"/>
                        </a:rPr>
                        <a:t>-</a:t>
                      </a:r>
                      <a:r>
                        <a:rPr lang="ru-RU" sz="2000" dirty="0">
                          <a:latin typeface="Bookman Old Style" pitchFamily="18" charset="0"/>
                          <a:ea typeface="Times New Roman"/>
                        </a:rPr>
                        <a:t>2;-4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7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i="1" dirty="0">
                          <a:latin typeface="Bookman Old Style" pitchFamily="18" charset="0"/>
                          <a:ea typeface="Times New Roman"/>
                        </a:rPr>
                        <a:t>Коэффициент </a:t>
                      </a:r>
                      <a:r>
                        <a:rPr lang="ru-RU" sz="2000" i="1" dirty="0" smtClean="0">
                          <a:latin typeface="Bookman Old Style" pitchFamily="18" charset="0"/>
                          <a:ea typeface="Times New Roman"/>
                        </a:rPr>
                        <a:t>        </a:t>
                      </a:r>
                      <a:r>
                        <a:rPr lang="en-US" sz="2000" i="1" dirty="0" smtClean="0">
                          <a:latin typeface="Bookman Old Style" pitchFamily="18" charset="0"/>
                          <a:ea typeface="Times New Roman"/>
                        </a:rPr>
                        <a:t>q</a:t>
                      </a:r>
                      <a:endParaRPr lang="ru-RU" sz="2000" i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00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i="1" dirty="0">
                          <a:latin typeface="Bookman Old Style" pitchFamily="18" charset="0"/>
                          <a:ea typeface="Times New Roman"/>
                        </a:rPr>
                        <a:t>Произведение корней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7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i="1" dirty="0">
                          <a:latin typeface="Bookman Old Style" pitchFamily="18" charset="0"/>
                          <a:ea typeface="Times New Roman"/>
                        </a:rPr>
                        <a:t>Коэффициент</a:t>
                      </a:r>
                      <a:r>
                        <a:rPr lang="en-US" sz="2000" i="1" dirty="0">
                          <a:latin typeface="Bookman Old Style" pitchFamily="18" charset="0"/>
                          <a:ea typeface="Times New Roman"/>
                        </a:rPr>
                        <a:t> p</a:t>
                      </a:r>
                      <a:endParaRPr lang="ru-RU" sz="2000" i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67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i="1" dirty="0">
                          <a:latin typeface="Bookman Old Style" pitchFamily="18" charset="0"/>
                          <a:ea typeface="Times New Roman"/>
                        </a:rPr>
                        <a:t>Сумма корней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3042" y="4572008"/>
            <a:ext cx="847725" cy="361950"/>
          </a:xfrm>
          <a:prstGeom prst="rect">
            <a:avLst/>
          </a:prstGeom>
          <a:noFill/>
        </p:spPr>
      </p:pic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6000768"/>
            <a:ext cx="1009650" cy="361950"/>
          </a:xfrm>
          <a:prstGeom prst="rect">
            <a:avLst/>
          </a:prstGeom>
          <a:noFill/>
        </p:spPr>
      </p:pic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28926" y="1142984"/>
            <a:ext cx="3190875" cy="542925"/>
          </a:xfrm>
          <a:prstGeom prst="rect">
            <a:avLst/>
          </a:prstGeom>
          <a:noFill/>
        </p:spPr>
      </p:pic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0" y="10001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00B050"/>
                </a:solidFill>
                <a:latin typeface="Bookman Old Style" pitchFamily="18" charset="0"/>
              </a:rPr>
              <a:t>Проверьте </a:t>
            </a:r>
            <a:r>
              <a:rPr lang="ru-RU" i="1" dirty="0" smtClean="0">
                <a:solidFill>
                  <a:srgbClr val="00B050"/>
                </a:solidFill>
                <a:latin typeface="Bookman Old Style" pitchFamily="18" charset="0"/>
              </a:rPr>
              <a:t>себя</a:t>
            </a:r>
            <a:endParaRPr lang="ru-RU" i="1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785926"/>
          <a:ext cx="8207133" cy="5130190"/>
        </p:xfrm>
        <a:graphic>
          <a:graphicData uri="http://schemas.openxmlformats.org/drawingml/2006/table">
            <a:tbl>
              <a:tblPr/>
              <a:tblGrid>
                <a:gridCol w="2357454"/>
                <a:gridCol w="1928826"/>
                <a:gridCol w="2000264"/>
                <a:gridCol w="1920589"/>
              </a:tblGrid>
              <a:tr h="5238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Bookman Old Style" pitchFamily="18" charset="0"/>
                          <a:ea typeface="Times New Roman"/>
                        </a:rPr>
                        <a:t>Уравнение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Bookman Old Style" pitchFamily="18" charset="0"/>
                          <a:ea typeface="Times New Roman"/>
                        </a:rPr>
                        <a:t>Х</a:t>
                      </a:r>
                      <a:r>
                        <a:rPr lang="ru-RU" sz="2400" baseline="30000" dirty="0">
                          <a:latin typeface="Bookman Old Style" pitchFamily="18" charset="0"/>
                          <a:ea typeface="Times New Roman"/>
                        </a:rPr>
                        <a:t>2</a:t>
                      </a:r>
                      <a:r>
                        <a:rPr lang="ru-RU" sz="2400" dirty="0">
                          <a:latin typeface="Bookman Old Style" pitchFamily="18" charset="0"/>
                          <a:ea typeface="Times New Roman"/>
                        </a:rPr>
                        <a:t>-5х+6=0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Bookman Old Style" pitchFamily="18" charset="0"/>
                          <a:ea typeface="Times New Roman"/>
                        </a:rPr>
                        <a:t>Х</a:t>
                      </a:r>
                      <a:r>
                        <a:rPr lang="ru-RU" sz="2400" baseline="30000" dirty="0" smtClean="0">
                          <a:latin typeface="Bookman Old Style" pitchFamily="18" charset="0"/>
                          <a:ea typeface="Times New Roman"/>
                        </a:rPr>
                        <a:t>2</a:t>
                      </a:r>
                      <a:r>
                        <a:rPr lang="ru-RU" sz="2400" dirty="0" smtClean="0">
                          <a:latin typeface="Bookman Old Style" pitchFamily="18" charset="0"/>
                          <a:ea typeface="Times New Roman"/>
                        </a:rPr>
                        <a:t>-2х-15=0</a:t>
                      </a:r>
                      <a:endParaRPr lang="ru-RU" sz="24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Bookman Old Style" pitchFamily="18" charset="0"/>
                          <a:ea typeface="Times New Roman"/>
                        </a:rPr>
                        <a:t>Х</a:t>
                      </a:r>
                      <a:r>
                        <a:rPr lang="ru-RU" sz="2400" baseline="30000" dirty="0" smtClean="0">
                          <a:latin typeface="Bookman Old Style" pitchFamily="18" charset="0"/>
                          <a:ea typeface="Times New Roman"/>
                        </a:rPr>
                        <a:t>2</a:t>
                      </a:r>
                      <a:r>
                        <a:rPr lang="ru-RU" sz="2400" dirty="0" smtClean="0">
                          <a:latin typeface="Bookman Old Style" pitchFamily="18" charset="0"/>
                          <a:ea typeface="Times New Roman"/>
                        </a:rPr>
                        <a:t>+6х+8=0</a:t>
                      </a:r>
                      <a:endParaRPr lang="ru-RU" sz="24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77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Bookman Old Style" pitchFamily="18" charset="0"/>
                          <a:ea typeface="Times New Roman"/>
                        </a:rPr>
                        <a:t>Корни уравнения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Bookman Old Style" pitchFamily="18" charset="0"/>
                          <a:ea typeface="Times New Roman"/>
                        </a:rPr>
                        <a:t>2;3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Bookman Old Style" pitchFamily="18" charset="0"/>
                          <a:ea typeface="Times New Roman"/>
                        </a:rPr>
                        <a:t>-3 ;5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Bookman Old Style" pitchFamily="18" charset="0"/>
                          <a:ea typeface="Times New Roman"/>
                        </a:rPr>
                        <a:t>-2;-4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8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Bookman Old Style" pitchFamily="18" charset="0"/>
                          <a:ea typeface="Times New Roman"/>
                        </a:rPr>
                        <a:t>Коэффициент </a:t>
                      </a:r>
                      <a:r>
                        <a:rPr lang="en-US" sz="2400">
                          <a:latin typeface="Bookman Old Style" pitchFamily="18" charset="0"/>
                          <a:ea typeface="Times New Roman"/>
                        </a:rPr>
                        <a:t>q</a:t>
                      </a:r>
                      <a:endParaRPr lang="ru-RU" sz="24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Bookman Old Style" pitchFamily="18" charset="0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Bookman Old Style" pitchFamily="18" charset="0"/>
                          <a:ea typeface="Times New Roman"/>
                        </a:rPr>
                        <a:t>-15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Bookman Old Style" pitchFamily="18" charset="0"/>
                          <a:ea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77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Bookman Old Style" pitchFamily="18" charset="0"/>
                          <a:ea typeface="Times New Roman"/>
                        </a:rPr>
                        <a:t>Произведение корней </a:t>
                      </a:r>
                      <a:r>
                        <a:rPr lang="ru-RU" sz="2400" dirty="0" smtClean="0">
                          <a:latin typeface="Bookman Old Style" pitchFamily="18" charset="0"/>
                          <a:ea typeface="Times New Roman"/>
                        </a:rPr>
                        <a:t>  х</a:t>
                      </a:r>
                      <a:r>
                        <a:rPr lang="ru-RU" sz="2400" baseline="-25000" dirty="0" smtClean="0">
                          <a:latin typeface="Bookman Old Style" pitchFamily="18" charset="0"/>
                          <a:ea typeface="Times New Roman"/>
                        </a:rPr>
                        <a:t>1</a:t>
                      </a:r>
                      <a:r>
                        <a:rPr lang="ru-RU" sz="2400" dirty="0" smtClean="0">
                          <a:latin typeface="Bookman Old Style" pitchFamily="18" charset="0"/>
                          <a:ea typeface="Times New Roman"/>
                        </a:rPr>
                        <a:t>х</a:t>
                      </a:r>
                      <a:r>
                        <a:rPr lang="ru-RU" sz="2400" baseline="-25000" dirty="0" smtClean="0">
                          <a:latin typeface="Bookman Old Style" pitchFamily="18" charset="0"/>
                          <a:ea typeface="Times New Roman"/>
                        </a:rPr>
                        <a:t>2</a:t>
                      </a:r>
                      <a:endParaRPr lang="ru-RU" sz="24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Bookman Old Style" pitchFamily="18" charset="0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Bookman Old Style" pitchFamily="18" charset="0"/>
                          <a:ea typeface="Times New Roman"/>
                        </a:rPr>
                        <a:t>-15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Bookman Old Style" pitchFamily="18" charset="0"/>
                          <a:ea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8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Bookman Old Style" pitchFamily="18" charset="0"/>
                          <a:ea typeface="Times New Roman"/>
                        </a:rPr>
                        <a:t>Коэффициент</a:t>
                      </a:r>
                      <a:r>
                        <a:rPr lang="en-US" sz="2400">
                          <a:latin typeface="Bookman Old Style" pitchFamily="18" charset="0"/>
                          <a:ea typeface="Times New Roman"/>
                        </a:rPr>
                        <a:t> p</a:t>
                      </a:r>
                      <a:endParaRPr lang="ru-RU" sz="24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Bookman Old Style" pitchFamily="18" charset="0"/>
                          <a:ea typeface="Times New Roman"/>
                        </a:rPr>
                        <a:t>-5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Bookman Old Style" pitchFamily="18" charset="0"/>
                          <a:ea typeface="Times New Roman"/>
                        </a:rPr>
                        <a:t>-2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Bookman Old Style" pitchFamily="18" charset="0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77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Bookman Old Style" pitchFamily="18" charset="0"/>
                          <a:ea typeface="Times New Roman"/>
                        </a:rPr>
                        <a:t>Сумма корней </a:t>
                      </a:r>
                      <a:r>
                        <a:rPr lang="ru-RU" sz="2400" dirty="0" smtClean="0">
                          <a:latin typeface="Bookman Old Style" pitchFamily="18" charset="0"/>
                          <a:ea typeface="Times New Roman"/>
                        </a:rPr>
                        <a:t>х</a:t>
                      </a:r>
                      <a:r>
                        <a:rPr lang="ru-RU" sz="2400" baseline="-25000" dirty="0" smtClean="0">
                          <a:latin typeface="Bookman Old Style" pitchFamily="18" charset="0"/>
                          <a:ea typeface="Times New Roman"/>
                        </a:rPr>
                        <a:t>1  + </a:t>
                      </a:r>
                      <a:r>
                        <a:rPr lang="ru-RU" sz="2400" dirty="0" smtClean="0">
                          <a:latin typeface="Bookman Old Style" pitchFamily="18" charset="0"/>
                          <a:ea typeface="Times New Roman"/>
                        </a:rPr>
                        <a:t>х</a:t>
                      </a:r>
                      <a:r>
                        <a:rPr lang="ru-RU" sz="2400" baseline="-25000" dirty="0" smtClean="0">
                          <a:latin typeface="Bookman Old Style" pitchFamily="18" charset="0"/>
                          <a:ea typeface="Times New Roman"/>
                        </a:rPr>
                        <a:t>2</a:t>
                      </a:r>
                      <a:endParaRPr lang="ru-RU" sz="24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Bookman Old Style" pitchFamily="18" charset="0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Bookman Old Style" pitchFamily="18" charset="0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Bookman Old Style" pitchFamily="18" charset="0"/>
                          <a:ea typeface="Times New Roman"/>
                        </a:rPr>
                        <a:t>-6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28926" y="1142984"/>
            <a:ext cx="3190875" cy="54292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i="1" dirty="0" smtClean="0">
                <a:solidFill>
                  <a:srgbClr val="00B050"/>
                </a:solidFill>
                <a:latin typeface="Bookman Old Style" pitchFamily="18" charset="0"/>
              </a:rPr>
              <a:t>Заполните пропуски</a:t>
            </a:r>
            <a:endParaRPr lang="ru-RU" sz="3600" i="1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i="1" dirty="0" smtClean="0">
              <a:latin typeface="Bookman Old Style" pitchFamily="18" charset="0"/>
            </a:endParaRPr>
          </a:p>
          <a:p>
            <a:endParaRPr lang="ru-RU" i="1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ru-RU" i="1" dirty="0" smtClean="0">
                <a:latin typeface="Bookman Old Style" pitchFamily="18" charset="0"/>
              </a:rPr>
              <a:t>Сумма </a:t>
            </a:r>
            <a:r>
              <a:rPr lang="ru-RU" i="1" dirty="0" smtClean="0">
                <a:latin typeface="Bookman Old Style" pitchFamily="18" charset="0"/>
              </a:rPr>
              <a:t>корней      --------------</a:t>
            </a:r>
            <a:endParaRPr lang="ru-RU" i="1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ru-RU" i="1" dirty="0" smtClean="0">
                <a:latin typeface="Bookman Old Style" pitchFamily="18" charset="0"/>
              </a:rPr>
              <a:t>квадратного уравнения равна второму коэффициенту,</a:t>
            </a:r>
          </a:p>
          <a:p>
            <a:pPr>
              <a:buNone/>
            </a:pPr>
            <a:r>
              <a:rPr lang="ru-RU" i="1" dirty="0" smtClean="0">
                <a:latin typeface="Bookman Old Style" pitchFamily="18" charset="0"/>
              </a:rPr>
              <a:t>-------------------------------------------------------, </a:t>
            </a:r>
            <a:endParaRPr lang="ru-RU" i="1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ru-RU" i="1" dirty="0" smtClean="0">
                <a:latin typeface="Bookman Old Style" pitchFamily="18" charset="0"/>
              </a:rPr>
              <a:t>а –------------------------</a:t>
            </a:r>
          </a:p>
          <a:p>
            <a:pPr>
              <a:buNone/>
            </a:pPr>
            <a:r>
              <a:rPr lang="ru-RU" i="1" dirty="0" smtClean="0">
                <a:latin typeface="Bookman Old Style" pitchFamily="18" charset="0"/>
              </a:rPr>
              <a:t>корней равно свободному члену. </a:t>
            </a:r>
            <a:endParaRPr lang="ru-RU" i="1" dirty="0">
              <a:latin typeface="Bookman Old Style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29058" y="2500306"/>
            <a:ext cx="25987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i="1" dirty="0" smtClean="0">
                <a:solidFill>
                  <a:srgbClr val="FF0000"/>
                </a:solidFill>
                <a:latin typeface="Bookman Old Style" pitchFamily="18" charset="0"/>
              </a:rPr>
              <a:t>приведенного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42910" y="3929066"/>
            <a:ext cx="70679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i="1" dirty="0" smtClean="0">
                <a:solidFill>
                  <a:srgbClr val="FF0000"/>
                </a:solidFill>
                <a:latin typeface="Bookman Old Style" pitchFamily="18" charset="0"/>
              </a:rPr>
              <a:t>взятому с </a:t>
            </a:r>
            <a:r>
              <a:rPr lang="ru-RU" sz="2800" i="1" dirty="0" smtClean="0">
                <a:solidFill>
                  <a:srgbClr val="FF0000"/>
                </a:solidFill>
                <a:latin typeface="Bookman Old Style" pitchFamily="18" charset="0"/>
              </a:rPr>
              <a:t>противоположным знаком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14480" y="4572008"/>
            <a:ext cx="27302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i="1" dirty="0" smtClean="0">
                <a:solidFill>
                  <a:srgbClr val="FF0000"/>
                </a:solidFill>
                <a:latin typeface="Bookman Old Style" pitchFamily="18" charset="0"/>
              </a:rPr>
              <a:t>произведение 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00B050"/>
                </a:solidFill>
                <a:latin typeface="Bookman Old Style" pitchFamily="18" charset="0"/>
              </a:rPr>
              <a:t>Заполните </a:t>
            </a:r>
            <a:r>
              <a:rPr lang="ru-RU" i="1" dirty="0" smtClean="0">
                <a:solidFill>
                  <a:srgbClr val="00B050"/>
                </a:solidFill>
                <a:latin typeface="Bookman Old Style" pitchFamily="18" charset="0"/>
              </a:rPr>
              <a:t>пропуски</a:t>
            </a:r>
            <a:endParaRPr lang="ru-RU" i="1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>
                <a:latin typeface="Bookman Old Style" pitchFamily="18" charset="0"/>
              </a:rPr>
              <a:t>   ----------корней </a:t>
            </a:r>
            <a:r>
              <a:rPr lang="ru-RU" i="1" dirty="0" smtClean="0">
                <a:latin typeface="Bookman Old Style" pitchFamily="18" charset="0"/>
              </a:rPr>
              <a:t>приведенного квадратного уравнения </a:t>
            </a:r>
            <a:endParaRPr lang="ru-RU" i="1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ru-RU" i="1" dirty="0" smtClean="0">
                <a:latin typeface="Bookman Old Style" pitchFamily="18" charset="0"/>
              </a:rPr>
              <a:t>   равна -------------- коэффициенту</a:t>
            </a:r>
            <a:r>
              <a:rPr lang="ru-RU" i="1" dirty="0" smtClean="0">
                <a:latin typeface="Bookman Old Style" pitchFamily="18" charset="0"/>
              </a:rPr>
              <a:t>, взятому с противоположным знаком, а произведение корней равно-</a:t>
            </a:r>
            <a:r>
              <a:rPr lang="ru-RU" i="1" dirty="0" smtClean="0">
                <a:latin typeface="Bookman Old Style" pitchFamily="18" charset="0"/>
              </a:rPr>
              <a:t>--------------------------. </a:t>
            </a:r>
            <a:endParaRPr lang="ru-RU" i="1" dirty="0" smtClean="0">
              <a:latin typeface="Bookman Old Style" pitchFamily="18" charset="0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1357298"/>
            <a:ext cx="14574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i="1" dirty="0" smtClean="0">
                <a:solidFill>
                  <a:srgbClr val="FF0000"/>
                </a:solidFill>
                <a:latin typeface="Bookman Old Style" pitchFamily="18" charset="0"/>
              </a:rPr>
              <a:t>Сумма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57422" y="2500306"/>
            <a:ext cx="19030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i="1" dirty="0" smtClean="0">
                <a:solidFill>
                  <a:srgbClr val="FF0000"/>
                </a:solidFill>
                <a:latin typeface="Bookman Old Style" pitchFamily="18" charset="0"/>
              </a:rPr>
              <a:t>второму 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71670" y="4000504"/>
            <a:ext cx="34131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i="1" dirty="0" smtClean="0">
                <a:solidFill>
                  <a:srgbClr val="FF0000"/>
                </a:solidFill>
                <a:latin typeface="Bookman Old Style" pitchFamily="18" charset="0"/>
              </a:rPr>
              <a:t>свободному члену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i="1" dirty="0" smtClean="0">
                <a:solidFill>
                  <a:srgbClr val="00B050"/>
                </a:solidFill>
                <a:latin typeface="Bookman Old Style" pitchFamily="18" charset="0"/>
              </a:rPr>
              <a:t/>
            </a:r>
            <a:br>
              <a:rPr lang="ru-RU" i="1" dirty="0" smtClean="0">
                <a:solidFill>
                  <a:srgbClr val="00B050"/>
                </a:solidFill>
                <a:latin typeface="Bookman Old Style" pitchFamily="18" charset="0"/>
              </a:rPr>
            </a:br>
            <a:r>
              <a:rPr lang="ru-RU" i="1" dirty="0" smtClean="0">
                <a:solidFill>
                  <a:srgbClr val="00B050"/>
                </a:solidFill>
                <a:latin typeface="Bookman Old Style" pitchFamily="18" charset="0"/>
              </a:rPr>
              <a:t/>
            </a:r>
            <a:br>
              <a:rPr lang="ru-RU" i="1" dirty="0" smtClean="0">
                <a:solidFill>
                  <a:srgbClr val="00B050"/>
                </a:solidFill>
                <a:latin typeface="Bookman Old Style" pitchFamily="18" charset="0"/>
              </a:rPr>
            </a:br>
            <a:r>
              <a:rPr lang="ru-RU" i="1" dirty="0" smtClean="0">
                <a:solidFill>
                  <a:srgbClr val="00B050"/>
                </a:solidFill>
                <a:latin typeface="Bookman Old Style" pitchFamily="18" charset="0"/>
              </a:rPr>
              <a:t>Найдите </a:t>
            </a:r>
            <a:r>
              <a:rPr lang="ru-RU" i="1" dirty="0" smtClean="0">
                <a:solidFill>
                  <a:srgbClr val="00B050"/>
                </a:solidFill>
                <a:latin typeface="Bookman Old Style" pitchFamily="18" charset="0"/>
              </a:rPr>
              <a:t>уравнение ,корнями которого являются числа </a:t>
            </a:r>
            <a:r>
              <a:rPr lang="ru-RU" i="1" dirty="0" smtClean="0">
                <a:solidFill>
                  <a:srgbClr val="00B050"/>
                </a:solidFill>
                <a:latin typeface="Bookman Old Style" pitchFamily="18" charset="0"/>
              </a:rPr>
              <a:t/>
            </a:r>
            <a:br>
              <a:rPr lang="ru-RU" i="1" dirty="0" smtClean="0">
                <a:solidFill>
                  <a:srgbClr val="00B050"/>
                </a:solidFill>
                <a:latin typeface="Bookman Old Style" pitchFamily="18" charset="0"/>
              </a:rPr>
            </a:br>
            <a:r>
              <a:rPr lang="ru-RU" i="1" dirty="0" smtClean="0">
                <a:solidFill>
                  <a:srgbClr val="00B050"/>
                </a:solidFill>
                <a:latin typeface="Bookman Old Style" pitchFamily="18" charset="0"/>
              </a:rPr>
              <a:t>3 </a:t>
            </a:r>
            <a:r>
              <a:rPr lang="ru-RU" i="1" dirty="0" smtClean="0">
                <a:solidFill>
                  <a:srgbClr val="00B050"/>
                </a:solidFill>
                <a:latin typeface="Bookman Old Style" pitchFamily="18" charset="0"/>
              </a:rPr>
              <a:t>и -5</a:t>
            </a:r>
            <a:br>
              <a:rPr lang="ru-RU" i="1" dirty="0" smtClean="0">
                <a:solidFill>
                  <a:srgbClr val="00B050"/>
                </a:solidFill>
                <a:latin typeface="Bookman Old Style" pitchFamily="18" charset="0"/>
              </a:rPr>
            </a:br>
            <a:endParaRPr lang="ru-RU" i="1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 </a:t>
            </a:r>
          </a:p>
          <a:p>
            <a:pPr lvl="0"/>
            <a:r>
              <a:rPr lang="ru-RU" sz="3200" dirty="0" smtClean="0">
                <a:latin typeface="Bookman Old Style" pitchFamily="18" charset="0"/>
              </a:rPr>
              <a:t>Х</a:t>
            </a:r>
            <a:r>
              <a:rPr lang="ru-RU" sz="3200" baseline="30000" dirty="0" smtClean="0">
                <a:latin typeface="Bookman Old Style" pitchFamily="18" charset="0"/>
              </a:rPr>
              <a:t>2</a:t>
            </a:r>
            <a:r>
              <a:rPr lang="ru-RU" sz="3200" dirty="0" smtClean="0">
                <a:latin typeface="Bookman Old Style" pitchFamily="18" charset="0"/>
              </a:rPr>
              <a:t> </a:t>
            </a:r>
            <a:r>
              <a:rPr lang="ru-RU" sz="3200" dirty="0" smtClean="0">
                <a:latin typeface="Bookman Old Style" pitchFamily="18" charset="0"/>
              </a:rPr>
              <a:t>-2х-15=0</a:t>
            </a:r>
          </a:p>
          <a:p>
            <a:pPr lvl="0"/>
            <a:r>
              <a:rPr lang="ru-RU" sz="3200" dirty="0" smtClean="0">
                <a:latin typeface="Bookman Old Style" pitchFamily="18" charset="0"/>
              </a:rPr>
              <a:t>Х</a:t>
            </a:r>
            <a:r>
              <a:rPr lang="ru-RU" sz="3200" baseline="30000" dirty="0" smtClean="0">
                <a:latin typeface="Bookman Old Style" pitchFamily="18" charset="0"/>
              </a:rPr>
              <a:t>2</a:t>
            </a:r>
            <a:r>
              <a:rPr lang="ru-RU" sz="3200" dirty="0" smtClean="0">
                <a:latin typeface="Bookman Old Style" pitchFamily="18" charset="0"/>
              </a:rPr>
              <a:t> </a:t>
            </a:r>
            <a:r>
              <a:rPr lang="ru-RU" sz="3200" dirty="0" smtClean="0">
                <a:latin typeface="Bookman Old Style" pitchFamily="18" charset="0"/>
              </a:rPr>
              <a:t>+8х+15=0</a:t>
            </a:r>
          </a:p>
          <a:p>
            <a:pPr lvl="0"/>
            <a:r>
              <a:rPr lang="ru-RU" sz="3200" dirty="0" smtClean="0">
                <a:latin typeface="Bookman Old Style" pitchFamily="18" charset="0"/>
              </a:rPr>
              <a:t>Х</a:t>
            </a:r>
            <a:r>
              <a:rPr lang="ru-RU" sz="3200" baseline="30000" dirty="0" smtClean="0">
                <a:latin typeface="Bookman Old Style" pitchFamily="18" charset="0"/>
              </a:rPr>
              <a:t>2</a:t>
            </a:r>
            <a:r>
              <a:rPr lang="ru-RU" sz="3200" dirty="0" smtClean="0">
                <a:latin typeface="Bookman Old Style" pitchFamily="18" charset="0"/>
              </a:rPr>
              <a:t> </a:t>
            </a:r>
            <a:r>
              <a:rPr lang="ru-RU" sz="3200" dirty="0" smtClean="0">
                <a:latin typeface="Bookman Old Style" pitchFamily="18" charset="0"/>
              </a:rPr>
              <a:t>-15х-8=0</a:t>
            </a:r>
          </a:p>
          <a:p>
            <a:pPr lvl="0"/>
            <a:r>
              <a:rPr lang="ru-RU" sz="3200" dirty="0" smtClean="0">
                <a:latin typeface="Bookman Old Style" pitchFamily="18" charset="0"/>
              </a:rPr>
              <a:t>Х</a:t>
            </a:r>
            <a:r>
              <a:rPr lang="ru-RU" sz="3200" baseline="30000" dirty="0" smtClean="0">
                <a:latin typeface="Bookman Old Style" pitchFamily="18" charset="0"/>
              </a:rPr>
              <a:t>2</a:t>
            </a:r>
            <a:r>
              <a:rPr lang="ru-RU" sz="3200" dirty="0" smtClean="0">
                <a:latin typeface="Bookman Old Style" pitchFamily="18" charset="0"/>
              </a:rPr>
              <a:t>+2х-15=0</a:t>
            </a:r>
            <a:endParaRPr lang="ru-RU" sz="3200" dirty="0" smtClean="0">
              <a:latin typeface="Bookman Old Style" pitchFamily="18" charset="0"/>
            </a:endParaRP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ru-RU" sz="3200" dirty="0" smtClean="0">
              <a:solidFill>
                <a:srgbClr val="FF0000"/>
              </a:solidFill>
              <a:latin typeface="Bookman Old Style" pitchFamily="18" charset="0"/>
            </a:endParaRPr>
          </a:p>
          <a:p>
            <a:endParaRPr lang="ru-RU" sz="3200" dirty="0" smtClean="0">
              <a:solidFill>
                <a:srgbClr val="FF0000"/>
              </a:solidFill>
              <a:latin typeface="Bookman Old Style" pitchFamily="18" charset="0"/>
            </a:endParaRPr>
          </a:p>
          <a:p>
            <a:endParaRPr lang="ru-RU" sz="3200" dirty="0" smtClean="0">
              <a:solidFill>
                <a:srgbClr val="FF0000"/>
              </a:solidFill>
              <a:latin typeface="Bookman Old Style" pitchFamily="18" charset="0"/>
            </a:endParaRPr>
          </a:p>
          <a:p>
            <a:r>
              <a:rPr lang="ru-RU" sz="3200" dirty="0" smtClean="0">
                <a:solidFill>
                  <a:srgbClr val="FF0000"/>
                </a:solidFill>
                <a:latin typeface="Bookman Old Style" pitchFamily="18" charset="0"/>
              </a:rPr>
              <a:t>Х</a:t>
            </a:r>
            <a:r>
              <a:rPr lang="ru-RU" sz="3200" baseline="30000" dirty="0" smtClean="0">
                <a:solidFill>
                  <a:srgbClr val="FF0000"/>
                </a:solidFill>
                <a:latin typeface="Bookman Old Style" pitchFamily="18" charset="0"/>
              </a:rPr>
              <a:t>2</a:t>
            </a:r>
            <a:r>
              <a:rPr lang="ru-RU" sz="3200" dirty="0" smtClean="0">
                <a:solidFill>
                  <a:srgbClr val="FF0000"/>
                </a:solidFill>
                <a:latin typeface="Bookman Old Style" pitchFamily="18" charset="0"/>
              </a:rPr>
              <a:t>+2х-15=0</a:t>
            </a:r>
            <a:endParaRPr lang="ru-RU" sz="32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366</Words>
  <Application>Microsoft Office PowerPoint</Application>
  <PresentationFormat>Экран (4:3)</PresentationFormat>
  <Paragraphs>166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ЛИРО  Курсовая работа  Теорема Виета </vt:lpstr>
      <vt:lpstr>Определение приведенного квадратного уравнения</vt:lpstr>
      <vt:lpstr>Выбери приведенные квадратные уравнения</vt:lpstr>
      <vt:lpstr>           Решите уравнения, используя формулы корней квадратных уравнений</vt:lpstr>
      <vt:lpstr>Заполните таблицу</vt:lpstr>
      <vt:lpstr>Проверьте себя</vt:lpstr>
      <vt:lpstr>Заполните пропуски</vt:lpstr>
      <vt:lpstr>Заполните пропуски</vt:lpstr>
      <vt:lpstr>  Найдите уравнение ,корнями которого являются числа  3 и -5 </vt:lpstr>
      <vt:lpstr> Алгоритм нахождения корней приведенного квадратного уравнения </vt:lpstr>
      <vt:lpstr>  Запишите на математическом языке теорему Виета для приведенного квадратного уравнения</vt:lpstr>
      <vt:lpstr>Проверка самостоятельной работы</vt:lpstr>
      <vt:lpstr>Информация о домашнем задании</vt:lpstr>
      <vt:lpstr>Слайд 14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ЛИРО Курсовая работа Теорема Виета </dc:title>
  <dc:creator>Антон</dc:creator>
  <cp:lastModifiedBy>Антон</cp:lastModifiedBy>
  <cp:revision>27</cp:revision>
  <dcterms:created xsi:type="dcterms:W3CDTF">2014-07-07T01:55:07Z</dcterms:created>
  <dcterms:modified xsi:type="dcterms:W3CDTF">2014-07-07T12:06:11Z</dcterms:modified>
</cp:coreProperties>
</file>