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58D"/>
    <a:srgbClr val="FF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2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BBEB-1E3D-4E41-8027-20AE59E421A1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411E-DFDA-4F93-9225-75630A974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ЛИРО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Курсовая </a:t>
            </a:r>
            <a:r>
              <a:rPr lang="ru-RU" dirty="0" smtClean="0">
                <a:latin typeface="Bookman Old Style" pitchFamily="18" charset="0"/>
              </a:rPr>
              <a:t>работа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sz="6000" i="1" dirty="0" smtClean="0">
                <a:solidFill>
                  <a:srgbClr val="FF0000"/>
                </a:solidFill>
                <a:latin typeface="Bookman Old Style" pitchFamily="18" charset="0"/>
              </a:rPr>
              <a:t>Теорема Виета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886200"/>
            <a:ext cx="3486152" cy="254319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Выполнила учитель математики Васильева Татьяна Алексеевна</a:t>
            </a:r>
          </a:p>
          <a:p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2014г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3200" i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Алгоритм нахождения корней </a:t>
            </a:r>
            <a:r>
              <a:rPr lang="ru-RU" sz="3200" i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приведенного квадратного </a:t>
            </a:r>
            <a:r>
              <a:rPr lang="ru-RU" sz="3200" i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уравнения</a:t>
            </a:r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</a:br>
            <a:endParaRPr lang="ru-RU" sz="3600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2643182"/>
          <a:ext cx="3071834" cy="4024330"/>
        </p:xfrm>
        <a:graphic>
          <a:graphicData uri="http://schemas.openxmlformats.org/drawingml/2006/table">
            <a:tbl>
              <a:tblPr/>
              <a:tblGrid>
                <a:gridCol w="2143140"/>
                <a:gridCol w="928694"/>
              </a:tblGrid>
              <a:tr h="412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Свободный член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Предполагаемые корни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                      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Произведение корней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                      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Сумма корней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                      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Второй коэффициент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Bookman Old Style" pitchFamily="18" charset="0"/>
                          <a:ea typeface="Times New Roman"/>
                        </a:rPr>
                        <a:t>Вывод: корни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71613"/>
            <a:ext cx="4114800" cy="1143008"/>
          </a:xfrm>
        </p:spPr>
        <p:txBody>
          <a:bodyPr/>
          <a:lstStyle/>
          <a:p>
            <a:pPr lvl="0">
              <a:buNone/>
            </a:pPr>
            <a:r>
              <a:rPr lang="ru-RU" sz="2000" dirty="0" smtClean="0">
                <a:latin typeface="Bookman Old Style" pitchFamily="18" charset="0"/>
              </a:rPr>
              <a:t>Найдем корни приведенного квадратного уравнения  </a:t>
            </a:r>
            <a:endParaRPr lang="ru-RU" sz="20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500174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Найдем корни приведенного квадратного уравнения </a:t>
            </a:r>
            <a:r>
              <a:rPr lang="ru-RU" sz="2000" dirty="0" smtClean="0">
                <a:latin typeface="Bookman Old Style" pitchFamily="18" charset="0"/>
              </a:rPr>
              <a:t>---------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3071810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Bookman Old Style" pitchFamily="18" charset="0"/>
                <a:ea typeface="Times New Roman"/>
              </a:rPr>
              <a:t>2</a:t>
            </a:r>
            <a:endParaRPr lang="ru-RU" sz="2400" b="1" dirty="0">
              <a:latin typeface="Bookman Old Style" pitchFamily="18" charset="0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3714752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man Old Style" pitchFamily="18" charset="0"/>
                <a:ea typeface="Times New Roman"/>
              </a:rPr>
              <a:t> 1;2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450057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man Old Style" pitchFamily="18" charset="0"/>
                <a:ea typeface="Times New Roman"/>
              </a:rPr>
              <a:t> 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72396" y="4500570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или  -3</a:t>
            </a:r>
            <a:endParaRPr lang="ru-RU" b="1" dirty="0">
              <a:latin typeface="Bookman Old Style" pitchFamily="18" charset="0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2330" y="514351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3</a:t>
            </a:r>
            <a:endParaRPr lang="ru-RU" b="1" dirty="0">
              <a:latin typeface="Bookman Old Style" pitchFamily="18" charset="0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5857892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-1;-2</a:t>
            </a:r>
            <a:endParaRPr lang="ru-RU" b="1" dirty="0">
              <a:latin typeface="Bookman Old Style" pitchFamily="18" charset="0"/>
              <a:ea typeface="Times New Roman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571868" y="3143248"/>
          <a:ext cx="5214974" cy="3071833"/>
        </p:xfrm>
        <a:graphic>
          <a:graphicData uri="http://schemas.openxmlformats.org/drawingml/2006/table">
            <a:tbl>
              <a:tblPr/>
              <a:tblGrid>
                <a:gridCol w="2286016"/>
                <a:gridCol w="2928958"/>
              </a:tblGrid>
              <a:tr h="438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Bookman Old Style" pitchFamily="18" charset="0"/>
                          <a:ea typeface="Times New Roman"/>
                        </a:rPr>
                        <a:t>Свободный член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Bookman Old Style" pitchFamily="18" charset="0"/>
                          <a:ea typeface="Times New Roman"/>
                        </a:rPr>
                        <a:t>Предполагаемые корни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Bookman Old Style" pitchFamily="18" charset="0"/>
                          <a:ea typeface="Times New Roman"/>
                        </a:rPr>
                        <a:t>Сумма корней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Bookman Old Style" pitchFamily="18" charset="0"/>
                          <a:ea typeface="Times New Roman"/>
                        </a:rPr>
                        <a:t>Второй коэффициент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Bookman Old Style" pitchFamily="18" charset="0"/>
                          <a:ea typeface="Times New Roman"/>
                        </a:rPr>
                        <a:t>Вывод: корни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358214" y="3714752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Bookman Old Style" pitchFamily="18" charset="0"/>
                <a:ea typeface="Times New Roman"/>
              </a:rPr>
              <a:t>-2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358082" y="3714752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Bookman Old Style" pitchFamily="18" charset="0"/>
                <a:ea typeface="Times New Roman"/>
              </a:rPr>
              <a:t>или -1;</a:t>
            </a:r>
            <a:endParaRPr lang="ru-RU" b="1" dirty="0">
              <a:latin typeface="Bookman Old Style" pitchFamily="18" charset="0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2066" y="2285992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ru-RU" dirty="0" smtClean="0">
                <a:latin typeface="Bookman Old Style" pitchFamily="18" charset="0"/>
              </a:rPr>
              <a:t>Х</a:t>
            </a:r>
            <a:r>
              <a:rPr lang="ru-RU" baseline="30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 +3х+ 2=0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  <a:t>Запишите на математическом языке теорему Виета для приведенного квадратного уравнения</a:t>
            </a:r>
            <a:endParaRPr lang="ru-RU" sz="3600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500438"/>
            <a:ext cx="2581275" cy="92392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500306"/>
            <a:ext cx="3190875" cy="54292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Проверка самостоятельной работы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  <a:latin typeface="Bookman Old Style" pitchFamily="18" charset="0"/>
              </a:rPr>
              <a:t>1 </a:t>
            </a:r>
            <a:r>
              <a:rPr lang="ru-RU" sz="3600" dirty="0" smtClean="0">
                <a:solidFill>
                  <a:srgbClr val="7030A0"/>
                </a:solidFill>
                <a:latin typeface="Bookman Old Style" pitchFamily="18" charset="0"/>
              </a:rPr>
              <a:t>вариант</a:t>
            </a:r>
          </a:p>
          <a:p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</a:rPr>
              <a:t>№ 29.6 (б)  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14; 1</a:t>
            </a:r>
          </a:p>
          <a:p>
            <a:r>
              <a:rPr lang="ru-RU" sz="3600" dirty="0" smtClean="0">
                <a:latin typeface="Bookman Old Style" pitchFamily="18" charset="0"/>
              </a:rPr>
              <a:t>29.9 (г</a:t>
            </a:r>
            <a:r>
              <a:rPr lang="ru-RU" sz="3600" dirty="0" smtClean="0">
                <a:latin typeface="Bookman Old Style" pitchFamily="18" charset="0"/>
              </a:rPr>
              <a:t>)</a:t>
            </a:r>
          </a:p>
          <a:p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+8х+12=0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Bookman Old Style" pitchFamily="18" charset="0"/>
              </a:rPr>
              <a:t>2 </a:t>
            </a:r>
            <a:r>
              <a:rPr lang="ru-RU" sz="3600" dirty="0" smtClean="0">
                <a:solidFill>
                  <a:srgbClr val="7030A0"/>
                </a:solidFill>
                <a:latin typeface="Bookman Old Style" pitchFamily="18" charset="0"/>
              </a:rPr>
              <a:t>вариант</a:t>
            </a:r>
          </a:p>
          <a:p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</a:rPr>
              <a:t>№ 29.6 (в) 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-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1;-7</a:t>
            </a:r>
          </a:p>
          <a:p>
            <a:r>
              <a:rPr lang="ru-RU" sz="3600" dirty="0" smtClean="0">
                <a:latin typeface="Bookman Old Style" pitchFamily="18" charset="0"/>
              </a:rPr>
              <a:t>29.9 (в) 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36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3600" dirty="0" smtClean="0">
                <a:solidFill>
                  <a:srgbClr val="FF0000"/>
                </a:solidFill>
                <a:latin typeface="Bookman Old Style" pitchFamily="18" charset="0"/>
              </a:rPr>
              <a:t>+7х-8=0</a:t>
            </a:r>
            <a:endParaRPr lang="ru-RU" sz="3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Информация о домашнем задании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solidFill>
                <a:srgbClr val="FB158D"/>
              </a:solidFill>
              <a:latin typeface="Bookman Old Style" pitchFamily="18" charset="0"/>
            </a:endParaRPr>
          </a:p>
          <a:p>
            <a:r>
              <a:rPr lang="ru-RU" smtClean="0">
                <a:solidFill>
                  <a:srgbClr val="FB158D"/>
                </a:solidFill>
                <a:latin typeface="Bookman Old Style" pitchFamily="18" charset="0"/>
              </a:rPr>
              <a:t>№ </a:t>
            </a:r>
            <a:r>
              <a:rPr lang="ru-RU" dirty="0" smtClean="0">
                <a:solidFill>
                  <a:srgbClr val="FB158D"/>
                </a:solidFill>
                <a:latin typeface="Bookman Old Style" pitchFamily="18" charset="0"/>
              </a:rPr>
              <a:t>29.8 (</a:t>
            </a:r>
            <a:r>
              <a:rPr lang="ru-RU" dirty="0" err="1" smtClean="0">
                <a:solidFill>
                  <a:srgbClr val="FB158D"/>
                </a:solidFill>
                <a:latin typeface="Bookman Old Style" pitchFamily="18" charset="0"/>
              </a:rPr>
              <a:t>в,г</a:t>
            </a:r>
            <a:r>
              <a:rPr lang="ru-RU" dirty="0" smtClean="0">
                <a:solidFill>
                  <a:srgbClr val="FB158D"/>
                </a:solidFill>
                <a:latin typeface="Bookman Old Style" pitchFamily="18" charset="0"/>
              </a:rPr>
              <a:t>) ,п.29,сообщение из Интернета о Франсуа </a:t>
            </a:r>
            <a:r>
              <a:rPr lang="ru-RU" dirty="0" smtClean="0">
                <a:solidFill>
                  <a:srgbClr val="FB158D"/>
                </a:solidFill>
                <a:latin typeface="Bookman Old Style" pitchFamily="18" charset="0"/>
              </a:rPr>
              <a:t>Виете.</a:t>
            </a:r>
            <a:endParaRPr lang="ru-RU" dirty="0">
              <a:solidFill>
                <a:srgbClr val="FB158D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71472" y="428604"/>
            <a:ext cx="8215370" cy="569755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С какой проблемой вы столкнулись в начале урока</a:t>
            </a:r>
            <a:r>
              <a:rPr lang="ru-RU" i="1" dirty="0" smtClean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Bookman Old Style" pitchFamily="18" charset="0"/>
              </a:rPr>
              <a:t>С </a:t>
            </a:r>
            <a:r>
              <a:rPr lang="ru-RU" i="1" dirty="0" smtClean="0">
                <a:solidFill>
                  <a:srgbClr val="7030A0"/>
                </a:solidFill>
                <a:latin typeface="Bookman Old Style" pitchFamily="18" charset="0"/>
              </a:rPr>
              <a:t>помощью чего удалось  решить проблему?  </a:t>
            </a:r>
            <a:endParaRPr lang="ru-RU" i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Чему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необходимо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научиться еще,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чтобы быстро решать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приведенные квадратные уравнения?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Можно ли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неприведенное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квадратное уравнение решить по теореме Виета?</a:t>
            </a:r>
            <a:endParaRPr lang="ru-RU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B158D"/>
                </a:solidFill>
                <a:latin typeface="Bookman Old Style" pitchFamily="18" charset="0"/>
              </a:rPr>
              <a:t>Благодарю за сотрудничество!</a:t>
            </a:r>
            <a:endParaRPr lang="ru-RU" i="1" dirty="0">
              <a:solidFill>
                <a:srgbClr val="FB158D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Определение приведенного квадратного уравнения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Квадратное 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уравнение называется приведенным, если его старший коэффициент равен 1.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786322"/>
            <a:ext cx="3190875" cy="542925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Выбери приведенные квадратные уравнения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-5х+6=0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2х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+3х+1=0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-2х-15=0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3х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-7х+3=0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+6х+8=0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-3х-18=0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+4х-5=0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40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-5х+6=0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40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-2х-15=0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40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+6х+8=0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40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-3х-18=0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40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+4х-5=0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358246" cy="142876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0" i="1" dirty="0" smtClean="0">
                <a:solidFill>
                  <a:srgbClr val="00B050"/>
                </a:solidFill>
                <a:latin typeface="Bookman Old Style" pitchFamily="18" charset="0"/>
              </a:rPr>
              <a:t>Решите </a:t>
            </a:r>
            <a:r>
              <a:rPr lang="ru-RU" sz="3200" b="0" i="1" dirty="0" smtClean="0">
                <a:solidFill>
                  <a:srgbClr val="00B050"/>
                </a:solidFill>
                <a:latin typeface="Bookman Old Style" pitchFamily="18" charset="0"/>
              </a:rPr>
              <a:t>уравнения, используя формулы корней квадратных уравнений</a:t>
            </a:r>
            <a:endParaRPr lang="ru-RU" sz="3200" b="0" i="1" u="sng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857364"/>
            <a:ext cx="3714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latin typeface="Bookman Old Style" pitchFamily="18" charset="0"/>
              </a:rPr>
              <a:t>2</a:t>
            </a:r>
            <a:r>
              <a:rPr lang="ru-RU" sz="3200" b="1" dirty="0" smtClean="0">
                <a:latin typeface="Bookman Old Style" pitchFamily="18" charset="0"/>
              </a:rPr>
              <a:t>-5х+6=0</a:t>
            </a:r>
          </a:p>
          <a:p>
            <a:r>
              <a:rPr lang="ru-RU" sz="3200" b="1" dirty="0" smtClean="0"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latin typeface="Bookman Old Style" pitchFamily="18" charset="0"/>
              </a:rPr>
              <a:t>2</a:t>
            </a:r>
            <a:r>
              <a:rPr lang="ru-RU" sz="3200" b="1" dirty="0" smtClean="0">
                <a:latin typeface="Bookman Old Style" pitchFamily="18" charset="0"/>
              </a:rPr>
              <a:t>-2х-15=0</a:t>
            </a:r>
          </a:p>
          <a:p>
            <a:r>
              <a:rPr lang="ru-RU" sz="3200" b="1" dirty="0" smtClean="0"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latin typeface="Bookman Old Style" pitchFamily="18" charset="0"/>
              </a:rPr>
              <a:t>2</a:t>
            </a:r>
            <a:r>
              <a:rPr lang="ru-RU" sz="3200" b="1" dirty="0" smtClean="0">
                <a:latin typeface="Bookman Old Style" pitchFamily="18" charset="0"/>
              </a:rPr>
              <a:t>+6х+8=0</a:t>
            </a:r>
          </a:p>
          <a:p>
            <a:r>
              <a:rPr lang="ru-RU" sz="3200" b="1" dirty="0" smtClean="0"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latin typeface="Bookman Old Style" pitchFamily="18" charset="0"/>
              </a:rPr>
              <a:t>2</a:t>
            </a:r>
            <a:r>
              <a:rPr lang="ru-RU" sz="3200" b="1" dirty="0" smtClean="0">
                <a:latin typeface="Bookman Old Style" pitchFamily="18" charset="0"/>
              </a:rPr>
              <a:t>-3х-18=0</a:t>
            </a:r>
          </a:p>
          <a:p>
            <a:r>
              <a:rPr lang="ru-RU" sz="3200" b="1" dirty="0" smtClean="0">
                <a:latin typeface="Bookman Old Style" pitchFamily="18" charset="0"/>
              </a:rPr>
              <a:t>Х</a:t>
            </a:r>
            <a:r>
              <a:rPr lang="ru-RU" sz="3200" b="1" baseline="30000" dirty="0" smtClean="0">
                <a:latin typeface="Bookman Old Style" pitchFamily="18" charset="0"/>
              </a:rPr>
              <a:t>2</a:t>
            </a:r>
            <a:r>
              <a:rPr lang="ru-RU" sz="3200" b="1" dirty="0" smtClean="0">
                <a:latin typeface="Bookman Old Style" pitchFamily="18" charset="0"/>
              </a:rPr>
              <a:t>+4х-5=0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585789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-4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5357826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3643314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4214818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-5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-4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-3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-2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4786322"/>
            <a:ext cx="57150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-3</a:t>
            </a:r>
            <a:endParaRPr lang="ru-RU" sz="3200" dirty="0"/>
          </a:p>
        </p:txBody>
      </p:sp>
      <p:sp>
        <p:nvSpPr>
          <p:cNvPr id="20" name="Рисунок 19"/>
          <p:cNvSpPr>
            <a:spLocks noGrp="1"/>
          </p:cNvSpPr>
          <p:nvPr>
            <p:ph type="pic" idx="1"/>
          </p:nvPr>
        </p:nvSpPr>
        <p:spPr>
          <a:xfrm>
            <a:off x="5572132" y="1714488"/>
            <a:ext cx="3286148" cy="2471726"/>
          </a:xfrm>
        </p:spPr>
      </p:sp>
      <p:sp>
        <p:nvSpPr>
          <p:cNvPr id="21" name="Прямоугольник 20"/>
          <p:cNvSpPr/>
          <p:nvPr/>
        </p:nvSpPr>
        <p:spPr>
          <a:xfrm>
            <a:off x="1857356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Т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5357826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Т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5929330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71868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Р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М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4786322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28860" y="4214818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428860" y="3643314"/>
            <a:ext cx="57150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В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214414" y="2071678"/>
            <a:ext cx="40719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 smtClean="0">
                <a:solidFill>
                  <a:srgbClr val="FF0000"/>
                </a:solidFill>
                <a:latin typeface="Bookman Old Style" pitchFamily="18" charset="0"/>
              </a:rPr>
              <a:t>ТЕМА УРОКА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Текст 3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Заполните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таблицу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69" y="1785925"/>
          <a:ext cx="8143934" cy="4714909"/>
        </p:xfrm>
        <a:graphic>
          <a:graphicData uri="http://schemas.openxmlformats.org/drawingml/2006/table">
            <a:tbl>
              <a:tblPr/>
              <a:tblGrid>
                <a:gridCol w="2035415"/>
                <a:gridCol w="2035415"/>
                <a:gridCol w="2036552"/>
                <a:gridCol w="2036552"/>
              </a:tblGrid>
              <a:tr h="857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Уравнение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000" baseline="30000" dirty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000" dirty="0">
                          <a:latin typeface="Bookman Old Style" pitchFamily="18" charset="0"/>
                          <a:ea typeface="Times New Roman"/>
                        </a:rPr>
                        <a:t>-5х+6=0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000" baseline="3000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000">
                          <a:latin typeface="Bookman Old Style" pitchFamily="18" charset="0"/>
                          <a:ea typeface="Times New Roman"/>
                        </a:rPr>
                        <a:t>-2х-15=0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000" baseline="3000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000">
                          <a:latin typeface="Bookman Old Style" pitchFamily="18" charset="0"/>
                          <a:ea typeface="Times New Roman"/>
                        </a:rPr>
                        <a:t>+6х+8=0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Корни уравнения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Bookman Old Style" pitchFamily="18" charset="0"/>
                          <a:ea typeface="Times New Roman"/>
                        </a:rPr>
                        <a:t>; 3</a:t>
                      </a: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  <a:r>
                        <a:rPr lang="ru-RU" sz="2000" dirty="0">
                          <a:latin typeface="Bookman Old Style" pitchFamily="18" charset="0"/>
                          <a:ea typeface="Times New Roman"/>
                        </a:rPr>
                        <a:t>3 ;5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Bookman Old Style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Bookman Old Style" pitchFamily="18" charset="0"/>
                          <a:ea typeface="Times New Roman"/>
                        </a:rPr>
                        <a:t>-</a:t>
                      </a:r>
                      <a:r>
                        <a:rPr lang="ru-RU" sz="2000" dirty="0">
                          <a:latin typeface="Bookman Old Style" pitchFamily="18" charset="0"/>
                          <a:ea typeface="Times New Roman"/>
                        </a:rPr>
                        <a:t>2;-4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Коэффициент </a:t>
                      </a:r>
                      <a:r>
                        <a:rPr lang="ru-RU" sz="2000" i="1" dirty="0" smtClean="0">
                          <a:latin typeface="Bookman Old Style" pitchFamily="18" charset="0"/>
                          <a:ea typeface="Times New Roman"/>
                        </a:rPr>
                        <a:t>        </a:t>
                      </a:r>
                      <a:r>
                        <a:rPr lang="en-US" sz="2000" i="1" dirty="0" smtClean="0">
                          <a:latin typeface="Bookman Old Style" pitchFamily="18" charset="0"/>
                          <a:ea typeface="Times New Roman"/>
                        </a:rPr>
                        <a:t>q</a:t>
                      </a:r>
                      <a:endParaRPr lang="ru-RU" sz="2000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Произведение корней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Коэффициент</a:t>
                      </a:r>
                      <a:r>
                        <a:rPr lang="en-US" sz="2000" i="1" dirty="0">
                          <a:latin typeface="Bookman Old Style" pitchFamily="18" charset="0"/>
                          <a:ea typeface="Times New Roman"/>
                        </a:rPr>
                        <a:t> p</a:t>
                      </a:r>
                      <a:endParaRPr lang="ru-RU" sz="2000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Bookman Old Style" pitchFamily="18" charset="0"/>
                          <a:ea typeface="Times New Roman"/>
                        </a:rPr>
                        <a:t>Сумма корней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572008"/>
            <a:ext cx="847725" cy="36195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6000768"/>
            <a:ext cx="1009650" cy="36195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142984"/>
            <a:ext cx="3190875" cy="54292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Проверьте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себя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207133" cy="5130190"/>
        </p:xfrm>
        <a:graphic>
          <a:graphicData uri="http://schemas.openxmlformats.org/drawingml/2006/table">
            <a:tbl>
              <a:tblPr/>
              <a:tblGrid>
                <a:gridCol w="2357454"/>
                <a:gridCol w="1928826"/>
                <a:gridCol w="2000264"/>
                <a:gridCol w="1920589"/>
              </a:tblGrid>
              <a:tr h="523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Уравнение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30000" dirty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-5х+6=0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30000" dirty="0" smtClean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-2х-15=0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30000" dirty="0" smtClean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+6х+8=0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Bookman Old Style" pitchFamily="18" charset="0"/>
                          <a:ea typeface="Times New Roman"/>
                        </a:rPr>
                        <a:t>Корни уравнения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2;3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-3 ;5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-2;-4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Bookman Old Style" pitchFamily="18" charset="0"/>
                          <a:ea typeface="Times New Roman"/>
                        </a:rPr>
                        <a:t>Коэффициент </a:t>
                      </a:r>
                      <a:r>
                        <a:rPr lang="en-US" sz="2400">
                          <a:latin typeface="Bookman Old Style" pitchFamily="18" charset="0"/>
                          <a:ea typeface="Times New Roman"/>
                        </a:rPr>
                        <a:t>q</a:t>
                      </a: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Произведение корней 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  х</a:t>
                      </a:r>
                      <a:r>
                        <a:rPr lang="ru-RU" sz="2400" baseline="-25000" dirty="0" smtClean="0">
                          <a:latin typeface="Bookman Old Style" pitchFamily="18" charset="0"/>
                          <a:ea typeface="Times New Roman"/>
                        </a:rPr>
                        <a:t>1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-25000" dirty="0" smtClean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Bookman Old Style" pitchFamily="18" charset="0"/>
                          <a:ea typeface="Times New Roman"/>
                        </a:rPr>
                        <a:t>Коэффициент</a:t>
                      </a:r>
                      <a:r>
                        <a:rPr lang="en-US" sz="2400">
                          <a:latin typeface="Bookman Old Style" pitchFamily="18" charset="0"/>
                          <a:ea typeface="Times New Roman"/>
                        </a:rPr>
                        <a:t> p</a:t>
                      </a:r>
                      <a:endParaRPr lang="ru-RU" sz="24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Сумма корней 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-25000" dirty="0" smtClean="0">
                          <a:latin typeface="Bookman Old Style" pitchFamily="18" charset="0"/>
                          <a:ea typeface="Times New Roman"/>
                        </a:rPr>
                        <a:t>1  + </a:t>
                      </a:r>
                      <a:r>
                        <a:rPr lang="ru-RU" sz="2400" dirty="0" smtClean="0">
                          <a:latin typeface="Bookman Old Style" pitchFamily="18" charset="0"/>
                          <a:ea typeface="Times New Roman"/>
                        </a:rPr>
                        <a:t>х</a:t>
                      </a:r>
                      <a:r>
                        <a:rPr lang="ru-RU" sz="2400" baseline="-25000" dirty="0" smtClean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endParaRPr lang="ru-RU" sz="24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Bookman Old Style" pitchFamily="18" charset="0"/>
                          <a:ea typeface="Times New Roman"/>
                        </a:rPr>
                        <a:t>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142984"/>
            <a:ext cx="3190875" cy="542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  <a:latin typeface="Bookman Old Style" pitchFamily="18" charset="0"/>
              </a:rPr>
              <a:t>Заполните пропуски</a:t>
            </a:r>
            <a:endParaRPr lang="ru-RU" sz="3600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i="1" dirty="0" smtClean="0">
              <a:latin typeface="Bookman Old Style" pitchFamily="18" charset="0"/>
            </a:endParaRPr>
          </a:p>
          <a:p>
            <a:endParaRPr lang="ru-RU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Сумма </a:t>
            </a:r>
            <a:r>
              <a:rPr lang="ru-RU" i="1" dirty="0" smtClean="0">
                <a:latin typeface="Bookman Old Style" pitchFamily="18" charset="0"/>
              </a:rPr>
              <a:t>корней      --------------</a:t>
            </a:r>
            <a:endParaRPr lang="ru-RU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квадратного уравнения равна второму коэффициенту,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-------------------------------------------------------, </a:t>
            </a:r>
            <a:endParaRPr lang="ru-RU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а –------------------------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корней равно свободному члену. 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500306"/>
            <a:ext cx="2598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приведенного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929066"/>
            <a:ext cx="7067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взятому с </a:t>
            </a:r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противоположным знаком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572008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произведение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Заполните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пропуски</a:t>
            </a: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----------корней </a:t>
            </a:r>
            <a:r>
              <a:rPr lang="ru-RU" i="1" dirty="0" smtClean="0">
                <a:latin typeface="Bookman Old Style" pitchFamily="18" charset="0"/>
              </a:rPr>
              <a:t>приведенного квадратного уравнения </a:t>
            </a:r>
            <a:endParaRPr lang="ru-RU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равна -------------- коэффициенту</a:t>
            </a:r>
            <a:r>
              <a:rPr lang="ru-RU" i="1" dirty="0" smtClean="0">
                <a:latin typeface="Bookman Old Style" pitchFamily="18" charset="0"/>
              </a:rPr>
              <a:t>, взятому с противоположным знаком, а произведение корней равно-</a:t>
            </a:r>
            <a:r>
              <a:rPr lang="ru-RU" i="1" dirty="0" smtClean="0">
                <a:latin typeface="Bookman Old Style" pitchFamily="18" charset="0"/>
              </a:rPr>
              <a:t>--------------------------. </a:t>
            </a:r>
            <a:endParaRPr lang="ru-RU" i="1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Сумма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500306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второму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4000504"/>
            <a:ext cx="3413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свободному члену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Найдите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уравнение ,корнями которого являются числа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3 </a:t>
            </a:r>
            <a: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  <a:t>и -5</a:t>
            </a:r>
            <a:br>
              <a:rPr lang="ru-RU" i="1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ru-RU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 </a:t>
            </a:r>
            <a:r>
              <a:rPr lang="ru-RU" sz="3200" dirty="0" smtClean="0">
                <a:latin typeface="Bookman Old Style" pitchFamily="18" charset="0"/>
              </a:rPr>
              <a:t>-2х-15=0</a:t>
            </a:r>
          </a:p>
          <a:p>
            <a:pPr lvl="0"/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 </a:t>
            </a:r>
            <a:r>
              <a:rPr lang="ru-RU" sz="3200" dirty="0" smtClean="0">
                <a:latin typeface="Bookman Old Style" pitchFamily="18" charset="0"/>
              </a:rPr>
              <a:t>+8х+15=0</a:t>
            </a:r>
          </a:p>
          <a:p>
            <a:pPr lvl="0"/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 </a:t>
            </a:r>
            <a:r>
              <a:rPr lang="ru-RU" sz="3200" dirty="0" smtClean="0">
                <a:latin typeface="Bookman Old Style" pitchFamily="18" charset="0"/>
              </a:rPr>
              <a:t>-15х-8=0</a:t>
            </a:r>
          </a:p>
          <a:p>
            <a:pPr lvl="0"/>
            <a:r>
              <a:rPr lang="ru-RU" sz="3200" dirty="0" smtClean="0">
                <a:latin typeface="Bookman Old Style" pitchFamily="18" charset="0"/>
              </a:rPr>
              <a:t>Х</a:t>
            </a:r>
            <a:r>
              <a:rPr lang="ru-RU" sz="3200" baseline="30000" dirty="0" smtClean="0">
                <a:latin typeface="Bookman Old Style" pitchFamily="18" charset="0"/>
              </a:rPr>
              <a:t>2</a:t>
            </a:r>
            <a:r>
              <a:rPr lang="ru-RU" sz="3200" dirty="0" smtClean="0">
                <a:latin typeface="Bookman Old Style" pitchFamily="18" charset="0"/>
              </a:rPr>
              <a:t>+2х-15=0</a:t>
            </a:r>
            <a:endParaRPr lang="ru-RU" sz="32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3200" baseline="30000" dirty="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+2х-15=0</a:t>
            </a:r>
            <a:endParaRPr lang="ru-RU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366</Words>
  <Application>Microsoft Office PowerPoint</Application>
  <PresentationFormat>Экран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ЛИРО  Курсовая работа  Теорема Виета </vt:lpstr>
      <vt:lpstr>Определение приведенного квадратного уравнения</vt:lpstr>
      <vt:lpstr>Выбери приведенные квадратные уравнения</vt:lpstr>
      <vt:lpstr>           Решите уравнения, используя формулы корней квадратных уравнений</vt:lpstr>
      <vt:lpstr>Заполните таблицу</vt:lpstr>
      <vt:lpstr>Проверьте себя</vt:lpstr>
      <vt:lpstr>Заполните пропуски</vt:lpstr>
      <vt:lpstr>Заполните пропуски</vt:lpstr>
      <vt:lpstr>  Найдите уравнение ,корнями которого являются числа  3 и -5 </vt:lpstr>
      <vt:lpstr> Алгоритм нахождения корней приведенного квадратного уравнения </vt:lpstr>
      <vt:lpstr>  Запишите на математическом языке теорему Виета для приведенного квадратного уравнения</vt:lpstr>
      <vt:lpstr>Проверка самостоятельной работы</vt:lpstr>
      <vt:lpstr>Информация о домашнем задании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ЛИРО Курсовая работа Теорема Виета </dc:title>
  <dc:creator>Антон</dc:creator>
  <cp:lastModifiedBy>Антон</cp:lastModifiedBy>
  <cp:revision>27</cp:revision>
  <dcterms:created xsi:type="dcterms:W3CDTF">2014-07-07T01:55:07Z</dcterms:created>
  <dcterms:modified xsi:type="dcterms:W3CDTF">2014-07-07T12:06:11Z</dcterms:modified>
</cp:coreProperties>
</file>