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70" r:id="rId2"/>
    <p:sldId id="272" r:id="rId3"/>
    <p:sldId id="257" r:id="rId4"/>
    <p:sldId id="273" r:id="rId5"/>
    <p:sldId id="261" r:id="rId6"/>
    <p:sldId id="263" r:id="rId7"/>
    <p:sldId id="274" r:id="rId8"/>
    <p:sldId id="265" r:id="rId9"/>
    <p:sldId id="266" r:id="rId10"/>
    <p:sldId id="268" r:id="rId11"/>
    <p:sldId id="27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F6FEF71-9017-4066-8D39-239CA8D0B8C5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82FE78B-3C01-4861-9ABA-FF4D6B9D5C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6FEF71-9017-4066-8D39-239CA8D0B8C5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FE78B-3C01-4861-9ABA-FF4D6B9D5C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6FEF71-9017-4066-8D39-239CA8D0B8C5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FE78B-3C01-4861-9ABA-FF4D6B9D5C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6FEF71-9017-4066-8D39-239CA8D0B8C5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FE78B-3C01-4861-9ABA-FF4D6B9D5CF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6FEF71-9017-4066-8D39-239CA8D0B8C5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FE78B-3C01-4861-9ABA-FF4D6B9D5CF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6FEF71-9017-4066-8D39-239CA8D0B8C5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FE78B-3C01-4861-9ABA-FF4D6B9D5C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6FEF71-9017-4066-8D39-239CA8D0B8C5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FE78B-3C01-4861-9ABA-FF4D6B9D5CF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6FEF71-9017-4066-8D39-239CA8D0B8C5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FE78B-3C01-4861-9ABA-FF4D6B9D5CFF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6FEF71-9017-4066-8D39-239CA8D0B8C5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FE78B-3C01-4861-9ABA-FF4D6B9D5C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F6FEF71-9017-4066-8D39-239CA8D0B8C5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2FE78B-3C01-4861-9ABA-FF4D6B9D5CF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F6FEF71-9017-4066-8D39-239CA8D0B8C5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82FE78B-3C01-4861-9ABA-FF4D6B9D5CF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F6FEF71-9017-4066-8D39-239CA8D0B8C5}" type="datetimeFigureOut">
              <a:rPr lang="ru-RU" smtClean="0"/>
              <a:t>06.01.2015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82FE78B-3C01-4861-9ABA-FF4D6B9D5CF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844824"/>
            <a:ext cx="8028880" cy="428133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Тема урока: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«Эти трудные, трудные числительные»</a:t>
            </a:r>
            <a:endParaRPr lang="ru-RU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/>
              <a:t> </a:t>
            </a:r>
            <a:r>
              <a:rPr lang="ru-RU" sz="1800" dirty="0" smtClean="0"/>
              <a:t>                                </a:t>
            </a:r>
            <a:br>
              <a:rPr lang="ru-RU" sz="1800" dirty="0" smtClean="0"/>
            </a:b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</a:rPr>
              <a:t>                   </a:t>
            </a:r>
            <a:r>
              <a:rPr lang="ru-RU" sz="1800" b="1" u="sng" dirty="0" smtClean="0">
                <a:solidFill>
                  <a:schemeClr val="bg2">
                    <a:lumMod val="25000"/>
                  </a:schemeClr>
                </a:solidFill>
              </a:rPr>
              <a:t>Подготовили: 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</a:rPr>
              <a:t>Алексеева Т.В., учитель математики;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</a:rPr>
              <a:t>                    Семенова Ю.В., учитель русского языка и литературы.</a:t>
            </a:r>
            <a:endParaRPr lang="ru-RU" sz="1800" dirty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        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</a:rPr>
              <a:t>г. Узловая, 2012 г.</a:t>
            </a:r>
            <a:endParaRPr lang="ru-RU" sz="1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7850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Интегрированный урок  математики и русского языка в 6 классе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610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94095"/>
            <a:ext cx="6480720" cy="477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665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 !</a:t>
            </a:r>
            <a:endParaRPr lang="ru-RU" dirty="0"/>
          </a:p>
        </p:txBody>
      </p:sp>
      <p:pic>
        <p:nvPicPr>
          <p:cNvPr id="4" name="Picture 5" descr="MCj04280950000[1]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24745"/>
            <a:ext cx="7200800" cy="565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975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6148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16632"/>
            <a:ext cx="9577064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5569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813622"/>
              </p:ext>
            </p:extLst>
          </p:nvPr>
        </p:nvGraphicFramePr>
        <p:xfrm>
          <a:off x="3563888" y="3356992"/>
          <a:ext cx="5472609" cy="4267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44315"/>
                <a:gridCol w="1044315"/>
                <a:gridCol w="1044315"/>
                <a:gridCol w="904226"/>
                <a:gridCol w="1020768"/>
                <a:gridCol w="414670"/>
              </a:tblGrid>
              <a:tr h="0">
                <a:tc>
                  <a:txBody>
                    <a:bodyPr/>
                    <a:lstStyle/>
                    <a:p>
                      <a:pPr marL="16002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0,24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- 5, 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-3,4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- 126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685800" y="917357"/>
            <a:ext cx="8566720" cy="375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Вставьте пропущенные буквы в математические термины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1. Мод…ль  ч…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2.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Ув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…л…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чение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3. К…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рд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натная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…мая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4. Против…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положные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ч…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5.Отр…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цательные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ч…</a:t>
            </a: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Учитель математики: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Вычислите и расшифруйте слово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1) - 28+ (-98)         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2)  5,5+ (-8,9)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3) - 8,7 + 10,8                            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4) – 1 ½ +1/2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5) -3 ¼ + (-2 ¼)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6) – 0,76+ 1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Решите задачу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Два взрослых льва и шесть львят вместе имеют массу 700 кг.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Найдите массу взрослого льва, если масса одного львёнка 50 кг.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560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260648"/>
            <a:ext cx="8517632" cy="604867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800" dirty="0">
                <a:latin typeface="Times New Roman"/>
                <a:ea typeface="Times New Roman"/>
              </a:rPr>
              <a:t>1)Выпишите из текста все числительные</a:t>
            </a:r>
            <a:endParaRPr lang="ru-RU" sz="2400" dirty="0">
              <a:latin typeface="Times New Roman"/>
              <a:ea typeface="Times New Roman"/>
            </a:endParaRPr>
          </a:p>
          <a:p>
            <a:endParaRPr lang="ru-RU" sz="2400" dirty="0">
              <a:latin typeface="Times New Roman"/>
              <a:ea typeface="Times New Roman"/>
            </a:endParaRPr>
          </a:p>
          <a:p>
            <a:pPr marL="109728" indent="0">
              <a:buNone/>
            </a:pPr>
            <a:r>
              <a:rPr lang="ru-RU" sz="2800" dirty="0">
                <a:latin typeface="Times New Roman"/>
                <a:ea typeface="Times New Roman"/>
              </a:rPr>
              <a:t>        </a:t>
            </a:r>
            <a:r>
              <a:rPr lang="ru-RU" sz="2800" i="1" dirty="0">
                <a:latin typeface="Times New Roman"/>
                <a:ea typeface="Times New Roman"/>
              </a:rPr>
              <a:t>Слон доживает до 80 лет, лошадь до 30, кит до 50, корова до 25, осёл до 50, собака и кошка до 15 лет. Черепаха живёт около 300 лет. Речной рак живет 20 лет, пиявка – 25, дождевой червь – 10. жизнь орла исчисляется 80 годами, вороны – 70, домашнего голубя – 30. жизнь сома измеряется 100 годами, щуки – 80 годами, угря – 50.</a:t>
            </a:r>
            <a:br>
              <a:rPr lang="ru-RU" sz="2800" i="1" dirty="0"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4685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028342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 ЗАДАНИЯ ПО МАТЕМАТИКЕ</a:t>
            </a:r>
          </a:p>
          <a:p>
            <a:pPr algn="ctr"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                     Решите </a:t>
            </a:r>
            <a:r>
              <a:rPr lang="ru-RU" dirty="0">
                <a:latin typeface="Times New Roman"/>
                <a:ea typeface="Times New Roman"/>
              </a:rPr>
              <a:t>задания, дайте устные пояснения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 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"/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</a:rPr>
              <a:t>Вычислите :  </a:t>
            </a:r>
            <a:r>
              <a:rPr lang="ru-RU" i="1" dirty="0">
                <a:latin typeface="Times New Roman"/>
                <a:ea typeface="Times New Roman"/>
              </a:rPr>
              <a:t>- 8,9 + 4,5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                         (12,2 + 3,1) – 15,9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                         -1/3 + (- 1/9)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 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"/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</a:rPr>
              <a:t> Решите уравнение: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                    </a:t>
            </a:r>
            <a:r>
              <a:rPr lang="ru-RU" i="1" dirty="0">
                <a:latin typeface="Times New Roman"/>
                <a:ea typeface="Times New Roman"/>
              </a:rPr>
              <a:t>0,5•х=12 ½ 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</a:rPr>
              <a:t> 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"/>
              <a:tabLst>
                <a:tab pos="457200" algn="l"/>
              </a:tabLst>
            </a:pPr>
            <a:r>
              <a:rPr lang="ru-RU" dirty="0">
                <a:latin typeface="Times New Roman"/>
                <a:ea typeface="Times New Roman"/>
              </a:rPr>
              <a:t>Решите задачу арифметическим способом: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       </a:t>
            </a:r>
            <a:r>
              <a:rPr lang="ru-RU" i="1" dirty="0">
                <a:latin typeface="Times New Roman"/>
                <a:ea typeface="Times New Roman"/>
              </a:rPr>
              <a:t>Два соседа – фермера вместе владеют 685 га земли, у   </a:t>
            </a:r>
            <a:br>
              <a:rPr lang="ru-RU" i="1" dirty="0">
                <a:latin typeface="Times New Roman"/>
                <a:ea typeface="Times New Roman"/>
              </a:rPr>
            </a:br>
            <a:r>
              <a:rPr lang="ru-RU" i="1" dirty="0">
                <a:latin typeface="Times New Roman"/>
                <a:ea typeface="Times New Roman"/>
              </a:rPr>
              <a:t>   одного из них на 125 га земли больше, чем у другого. </a:t>
            </a:r>
            <a:br>
              <a:rPr lang="ru-RU" i="1" dirty="0">
                <a:latin typeface="Times New Roman"/>
                <a:ea typeface="Times New Roman"/>
              </a:rPr>
            </a:br>
            <a:r>
              <a:rPr lang="ru-RU" i="1" dirty="0">
                <a:latin typeface="Times New Roman"/>
                <a:ea typeface="Times New Roman"/>
              </a:rPr>
              <a:t>   Сколько га земли у каждого фермера?</a:t>
            </a:r>
            <a:br>
              <a:rPr lang="ru-RU" i="1" dirty="0"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5991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481328"/>
            <a:ext cx="9144000" cy="453996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1600" dirty="0">
                <a:latin typeface="Verdana" pitchFamily="34" charset="0"/>
                <a:cs typeface="Arial" pitchFamily="34" charset="0"/>
              </a:rPr>
              <a:t>Первые сведения об отрицательных числах встречаются 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ru-RU" sz="1600" dirty="0">
                <a:latin typeface="Verdana" pitchFamily="34" charset="0"/>
                <a:cs typeface="Arial" pitchFamily="34" charset="0"/>
              </a:rPr>
              <a:t>у китайских математиков во </a:t>
            </a:r>
            <a:r>
              <a:rPr lang="en-US" sz="1600" dirty="0" smtClean="0">
                <a:latin typeface="Verdana" pitchFamily="34" charset="0"/>
                <a:cs typeface="Arial" pitchFamily="34" charset="0"/>
              </a:rPr>
              <a:t>II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 веке </a:t>
            </a:r>
            <a:r>
              <a:rPr lang="ru-RU" sz="1600" dirty="0">
                <a:latin typeface="Verdana" pitchFamily="34" charset="0"/>
                <a:cs typeface="Arial" pitchFamily="34" charset="0"/>
              </a:rPr>
              <a:t>до н.э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.</a:t>
            </a:r>
          </a:p>
          <a:p>
            <a:pPr lvl="0"/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marL="109728" lvl="0" indent="0">
              <a:buNone/>
            </a:pPr>
            <a:endParaRPr lang="ru-RU" sz="2800" dirty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 истории математики</a:t>
            </a:r>
            <a:endParaRPr lang="ru-RU" dirty="0"/>
          </a:p>
        </p:txBody>
      </p:sp>
      <p:sp>
        <p:nvSpPr>
          <p:cNvPr id="4" name="Rectangle 249"/>
          <p:cNvSpPr>
            <a:spLocks noChangeArrowheads="1"/>
          </p:cNvSpPr>
          <p:nvPr/>
        </p:nvSpPr>
        <p:spPr bwMode="auto">
          <a:xfrm>
            <a:off x="179512" y="2157413"/>
            <a:ext cx="8659688" cy="541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cs typeface="Arial" pitchFamily="34" charset="0"/>
              </a:rPr>
              <a:t>Положительные числа тогда толковались как имущество,</a:t>
            </a:r>
            <a:r>
              <a:rPr lang="ru-RU" sz="1600" dirty="0">
                <a:solidFill>
                  <a:srgbClr val="EAEAEA"/>
                </a:solidFill>
                <a:latin typeface="Verdana" pitchFamily="34" charset="0"/>
                <a:cs typeface="Arial" pitchFamily="34" charset="0"/>
              </a:rPr>
              <a:t> </a:t>
            </a:r>
            <a:r>
              <a:rPr lang="ru-RU" sz="1600" dirty="0">
                <a:latin typeface="Verdana" pitchFamily="34" charset="0"/>
                <a:cs typeface="Arial" pitchFamily="34" charset="0"/>
              </a:rPr>
              <a:t>а 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отрицательные -  </a:t>
            </a:r>
            <a:r>
              <a:rPr lang="ru-RU" sz="1600" dirty="0">
                <a:latin typeface="Verdana" pitchFamily="34" charset="0"/>
                <a:cs typeface="Arial" pitchFamily="34" charset="0"/>
              </a:rPr>
              <a:t>как долг, 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недостача.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1600" dirty="0">
                <a:latin typeface="Verdana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В </a:t>
            </a:r>
            <a:r>
              <a:rPr lang="en-US" sz="1600" dirty="0" smtClean="0">
                <a:latin typeface="Verdana" pitchFamily="34" charset="0"/>
                <a:cs typeface="Arial" pitchFamily="34" charset="0"/>
              </a:rPr>
              <a:t>VII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 в</a:t>
            </a:r>
            <a:r>
              <a:rPr lang="ru-RU" sz="1600" dirty="0">
                <a:latin typeface="Verdana" pitchFamily="34" charset="0"/>
                <a:cs typeface="Arial" pitchFamily="34" charset="0"/>
              </a:rPr>
              <a:t>. индийские математики начали широко использовать отрицательные 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числа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1600" dirty="0">
                <a:latin typeface="Verdana" pitchFamily="34" charset="0"/>
                <a:cs typeface="Arial" pitchFamily="34" charset="0"/>
              </a:rPr>
              <a:t>В Европе отрицательными числами начали пользоваться 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с </a:t>
            </a:r>
            <a:r>
              <a:rPr lang="en-US" sz="1600" dirty="0" smtClean="0">
                <a:latin typeface="Verdana" pitchFamily="34" charset="0"/>
                <a:cs typeface="Arial" pitchFamily="34" charset="0"/>
              </a:rPr>
              <a:t>XII-XIII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cs typeface="Arial" pitchFamily="34" charset="0"/>
              </a:rPr>
              <a:t>в.в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. Но до </a:t>
            </a:r>
            <a:r>
              <a:rPr lang="en-US" sz="1600" dirty="0" smtClean="0">
                <a:latin typeface="Verdana" pitchFamily="34" charset="0"/>
                <a:cs typeface="Arial" pitchFamily="34" charset="0"/>
              </a:rPr>
              <a:t>XVI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 в., как и в древности, они понимались </a:t>
            </a:r>
            <a:r>
              <a:rPr lang="ru-RU" sz="1600" dirty="0">
                <a:latin typeface="Verdana" pitchFamily="34" charset="0"/>
                <a:cs typeface="Arial" pitchFamily="34" charset="0"/>
              </a:rPr>
              <a:t>как долги, большинство ученых считали их 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«ложными</a:t>
            </a:r>
            <a:r>
              <a:rPr lang="ru-RU" sz="1600" dirty="0">
                <a:latin typeface="Verdana" pitchFamily="34" charset="0"/>
                <a:cs typeface="Arial" pitchFamily="34" charset="0"/>
              </a:rPr>
              <a:t>», в отличие от положительных чисел 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- </a:t>
            </a:r>
            <a:r>
              <a:rPr lang="ru-RU" sz="1600" dirty="0">
                <a:latin typeface="Verdana" pitchFamily="34" charset="0"/>
                <a:cs typeface="Arial" pitchFamily="34" charset="0"/>
              </a:rPr>
              <a:t>«истинных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». 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1600" dirty="0">
                <a:latin typeface="Verdana" pitchFamily="34" charset="0"/>
                <a:cs typeface="Arial" pitchFamily="34" charset="0"/>
              </a:rPr>
              <a:t>Отрицательные числа появились значительно 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позже </a:t>
            </a:r>
            <a:r>
              <a:rPr lang="ru-RU" sz="1600" dirty="0">
                <a:latin typeface="Verdana" pitchFamily="34" charset="0"/>
                <a:cs typeface="Arial" pitchFamily="34" charset="0"/>
              </a:rPr>
              <a:t>натуральных чисел и обыкновенных дробей. </a:t>
            </a:r>
            <a:endParaRPr lang="ru-RU" sz="1600" dirty="0" smtClean="0">
              <a:latin typeface="Verdana" pitchFamily="34" charset="0"/>
              <a:cs typeface="Arial" pitchFamily="34" charset="0"/>
            </a:endParaRP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1600" dirty="0">
                <a:latin typeface="Verdana" pitchFamily="34" charset="0"/>
                <a:cs typeface="Arial" pitchFamily="34" charset="0"/>
              </a:rPr>
              <a:t>Признанию отрицательных чисел способствовали работы французского математика, физика и философа </a:t>
            </a:r>
            <a:r>
              <a:rPr lang="ru-RU" sz="1600" dirty="0" smtClean="0">
                <a:latin typeface="Verdana" pitchFamily="34" charset="0"/>
                <a:cs typeface="Arial" pitchFamily="34" charset="0"/>
              </a:rPr>
              <a:t> Рене Декарта. Он </a:t>
            </a:r>
            <a:r>
              <a:rPr lang="ru-RU" sz="1600" dirty="0">
                <a:latin typeface="Verdana" pitchFamily="34" charset="0"/>
                <a:cs typeface="Arial" pitchFamily="34" charset="0"/>
              </a:rPr>
              <a:t>впервые ввел координатную прямую</a:t>
            </a: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cs typeface="Arial" pitchFamily="34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451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08720"/>
            <a:ext cx="6624736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0454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720840"/>
            <a:ext cx="76328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               Из истории родного города</a:t>
            </a:r>
            <a:r>
              <a:rPr lang="ru-RU" dirty="0"/>
              <a:t>	</a:t>
            </a:r>
            <a:endParaRPr lang="ru-RU" dirty="0" smtClean="0"/>
          </a:p>
          <a:p>
            <a:endParaRPr lang="ru-RU" dirty="0" smtClean="0"/>
          </a:p>
          <a:p>
            <a:r>
              <a:rPr lang="ru-RU" i="1" dirty="0" smtClean="0"/>
              <a:t>В </a:t>
            </a:r>
            <a:r>
              <a:rPr lang="ru-RU" i="1" dirty="0"/>
              <a:t>1873 году при строительстве </a:t>
            </a:r>
            <a:r>
              <a:rPr lang="ru-RU" i="1" dirty="0" err="1"/>
              <a:t>Ряжско</a:t>
            </a:r>
            <a:r>
              <a:rPr lang="ru-RU" i="1" dirty="0"/>
              <a:t>-Вяземской железной дороги возникла станция </a:t>
            </a:r>
            <a:r>
              <a:rPr lang="ru-RU" i="1" dirty="0" err="1"/>
              <a:t>Хрущево</a:t>
            </a:r>
            <a:r>
              <a:rPr lang="ru-RU" i="1" dirty="0"/>
              <a:t>, которая через 4 года была переименована в станцию Узловая. Эта станция и дала имя городу. В начале 90-х годов </a:t>
            </a:r>
            <a:r>
              <a:rPr lang="en-US" i="1" dirty="0"/>
              <a:t>XIX</a:t>
            </a:r>
            <a:r>
              <a:rPr lang="ru-RU" i="1" dirty="0"/>
              <a:t> века возводится паровозное депо. В 30-е годы </a:t>
            </a:r>
            <a:r>
              <a:rPr lang="en-US" i="1" dirty="0"/>
              <a:t>XX</a:t>
            </a:r>
            <a:r>
              <a:rPr lang="ru-RU" i="1" dirty="0"/>
              <a:t> столетия началось строительство шахт и шахтерских поселков. В 1938 году Узловая стала городом</a:t>
            </a:r>
            <a:r>
              <a:rPr lang="ru-RU" i="1" dirty="0" smtClean="0"/>
              <a:t>.</a:t>
            </a:r>
          </a:p>
          <a:p>
            <a:endParaRPr lang="ru-RU" i="1" dirty="0"/>
          </a:p>
          <a:p>
            <a:endParaRPr lang="ru-RU" i="1" dirty="0" smtClean="0"/>
          </a:p>
          <a:p>
            <a:endParaRPr lang="ru-RU" i="1" dirty="0"/>
          </a:p>
          <a:p>
            <a:endParaRPr lang="ru-RU" dirty="0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3275856" y="4293096"/>
            <a:ext cx="5400724" cy="1853806"/>
            <a:chOff x="113" y="119"/>
            <a:chExt cx="5579" cy="1915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3" y="119"/>
              <a:ext cx="5579" cy="1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" y="128"/>
              <a:ext cx="5542" cy="1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13" y="119"/>
              <a:ext cx="5567" cy="1906"/>
            </a:xfrm>
            <a:custGeom>
              <a:avLst/>
              <a:gdLst>
                <a:gd name="T0" fmla="*/ 0 w 5567"/>
                <a:gd name="T1" fmla="*/ 0 h 1906"/>
                <a:gd name="T2" fmla="*/ 5567 w 5567"/>
                <a:gd name="T3" fmla="*/ 0 h 1906"/>
                <a:gd name="T4" fmla="*/ 5567 w 5567"/>
                <a:gd name="T5" fmla="*/ 1906 h 1906"/>
                <a:gd name="T6" fmla="*/ 0 w 5567"/>
                <a:gd name="T7" fmla="*/ 1906 h 1906"/>
                <a:gd name="T8" fmla="*/ 0 w 5567"/>
                <a:gd name="T9" fmla="*/ 0 h 1906"/>
                <a:gd name="T10" fmla="*/ 12 w 5567"/>
                <a:gd name="T11" fmla="*/ 1902 h 1906"/>
                <a:gd name="T12" fmla="*/ 6 w 5567"/>
                <a:gd name="T13" fmla="*/ 1897 h 1906"/>
                <a:gd name="T14" fmla="*/ 5561 w 5567"/>
                <a:gd name="T15" fmla="*/ 1897 h 1906"/>
                <a:gd name="T16" fmla="*/ 5554 w 5567"/>
                <a:gd name="T17" fmla="*/ 1902 h 1906"/>
                <a:gd name="T18" fmla="*/ 5554 w 5567"/>
                <a:gd name="T19" fmla="*/ 4 h 1906"/>
                <a:gd name="T20" fmla="*/ 5561 w 5567"/>
                <a:gd name="T21" fmla="*/ 9 h 1906"/>
                <a:gd name="T22" fmla="*/ 6 w 5567"/>
                <a:gd name="T23" fmla="*/ 9 h 1906"/>
                <a:gd name="T24" fmla="*/ 12 w 5567"/>
                <a:gd name="T25" fmla="*/ 4 h 1906"/>
                <a:gd name="T26" fmla="*/ 12 w 5567"/>
                <a:gd name="T27" fmla="*/ 1902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67" h="1906">
                  <a:moveTo>
                    <a:pt x="0" y="0"/>
                  </a:moveTo>
                  <a:lnTo>
                    <a:pt x="5567" y="0"/>
                  </a:lnTo>
                  <a:lnTo>
                    <a:pt x="5567" y="1906"/>
                  </a:lnTo>
                  <a:lnTo>
                    <a:pt x="0" y="1906"/>
                  </a:lnTo>
                  <a:lnTo>
                    <a:pt x="0" y="0"/>
                  </a:lnTo>
                  <a:close/>
                  <a:moveTo>
                    <a:pt x="12" y="1902"/>
                  </a:moveTo>
                  <a:lnTo>
                    <a:pt x="6" y="1897"/>
                  </a:lnTo>
                  <a:lnTo>
                    <a:pt x="5561" y="1897"/>
                  </a:lnTo>
                  <a:lnTo>
                    <a:pt x="5554" y="1902"/>
                  </a:lnTo>
                  <a:lnTo>
                    <a:pt x="5554" y="4"/>
                  </a:lnTo>
                  <a:lnTo>
                    <a:pt x="5561" y="9"/>
                  </a:lnTo>
                  <a:lnTo>
                    <a:pt x="6" y="9"/>
                  </a:lnTo>
                  <a:lnTo>
                    <a:pt x="12" y="4"/>
                  </a:lnTo>
                  <a:lnTo>
                    <a:pt x="12" y="1902"/>
                  </a:ln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5152"/>
            <a:ext cx="5580113" cy="177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6299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93</TotalTime>
  <Words>372</Words>
  <Application>Microsoft Office PowerPoint</Application>
  <PresentationFormat>Экран (4:3)</PresentationFormat>
  <Paragraphs>79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Интегрированный урок  математики и русского языка в 6 классе</vt:lpstr>
      <vt:lpstr>ЦЕЛИ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Из истории математики</vt:lpstr>
      <vt:lpstr>Презентация PowerPoint</vt:lpstr>
      <vt:lpstr>Презентация PowerPoint</vt:lpstr>
      <vt:lpstr>Презентация PowerPoint</vt:lpstr>
      <vt:lpstr>Спасибо за внимание 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УРОКА</dc:title>
  <dc:creator>User</dc:creator>
  <cp:lastModifiedBy>User</cp:lastModifiedBy>
  <cp:revision>9</cp:revision>
  <dcterms:created xsi:type="dcterms:W3CDTF">2015-01-04T15:10:39Z</dcterms:created>
  <dcterms:modified xsi:type="dcterms:W3CDTF">2015-01-06T17:05:05Z</dcterms:modified>
</cp:coreProperties>
</file>