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9" r:id="rId3"/>
    <p:sldMasterId id="2147483703" r:id="rId4"/>
    <p:sldMasterId id="2147483717" r:id="rId5"/>
    <p:sldMasterId id="2147483731" r:id="rId6"/>
    <p:sldMasterId id="2147483745" r:id="rId7"/>
  </p:sldMasterIdLst>
  <p:sldIdLst>
    <p:sldId id="257" r:id="rId8"/>
    <p:sldId id="258" r:id="rId9"/>
    <p:sldId id="259" r:id="rId10"/>
    <p:sldId id="260" r:id="rId11"/>
    <p:sldId id="261" r:id="rId12"/>
    <p:sldId id="263" r:id="rId13"/>
    <p:sldId id="262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6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7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6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BE-321F-4DD5-838A-32D8EA80B8F1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6EE6-F6D9-4C67-A240-FBEFAE05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7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B6BF-8608-471D-A7AF-465A97824185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054142-8C55-417E-A54D-5B0CD71BE93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DC2A-D256-4449-AAA8-B0ED1669FD6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2BA6-E9CA-4668-B84D-C5D007EFD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6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1C29-4993-47A9-9DB1-FDFEE86A33A9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0648-DBA0-489D-B3B0-2FC76959D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93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1C9D-61BA-4F72-8382-76E24944F15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611A-917D-4BD2-AC9D-544CF2FFD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2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9BAD10-1F6D-417F-9701-8E0EF3B0C38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30157E-FD09-4406-801D-6D190A70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73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39C6-C675-452C-9F05-77488C9A6D07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D460-B021-434A-9228-DCB5826A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84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0F62-9E4A-4447-9249-8793124B45D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D8A5-3689-4977-936F-56E49127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82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6456-A70E-4C7D-B102-3AF4A26BFB8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27D-4B60-41F3-BA99-3BCB2D58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03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54F0-D15D-4171-89BA-E65D275093A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F3A9-2E00-4D8A-8480-9E2790F6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85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183F-6775-4D5E-9FCE-159AA1CA94C0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0568-CB00-49DA-9EA7-B58380C9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14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BE-321F-4DD5-838A-32D8EA80B8F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6EE6-F6D9-4C67-A240-FBEFAE05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68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6D36-F7EC-4833-9339-49109E74AB58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D35-99F8-4BA5-992C-7C9F4627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3370-FEE2-4315-AF72-12A089D3AC64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7490-F23F-4B9F-9122-D0BEFCC9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1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B6BF-8608-471D-A7AF-465A97824185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054142-8C55-417E-A54D-5B0CD71BE93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70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DC2A-D256-4449-AAA8-B0ED1669FD6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2BA6-E9CA-4668-B84D-C5D007EFD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27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1C29-4993-47A9-9DB1-FDFEE86A33A9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0648-DBA0-489D-B3B0-2FC76959D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21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1C9D-61BA-4F72-8382-76E24944F15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611A-917D-4BD2-AC9D-544CF2FFD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1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35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9BAD10-1F6D-417F-9701-8E0EF3B0C38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30157E-FD09-4406-801D-6D190A70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37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39C6-C675-452C-9F05-77488C9A6D07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D460-B021-434A-9228-DCB5826A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304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0F62-9E4A-4447-9249-8793124B45D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D8A5-3689-4977-936F-56E49127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42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6456-A70E-4C7D-B102-3AF4A26BFB8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27D-4B60-41F3-BA99-3BCB2D58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472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54F0-D15D-4171-89BA-E65D275093A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F3A9-2E00-4D8A-8480-9E2790F6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9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183F-6775-4D5E-9FCE-159AA1CA94C0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0568-CB00-49DA-9EA7-B58380C9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83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BE-321F-4DD5-838A-32D8EA80B8F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6EE6-F6D9-4C67-A240-FBEFAE05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68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6D36-F7EC-4833-9339-49109E74AB58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D35-99F8-4BA5-992C-7C9F4627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700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3370-FEE2-4315-AF72-12A089D3AC64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7490-F23F-4B9F-9122-D0BEFCC9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265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B6BF-8608-471D-A7AF-465A97824185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054142-8C55-417E-A54D-5B0CD71BE93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0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16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DC2A-D256-4449-AAA8-B0ED1669FD6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2BA6-E9CA-4668-B84D-C5D007EFD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933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1C29-4993-47A9-9DB1-FDFEE86A33A9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0648-DBA0-489D-B3B0-2FC76959D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090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1C9D-61BA-4F72-8382-76E24944F15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611A-917D-4BD2-AC9D-544CF2FFD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49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9BAD10-1F6D-417F-9701-8E0EF3B0C38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30157E-FD09-4406-801D-6D190A70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471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39C6-C675-452C-9F05-77488C9A6D07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D460-B021-434A-9228-DCB5826A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9045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0F62-9E4A-4447-9249-8793124B45D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D8A5-3689-4977-936F-56E49127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309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6456-A70E-4C7D-B102-3AF4A26BFB8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27D-4B60-41F3-BA99-3BCB2D58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353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54F0-D15D-4171-89BA-E65D275093A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F3A9-2E00-4D8A-8480-9E2790F6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134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183F-6775-4D5E-9FCE-159AA1CA94C0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0568-CB00-49DA-9EA7-B58380C9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1317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BE-321F-4DD5-838A-32D8EA80B8F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6EE6-F6D9-4C67-A240-FBEFAE05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4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369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6D36-F7EC-4833-9339-49109E74AB58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D35-99F8-4BA5-992C-7C9F4627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531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3370-FEE2-4315-AF72-12A089D3AC64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7490-F23F-4B9F-9122-D0BEFCC9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432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B6BF-8608-471D-A7AF-465A97824185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054142-8C55-417E-A54D-5B0CD71BE93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577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DC2A-D256-4449-AAA8-B0ED1669FD6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2BA6-E9CA-4668-B84D-C5D007EFD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87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1C29-4993-47A9-9DB1-FDFEE86A33A9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0648-DBA0-489D-B3B0-2FC76959D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965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1C9D-61BA-4F72-8382-76E24944F15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611A-917D-4BD2-AC9D-544CF2FFD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99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9BAD10-1F6D-417F-9701-8E0EF3B0C38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30157E-FD09-4406-801D-6D190A70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888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39C6-C675-452C-9F05-77488C9A6D07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D460-B021-434A-9228-DCB5826A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0227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0F62-9E4A-4447-9249-8793124B45D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D8A5-3689-4977-936F-56E49127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1113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6456-A70E-4C7D-B102-3AF4A26BFB8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27D-4B60-41F3-BA99-3BCB2D58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36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0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54F0-D15D-4171-89BA-E65D275093A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F3A9-2E00-4D8A-8480-9E2790F6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725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183F-6775-4D5E-9FCE-159AA1CA94C0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0568-CB00-49DA-9EA7-B58380C9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082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BE-321F-4DD5-838A-32D8EA80B8F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6EE6-F6D9-4C67-A240-FBEFAE05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900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6D36-F7EC-4833-9339-49109E74AB58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D35-99F8-4BA5-992C-7C9F4627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084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3370-FEE2-4315-AF72-12A089D3AC64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7490-F23F-4B9F-9122-D0BEFCC9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7137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B6BF-8608-471D-A7AF-465A97824185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054142-8C55-417E-A54D-5B0CD71BE93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88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DC2A-D256-4449-AAA8-B0ED1669FD6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2BA6-E9CA-4668-B84D-C5D007EFD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917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1C29-4993-47A9-9DB1-FDFEE86A33A9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0648-DBA0-489D-B3B0-2FC76959D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30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1C9D-61BA-4F72-8382-76E24944F15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611A-917D-4BD2-AC9D-544CF2FFD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94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9BAD10-1F6D-417F-9701-8E0EF3B0C38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30157E-FD09-4406-801D-6D190A70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625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39C6-C675-452C-9F05-77488C9A6D07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D460-B021-434A-9228-DCB5826A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296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0F62-9E4A-4447-9249-8793124B45DB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D8A5-3689-4977-936F-56E49127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604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6456-A70E-4C7D-B102-3AF4A26BFB8F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27D-4B60-41F3-BA99-3BCB2D58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923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54F0-D15D-4171-89BA-E65D275093A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F3A9-2E00-4D8A-8480-9E2790F6E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5958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E183F-6775-4D5E-9FCE-159AA1CA94C0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0568-CB00-49DA-9EA7-B58380C9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685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BE-321F-4DD5-838A-32D8EA80B8F1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6EE6-F6D9-4C67-A240-FBEFAE05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550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6D36-F7EC-4833-9339-49109E74AB58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D35-99F8-4BA5-992C-7C9F4627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031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3370-FEE2-4315-AF72-12A089D3AC64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7490-F23F-4B9F-9122-D0BEFCC9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4829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7B6BF-8608-471D-A7AF-465A97824185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54142-8C55-417E-A54D-5B0CD71BE93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1DC2A-D256-4449-AAA8-B0ED1669FD6F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C2BA6-E9CA-4668-B84D-C5D007EFD2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452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41C29-4993-47A9-9DB1-FDFEE86A33A9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50648-DBA0-489D-B3B0-2FC76959D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41C9D-61BA-4F72-8382-76E24944F15F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6611A-917D-4BD2-AC9D-544CF2FFD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9BAD10-1F6D-417F-9701-8E0EF3B0C38B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0157E-FD09-4406-801D-6D190A706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A35B3C-3346-4F69-B2BE-40DDE8318C03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9C18E-D5A3-4EF9-ADED-1DBEF6B3D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A639C6-C675-452C-9F05-77488C9A6D07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4D460-B021-434A-9228-DCB5826A52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10F62-9E4A-4447-9249-8793124B45DB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FD8A5-3689-4977-936F-56E4912715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16456-A70E-4C7D-B102-3AF4A26BFB8F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F427D-4B60-41F3-BA99-3BCB2D58EE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954F0-D15D-4171-89BA-E65D275093A1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6F3A9-2E00-4D8A-8480-9E2790F6EB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E183F-6775-4D5E-9FCE-159AA1CA94C0}" type="datetimeFigureOut">
              <a:rPr lang="ru-RU" smtClean="0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50568-CB00-49DA-9EA7-B58380C9B9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249488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487863"/>
            <a:ext cx="4038600" cy="2085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6D36-F7EC-4833-9339-49109E74AB58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D35-99F8-4BA5-992C-7C9F4627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8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0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0A35B3C-3346-4F69-B2BE-40DDE8318C03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79C18E-D5A3-4EF9-ADED-1DBEF6B3D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0A35B3C-3346-4F69-B2BE-40DDE8318C03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79C18E-D5A3-4EF9-ADED-1DBEF6B3D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5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0A35B3C-3346-4F69-B2BE-40DDE8318C03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79C18E-D5A3-4EF9-ADED-1DBEF6B3D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7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0A35B3C-3346-4F69-B2BE-40DDE8318C03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79C18E-D5A3-4EF9-ADED-1DBEF6B3D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5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0A35B3C-3346-4F69-B2BE-40DDE8318C03}" type="datetimeFigureOut">
              <a:rPr lang="ru-RU">
                <a:solidFill>
                  <a:srgbClr val="009DD9"/>
                </a:solidFill>
              </a:rPr>
              <a:pPr>
                <a:defRPr/>
              </a:pPr>
              <a:t>07.01.2015</a:t>
            </a:fld>
            <a:endParaRPr lang="ru-RU">
              <a:solidFill>
                <a:srgbClr val="009DD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9DD9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79C18E-D5A3-4EF9-ADED-1DBEF6B3D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7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1ED680-912F-4862-8EDE-A13DB7FBC97A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35AFCC-7C6B-4638-AA4F-3ED3BE0B43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10.gi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3" Type="http://schemas.openxmlformats.org/officeDocument/2006/relationships/image" Target="../media/image10.gi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3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3.jpeg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89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37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3.jpeg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45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3.wmf"/><Relationship Id="rId26" Type="http://schemas.openxmlformats.org/officeDocument/2006/relationships/image" Target="../media/image57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66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6.wmf"/><Relationship Id="rId32" Type="http://schemas.openxmlformats.org/officeDocument/2006/relationships/image" Target="../media/image60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58.wmf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49.bin"/><Relationship Id="rId31" Type="http://schemas.openxmlformats.org/officeDocument/2006/relationships/oleObject" Target="../embeddings/oleObject55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1196975"/>
            <a:ext cx="8424862" cy="15113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Свойства степени с рациональным показателем.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5829300" cy="2265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800" dirty="0">
                <a:latin typeface="Comic Sans MS" pitchFamily="66" charset="0"/>
              </a:rPr>
              <a:t>Урок </a:t>
            </a:r>
            <a:r>
              <a:rPr lang="uk-UA" altLang="ru-RU" sz="2800" dirty="0" smtClean="0">
                <a:latin typeface="Comic Sans MS" pitchFamily="66" charset="0"/>
              </a:rPr>
              <a:t>алгебри в 9 </a:t>
            </a:r>
            <a:r>
              <a:rPr lang="uk-UA" altLang="ru-RU" sz="2800" dirty="0" err="1">
                <a:latin typeface="Comic Sans MS" pitchFamily="66" charset="0"/>
              </a:rPr>
              <a:t>классе</a:t>
            </a:r>
            <a:endParaRPr lang="uk-UA" altLang="ru-RU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800" dirty="0">
                <a:latin typeface="Comic Sans MS" pitchFamily="66" charset="0"/>
              </a:rPr>
              <a:t>Автор:</a:t>
            </a:r>
            <a:r>
              <a:rPr lang="uk-UA" altLang="ru-RU" sz="2800" dirty="0" err="1">
                <a:latin typeface="Comic Sans MS" pitchFamily="66" charset="0"/>
              </a:rPr>
              <a:t>Бедоева</a:t>
            </a:r>
            <a:r>
              <a:rPr lang="uk-UA" altLang="ru-RU" sz="2800" dirty="0">
                <a:latin typeface="Comic Sans MS" pitchFamily="66" charset="0"/>
              </a:rPr>
              <a:t> </a:t>
            </a:r>
            <a:r>
              <a:rPr lang="uk-UA" altLang="ru-RU" sz="2800" dirty="0" err="1">
                <a:latin typeface="Comic Sans MS" pitchFamily="66" charset="0"/>
              </a:rPr>
              <a:t>Наира</a:t>
            </a:r>
            <a:r>
              <a:rPr lang="uk-UA" altLang="ru-RU" sz="2800" dirty="0">
                <a:latin typeface="Comic Sans MS" pitchFamily="66" charset="0"/>
              </a:rPr>
              <a:t> </a:t>
            </a:r>
            <a:r>
              <a:rPr lang="uk-UA" altLang="ru-RU" sz="2800" dirty="0" err="1">
                <a:latin typeface="Comic Sans MS" pitchFamily="66" charset="0"/>
              </a:rPr>
              <a:t>Григорьевна</a:t>
            </a:r>
            <a:endParaRPr lang="uk-UA" altLang="ru-RU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800" dirty="0">
                <a:latin typeface="Comic Sans MS" pitchFamily="66" charset="0"/>
              </a:rPr>
              <a:t>учитель математики </a:t>
            </a:r>
          </a:p>
          <a:p>
            <a:pPr>
              <a:lnSpc>
                <a:spcPct val="80000"/>
              </a:lnSpc>
            </a:pPr>
            <a:r>
              <a:rPr lang="uk-UA" altLang="ru-RU" sz="2800" dirty="0">
                <a:latin typeface="Comic Sans MS" pitchFamily="66" charset="0"/>
              </a:rPr>
              <a:t>МКОУ СОШ №4 г. </a:t>
            </a:r>
            <a:r>
              <a:rPr lang="uk-UA" altLang="ru-RU" sz="2800" dirty="0" err="1">
                <a:latin typeface="Comic Sans MS" pitchFamily="66" charset="0"/>
              </a:rPr>
              <a:t>Беслан</a:t>
            </a:r>
            <a:endParaRPr lang="ru-RU" altLang="ru-RU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altLang="ru-RU" sz="3200" dirty="0"/>
          </a:p>
        </p:txBody>
      </p:sp>
      <p:pic>
        <p:nvPicPr>
          <p:cNvPr id="5" name="Picture 4" descr="кни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869" y="4509120"/>
            <a:ext cx="2592287" cy="1728191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012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sz="quarter"/>
          </p:nvPr>
        </p:nvSpPr>
        <p:spPr>
          <a:xfrm>
            <a:off x="2124075" y="260350"/>
            <a:ext cx="4464050" cy="1066800"/>
          </a:xfrm>
        </p:spPr>
        <p:txBody>
          <a:bodyPr/>
          <a:lstStyle/>
          <a:p>
            <a:r>
              <a:rPr lang="ru-RU" altLang="ru-RU" b="1" u="sng" smtClean="0">
                <a:solidFill>
                  <a:srgbClr val="D42F0E"/>
                </a:solidFill>
                <a:latin typeface="Monotype Corsiva" pitchFamily="66" charset="0"/>
              </a:rPr>
              <a:t>Вспомним теорию</a:t>
            </a:r>
          </a:p>
        </p:txBody>
      </p:sp>
      <p:graphicFrame>
        <p:nvGraphicFramePr>
          <p:cNvPr id="5123" name="Object 39"/>
          <p:cNvGraphicFramePr>
            <a:graphicFrameLocks noChangeAspect="1"/>
          </p:cNvGraphicFramePr>
          <p:nvPr>
            <p:ph sz="quarter" idx="3"/>
          </p:nvPr>
        </p:nvGraphicFramePr>
        <p:xfrm>
          <a:off x="2019300" y="54229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391303" imgH="739129" progId="Equation.3">
                  <p:embed/>
                </p:oleObj>
              </mc:Choice>
              <mc:Fallback>
                <p:oleObj name="Формула" r:id="rId3" imgW="391303" imgH="7391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542290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79388" y="404813"/>
            <a:ext cx="7777162" cy="606425"/>
            <a:chOff x="2006" y="618"/>
            <a:chExt cx="2216" cy="382"/>
          </a:xfrm>
        </p:grpSpPr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3412" y="618"/>
              <a:ext cx="8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0BD0D9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Lucida Sans Unicode" pitchFamily="34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Lucida Sans Unicode" pitchFamily="34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Lucida Sans Unicode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endParaRPr lang="ru-RU" altLang="ru-RU" sz="2400" b="1" i="1">
                <a:solidFill>
                  <a:srgbClr val="7030A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2006" y="663"/>
              <a:ext cx="329" cy="337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 cmpd="dbl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6600"/>
                  </a:solidFill>
                  <a:latin typeface="+mn-lt"/>
                </a:rPr>
                <a:t>1 </a:t>
              </a:r>
            </a:p>
          </p:txBody>
        </p:sp>
      </p:grpSp>
      <p:pic>
        <p:nvPicPr>
          <p:cNvPr id="5125" name="Рисунок 3" descr="book17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643063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050" y="1144588"/>
            <a:ext cx="9105900" cy="1344612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38100" cmpd="dbl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0099"/>
                </a:solidFill>
              </a:rPr>
              <a:t> Арифметическим корнем </a:t>
            </a:r>
            <a:r>
              <a:rPr lang="en-US" sz="2400" b="1">
                <a:solidFill>
                  <a:srgbClr val="000099"/>
                </a:solidFill>
              </a:rPr>
              <a:t>n</a:t>
            </a:r>
            <a:r>
              <a:rPr lang="ru-RU" sz="2400" b="1">
                <a:solidFill>
                  <a:srgbClr val="000099"/>
                </a:solidFill>
              </a:rPr>
              <a:t> – ой степени (</a:t>
            </a:r>
            <a:r>
              <a:rPr lang="en-US" sz="2400" b="1">
                <a:solidFill>
                  <a:srgbClr val="000099"/>
                </a:solidFill>
              </a:rPr>
              <a:t>n</a:t>
            </a:r>
            <a:r>
              <a:rPr lang="ru-RU" sz="2400" b="1">
                <a:solidFill>
                  <a:srgbClr val="000099"/>
                </a:solidFill>
              </a:rPr>
              <a:t>      </a:t>
            </a:r>
            <a:r>
              <a:rPr lang="en-US" sz="2400" b="1">
                <a:solidFill>
                  <a:srgbClr val="000099"/>
                </a:solidFill>
              </a:rPr>
              <a:t>N, n     2)</a:t>
            </a:r>
            <a:r>
              <a:rPr lang="ru-RU" sz="2400" b="1">
                <a:solidFill>
                  <a:srgbClr val="000099"/>
                </a:solidFill>
              </a:rPr>
              <a:t> из неотрицательного числа </a:t>
            </a:r>
            <a:r>
              <a:rPr lang="en-US" sz="2400" b="1"/>
              <a:t>a </a:t>
            </a:r>
            <a:r>
              <a:rPr lang="ru-RU" sz="2400" b="1">
                <a:solidFill>
                  <a:srgbClr val="000099"/>
                </a:solidFill>
              </a:rPr>
              <a:t>называется такое неотрицательное число, </a:t>
            </a:r>
            <a:r>
              <a:rPr lang="en-US" sz="2400" b="1">
                <a:solidFill>
                  <a:srgbClr val="000099"/>
                </a:solidFill>
              </a:rPr>
              <a:t>n – </a:t>
            </a:r>
            <a:r>
              <a:rPr lang="ru-RU" sz="2400" b="1">
                <a:solidFill>
                  <a:srgbClr val="000099"/>
                </a:solidFill>
              </a:rPr>
              <a:t>я </a:t>
            </a:r>
            <a:r>
              <a:rPr lang="en-US" sz="2400" b="1">
                <a:solidFill>
                  <a:srgbClr val="000099"/>
                </a:solidFill>
              </a:rPr>
              <a:t> </a:t>
            </a:r>
            <a:r>
              <a:rPr lang="ru-RU" sz="2400" b="1">
                <a:solidFill>
                  <a:srgbClr val="000099"/>
                </a:solidFill>
              </a:rPr>
              <a:t>степень которого равна </a:t>
            </a:r>
            <a:r>
              <a:rPr lang="ru-RU" sz="2400" b="1"/>
              <a:t>а</a:t>
            </a:r>
            <a:r>
              <a:rPr lang="ru-RU" sz="2400" b="1">
                <a:solidFill>
                  <a:srgbClr val="000099"/>
                </a:solidFill>
              </a:rPr>
              <a:t>:</a:t>
            </a:r>
          </a:p>
        </p:txBody>
      </p:sp>
      <p:graphicFrame>
        <p:nvGraphicFramePr>
          <p:cNvPr id="5127" name="Object 35"/>
          <p:cNvGraphicFramePr>
            <a:graphicFrameLocks noChangeAspect="1"/>
          </p:cNvGraphicFramePr>
          <p:nvPr>
            <p:ph sz="quarter" idx="1"/>
          </p:nvPr>
        </p:nvGraphicFramePr>
        <p:xfrm>
          <a:off x="6877050" y="1341438"/>
          <a:ext cx="28733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6" imgW="126725" imgH="126725" progId="Equation.3">
                  <p:embed/>
                </p:oleObj>
              </mc:Choice>
              <mc:Fallback>
                <p:oleObj name="Формула" r:id="rId6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341438"/>
                        <a:ext cx="287338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37"/>
          <p:cNvGraphicFramePr>
            <a:graphicFrameLocks noChangeAspect="1"/>
          </p:cNvGraphicFramePr>
          <p:nvPr>
            <p:ph sz="quarter" idx="2"/>
          </p:nvPr>
        </p:nvGraphicFramePr>
        <p:xfrm>
          <a:off x="7956550" y="1341438"/>
          <a:ext cx="239713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8" imgW="126835" imgH="152202" progId="Equation.3">
                  <p:embed/>
                </p:oleObj>
              </mc:Choice>
              <mc:Fallback>
                <p:oleObj name="Формула" r:id="rId8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1341438"/>
                        <a:ext cx="239713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43"/>
          <p:cNvSpPr>
            <a:spLocks noChangeArrowheads="1"/>
          </p:cNvSpPr>
          <p:nvPr/>
        </p:nvSpPr>
        <p:spPr bwMode="auto">
          <a:xfrm>
            <a:off x="250825" y="2133600"/>
            <a:ext cx="8893175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                                                  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                                                                       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                                                  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                                                                        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                                                                      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>
                <a:latin typeface="Arial" charset="0"/>
              </a:rPr>
              <a:t>                                                                             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latin typeface="Arial" charset="0"/>
            </a:endParaRPr>
          </a:p>
        </p:txBody>
      </p:sp>
      <p:graphicFrame>
        <p:nvGraphicFramePr>
          <p:cNvPr id="31785" name="Object 41"/>
          <p:cNvGraphicFramePr>
            <a:graphicFrameLocks noChangeAspect="1"/>
          </p:cNvGraphicFramePr>
          <p:nvPr>
            <p:ph sz="quarter" idx="4"/>
          </p:nvPr>
        </p:nvGraphicFramePr>
        <p:xfrm>
          <a:off x="900113" y="2997200"/>
          <a:ext cx="36004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10" imgW="1434477" imgH="317362" progId="Equation.3">
                  <p:embed/>
                </p:oleObj>
              </mc:Choice>
              <mc:Fallback>
                <p:oleObj name="Формула" r:id="rId10" imgW="1434477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97200"/>
                        <a:ext cx="36004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8" name="Object 44"/>
          <p:cNvGraphicFramePr>
            <a:graphicFrameLocks noChangeAspect="1"/>
          </p:cNvGraphicFramePr>
          <p:nvPr/>
        </p:nvGraphicFramePr>
        <p:xfrm>
          <a:off x="900113" y="4005263"/>
          <a:ext cx="367188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12" imgW="1447172" imgH="317362" progId="Equation.3">
                  <p:embed/>
                </p:oleObj>
              </mc:Choice>
              <mc:Fallback>
                <p:oleObj name="Формула" r:id="rId12" imgW="1447172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05263"/>
                        <a:ext cx="3671887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9" name="Object 45"/>
          <p:cNvGraphicFramePr>
            <a:graphicFrameLocks noChangeAspect="1"/>
          </p:cNvGraphicFramePr>
          <p:nvPr/>
        </p:nvGraphicFramePr>
        <p:xfrm>
          <a:off x="755650" y="5229225"/>
          <a:ext cx="44640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14" imgW="1904174" imgH="317362" progId="Equation.3">
                  <p:embed/>
                </p:oleObj>
              </mc:Choice>
              <mc:Fallback>
                <p:oleObj name="Формула" r:id="rId14" imgW="1904174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229225"/>
                        <a:ext cx="446405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86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619250" y="188913"/>
            <a:ext cx="7777163" cy="606425"/>
            <a:chOff x="2006" y="618"/>
            <a:chExt cx="2216" cy="382"/>
          </a:xfrm>
        </p:grpSpPr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3412" y="618"/>
              <a:ext cx="8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0BD0D9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Lucida Sans Unicode" pitchFamily="34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Lucida Sans Unicode" pitchFamily="34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Lucida Sans Unicode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0BD0D9"/>
                </a:buClr>
                <a:buFont typeface="Georgia" pitchFamily="18" charset="0"/>
                <a:buChar char="▫"/>
                <a:defRPr sz="2000">
                  <a:solidFill>
                    <a:srgbClr val="0BD0D9"/>
                  </a:solidFill>
                  <a:latin typeface="Lucida Sans Unicode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ru-RU" altLang="ru-RU" sz="2400" b="1" i="1">
                <a:solidFill>
                  <a:srgbClr val="7030A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2006" y="663"/>
              <a:ext cx="329" cy="337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 cmpd="dbl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>
                  <a:solidFill>
                    <a:srgbClr val="006600"/>
                  </a:solidFill>
                </a:rPr>
                <a:t>2 </a:t>
              </a:r>
            </a:p>
          </p:txBody>
        </p:sp>
      </p:grpSp>
      <p:sp>
        <p:nvSpPr>
          <p:cNvPr id="6147" name="Rectangle 7"/>
          <p:cNvSpPr>
            <a:spLocks/>
          </p:cNvSpPr>
          <p:nvPr/>
        </p:nvSpPr>
        <p:spPr bwMode="auto">
          <a:xfrm>
            <a:off x="2987675" y="404813"/>
            <a:ext cx="59769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4000" b="1" u="sng">
                <a:solidFill>
                  <a:srgbClr val="D42F0E"/>
                </a:solidFill>
                <a:latin typeface="Monotype Corsiva" pitchFamily="66" charset="0"/>
              </a:rPr>
              <a:t>Степень с рациональным показателем.</a:t>
            </a:r>
          </a:p>
        </p:txBody>
      </p:sp>
      <p:pic>
        <p:nvPicPr>
          <p:cNvPr id="6148" name="Рисунок 3" descr="book1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1331913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79388" y="1484313"/>
            <a:ext cx="8713787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1)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Если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2)  При </a:t>
            </a:r>
            <a:r>
              <a:rPr lang="en-US" altLang="ru-RU" sz="1800" b="1">
                <a:solidFill>
                  <a:prstClr val="black"/>
                </a:solidFill>
                <a:latin typeface="Arial" charset="0"/>
              </a:rPr>
              <a:t>a &gt; 0,  b &gt; 0,  p  </a:t>
            </a: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и</a:t>
            </a:r>
            <a:r>
              <a:rPr lang="en-US" altLang="ru-RU" sz="1800" b="1">
                <a:solidFill>
                  <a:prstClr val="black"/>
                </a:solidFill>
                <a:latin typeface="Arial" charset="0"/>
              </a:rPr>
              <a:t> q</a:t>
            </a: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 -  рациональные числа: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1800" b="1">
                <a:solidFill>
                  <a:prstClr val="black"/>
                </a:solidFill>
                <a:latin typeface="Arial" charset="0"/>
              </a:rPr>
              <a:t>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 b="1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8977" name="Object 65"/>
          <p:cNvGraphicFramePr>
            <a:graphicFrameLocks noChangeAspect="1"/>
          </p:cNvGraphicFramePr>
          <p:nvPr>
            <p:ph sz="quarter" idx="1"/>
          </p:nvPr>
        </p:nvGraphicFramePr>
        <p:xfrm>
          <a:off x="755650" y="3860800"/>
          <a:ext cx="25193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4" imgW="837836" imgH="203112" progId="Equation.3">
                  <p:embed/>
                </p:oleObj>
              </mc:Choice>
              <mc:Fallback>
                <p:oleObj name="Формула" r:id="rId4" imgW="8378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860800"/>
                        <a:ext cx="251936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70" name="Object 58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1484313"/>
          <a:ext cx="6624637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6" imgW="2540000" imgH="330200" progId="Equation.3">
                  <p:embed/>
                </p:oleObj>
              </mc:Choice>
              <mc:Fallback>
                <p:oleObj name="Формула" r:id="rId6" imgW="25400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84313"/>
                        <a:ext cx="6624637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73" name="Object 61"/>
          <p:cNvGraphicFramePr>
            <a:graphicFrameLocks noChangeAspect="1"/>
          </p:cNvGraphicFramePr>
          <p:nvPr>
            <p:ph sz="quarter" idx="3"/>
          </p:nvPr>
        </p:nvGraphicFramePr>
        <p:xfrm>
          <a:off x="1187450" y="2293938"/>
          <a:ext cx="6121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8" imgW="2743200" imgH="419100" progId="Equation.3">
                  <p:embed/>
                </p:oleObj>
              </mc:Choice>
              <mc:Fallback>
                <p:oleObj name="Формула" r:id="rId8" imgW="2743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93938"/>
                        <a:ext cx="61214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0" name="Object 68"/>
          <p:cNvGraphicFramePr>
            <a:graphicFrameLocks noChangeAspect="1"/>
          </p:cNvGraphicFramePr>
          <p:nvPr>
            <p:ph sz="quarter" idx="4"/>
          </p:nvPr>
        </p:nvGraphicFramePr>
        <p:xfrm>
          <a:off x="4716463" y="3808413"/>
          <a:ext cx="2303462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10" imgW="634725" imgH="418918" progId="Equation.3">
                  <p:embed/>
                </p:oleObj>
              </mc:Choice>
              <mc:Fallback>
                <p:oleObj name="Формула" r:id="rId10" imgW="63472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808413"/>
                        <a:ext cx="2303462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3" name="Object 71"/>
          <p:cNvGraphicFramePr>
            <a:graphicFrameLocks noChangeAspect="1"/>
          </p:cNvGraphicFramePr>
          <p:nvPr/>
        </p:nvGraphicFramePr>
        <p:xfrm>
          <a:off x="755650" y="4652963"/>
          <a:ext cx="22320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2" imgW="723586" imgH="228501" progId="Equation.3">
                  <p:embed/>
                </p:oleObj>
              </mc:Choice>
              <mc:Fallback>
                <p:oleObj name="Формула" r:id="rId12" imgW="72358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52963"/>
                        <a:ext cx="22320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4" name="Object 72"/>
          <p:cNvGraphicFramePr>
            <a:graphicFrameLocks noChangeAspect="1"/>
          </p:cNvGraphicFramePr>
          <p:nvPr/>
        </p:nvGraphicFramePr>
        <p:xfrm>
          <a:off x="4500563" y="5300663"/>
          <a:ext cx="2879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14" imgW="914400" imgH="228600" progId="Equation.3">
                  <p:embed/>
                </p:oleObj>
              </mc:Choice>
              <mc:Fallback>
                <p:oleObj name="Формула" r:id="rId14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300663"/>
                        <a:ext cx="28797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5" name="Object 73"/>
          <p:cNvGraphicFramePr>
            <a:graphicFrameLocks noChangeAspect="1"/>
          </p:cNvGraphicFramePr>
          <p:nvPr/>
        </p:nvGraphicFramePr>
        <p:xfrm>
          <a:off x="827088" y="5373688"/>
          <a:ext cx="17272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16" imgW="672808" imgH="418918" progId="Equation.3">
                  <p:embed/>
                </p:oleObj>
              </mc:Choice>
              <mc:Fallback>
                <p:oleObj name="Формула" r:id="rId16" imgW="672808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373688"/>
                        <a:ext cx="17272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8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1692275" y="333375"/>
            <a:ext cx="6707188" cy="630238"/>
          </a:xfrm>
        </p:spPr>
        <p:txBody>
          <a:bodyPr>
            <a:normAutofit fontScale="90000"/>
          </a:bodyPr>
          <a:lstStyle/>
          <a:p>
            <a:r>
              <a:rPr lang="ru-RU" altLang="ru-RU" sz="3600" b="1" smtClean="0">
                <a:solidFill>
                  <a:srgbClr val="D42F0E"/>
                </a:solidFill>
                <a:latin typeface="Monotype Corsiva" pitchFamily="66" charset="0"/>
              </a:rPr>
              <a:t>Тренировочные упражнения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052513"/>
            <a:ext cx="8686800" cy="5521325"/>
          </a:xfrm>
        </p:spPr>
        <p:txBody>
          <a:bodyPr/>
          <a:lstStyle/>
          <a:p>
            <a:pPr marL="566738" indent="-457200">
              <a:buFont typeface="Georgia" pitchFamily="18" charset="0"/>
              <a:buAutoNum type="arabicParenR"/>
            </a:pPr>
            <a:r>
              <a:rPr lang="ru-RU" altLang="ru-RU" sz="2000" b="1" smtClean="0">
                <a:solidFill>
                  <a:srgbClr val="000099"/>
                </a:solidFill>
              </a:rPr>
              <a:t>Вычислить: </a:t>
            </a: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r>
              <a:rPr lang="ru-RU" altLang="ru-RU" sz="2000" b="1" smtClean="0">
                <a:solidFill>
                  <a:srgbClr val="000099"/>
                </a:solidFill>
              </a:rPr>
              <a:t>Найдите значение выражения</a:t>
            </a: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r>
              <a:rPr lang="ru-RU" altLang="ru-RU" sz="2000" b="1" smtClean="0">
                <a:solidFill>
                  <a:srgbClr val="000099"/>
                </a:solidFill>
              </a:rPr>
              <a:t>Упростить выражение  </a:t>
            </a: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r>
              <a:rPr lang="ru-RU" altLang="ru-RU" sz="2000" b="1" smtClean="0">
                <a:solidFill>
                  <a:srgbClr val="000099"/>
                </a:solidFill>
              </a:rPr>
              <a:t>Найдите значение выражения</a:t>
            </a: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r>
              <a:rPr lang="ru-RU" altLang="ru-RU" sz="2000" b="1" smtClean="0">
                <a:solidFill>
                  <a:srgbClr val="000099"/>
                </a:solidFill>
              </a:rPr>
              <a:t>Упростить выражение  </a:t>
            </a:r>
          </a:p>
          <a:p>
            <a:pPr marL="566738" indent="-457200">
              <a:buFont typeface="Georgia" pitchFamily="18" charset="0"/>
              <a:buAutoNum type="arabicParenR"/>
            </a:pPr>
            <a:endParaRPr lang="ru-RU" altLang="ru-RU" sz="2000" b="1" smtClean="0">
              <a:solidFill>
                <a:srgbClr val="000099"/>
              </a:solidFill>
            </a:endParaRPr>
          </a:p>
          <a:p>
            <a:pPr marL="566738" indent="-457200">
              <a:buFont typeface="Georgia" pitchFamily="18" charset="0"/>
              <a:buAutoNum type="arabicParenR"/>
            </a:pPr>
            <a:r>
              <a:rPr lang="ru-RU" altLang="ru-RU" sz="2000" b="1" smtClean="0">
                <a:solidFill>
                  <a:srgbClr val="000099"/>
                </a:solidFill>
              </a:rPr>
              <a:t>Упростить выражение </a:t>
            </a:r>
          </a:p>
          <a:p>
            <a:pPr marL="566738" indent="-457200">
              <a:buFont typeface="Georgia" pitchFamily="18" charset="0"/>
              <a:buNone/>
            </a:pPr>
            <a:endParaRPr lang="ru-RU" altLang="ru-RU" sz="2000" b="1" smtClean="0">
              <a:solidFill>
                <a:srgbClr val="000099"/>
              </a:solidFill>
            </a:endParaRPr>
          </a:p>
        </p:txBody>
      </p:sp>
      <p:graphicFrame>
        <p:nvGraphicFramePr>
          <p:cNvPr id="5223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00338" y="677863"/>
          <a:ext cx="41021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3" imgW="1739900" imgH="457200" progId="Equation.3">
                  <p:embed/>
                </p:oleObj>
              </mc:Choice>
              <mc:Fallback>
                <p:oleObj name="Формула" r:id="rId3" imgW="1739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677863"/>
                        <a:ext cx="410210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48263" y="1700213"/>
          <a:ext cx="312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5" imgW="1435100" imgH="279400" progId="Equation.3">
                  <p:embed/>
                </p:oleObj>
              </mc:Choice>
              <mc:Fallback>
                <p:oleObj name="Формула" r:id="rId5" imgW="1435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700213"/>
                        <a:ext cx="312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4" descr="книг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952500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4284663" y="2060575"/>
          <a:ext cx="70961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8" imgW="419100" imgH="558800" progId="Equation.3">
                  <p:embed/>
                </p:oleObj>
              </mc:Choice>
              <mc:Fallback>
                <p:oleObj name="Формула" r:id="rId8" imgW="4191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060575"/>
                        <a:ext cx="709612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1835150" y="3536950"/>
          <a:ext cx="54006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10" imgW="2438400" imgH="685800" progId="Equation.3">
                  <p:embed/>
                </p:oleObj>
              </mc:Choice>
              <mc:Fallback>
                <p:oleObj name="Формула" r:id="rId10" imgW="2438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536950"/>
                        <a:ext cx="5400675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356100" y="4365625"/>
          <a:ext cx="29511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12" imgW="1333500" imgH="304800" progId="Equation.3">
                  <p:embed/>
                </p:oleObj>
              </mc:Choice>
              <mc:Fallback>
                <p:oleObj name="Формула" r:id="rId12" imgW="13335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365625"/>
                        <a:ext cx="295116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1042988" y="5661025"/>
          <a:ext cx="54006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14" imgW="2451100" imgH="292100" progId="Equation.3">
                  <p:embed/>
                </p:oleObj>
              </mc:Choice>
              <mc:Fallback>
                <p:oleObj name="Формула" r:id="rId14" imgW="2451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661025"/>
                        <a:ext cx="540067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6948488" y="908050"/>
            <a:ext cx="1266825" cy="560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=-26,5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     </a:t>
            </a:r>
          </a:p>
        </p:txBody>
      </p:sp>
      <p:sp>
        <p:nvSpPr>
          <p:cNvPr id="2" name="AutoShape 19"/>
          <p:cNvSpPr>
            <a:spLocks noChangeArrowheads="1"/>
          </p:cNvSpPr>
          <p:nvPr/>
        </p:nvSpPr>
        <p:spPr bwMode="auto">
          <a:xfrm>
            <a:off x="8299450" y="1703388"/>
            <a:ext cx="841375" cy="5603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-2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    </a:t>
            </a:r>
          </a:p>
        </p:txBody>
      </p:sp>
      <p:sp>
        <p:nvSpPr>
          <p:cNvPr id="3" name="AutoShape 19"/>
          <p:cNvSpPr>
            <a:spLocks noChangeArrowheads="1"/>
          </p:cNvSpPr>
          <p:nvPr/>
        </p:nvSpPr>
        <p:spPr bwMode="auto">
          <a:xfrm>
            <a:off x="5076825" y="2492375"/>
            <a:ext cx="1008063" cy="560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= 1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     </a:t>
            </a:r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7451725" y="3500438"/>
            <a:ext cx="1266825" cy="5603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  </a:t>
            </a: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4 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</a:t>
            </a: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7451725" y="4437063"/>
            <a:ext cx="1692275" cy="5603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     </a:t>
            </a: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6877050" y="5516563"/>
            <a:ext cx="1266825" cy="5603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b="1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 2  </a:t>
            </a:r>
            <a:r>
              <a:rPr lang="ru-RU" sz="2400" b="1">
                <a:solidFill>
                  <a:prstClr val="white"/>
                </a:solidFill>
                <a:latin typeface="Times New Roman" pitchFamily="18" charset="0"/>
                <a:sym typeface="Symbol" pitchFamily="18" charset="2"/>
              </a:rPr>
              <a:t>   </a:t>
            </a:r>
          </a:p>
        </p:txBody>
      </p:sp>
      <p:graphicFrame>
        <p:nvGraphicFramePr>
          <p:cNvPr id="52244" name="Object 20"/>
          <p:cNvGraphicFramePr>
            <a:graphicFrameLocks noChangeAspect="1"/>
          </p:cNvGraphicFramePr>
          <p:nvPr/>
        </p:nvGraphicFramePr>
        <p:xfrm>
          <a:off x="7740650" y="4500563"/>
          <a:ext cx="11525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16" imgW="583947" imgH="228501" progId="Equation.3">
                  <p:embed/>
                </p:oleObj>
              </mc:Choice>
              <mc:Fallback>
                <p:oleObj name="Формула" r:id="rId16" imgW="5839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4500563"/>
                        <a:ext cx="11525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2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836613"/>
            <a:ext cx="8893175" cy="6021387"/>
          </a:xfrm>
        </p:spPr>
        <p:txBody>
          <a:bodyPr/>
          <a:lstStyle/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600" b="1" smtClean="0">
                <a:solidFill>
                  <a:srgbClr val="000099"/>
                </a:solidFill>
              </a:rPr>
              <a:t>Вычислить:</a:t>
            </a:r>
            <a:r>
              <a:rPr lang="ru-RU" altLang="ru-RU" sz="1800" b="1" smtClean="0">
                <a:solidFill>
                  <a:srgbClr val="000099"/>
                </a:solidFill>
              </a:rPr>
              <a:t> 1)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2) 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3)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4)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5) 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Упростить: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               6)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7)</a:t>
            </a: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endParaRPr lang="ru-RU" altLang="ru-RU" sz="1800" b="1" smtClean="0">
              <a:solidFill>
                <a:srgbClr val="000099"/>
              </a:solidFill>
            </a:endParaRPr>
          </a:p>
          <a:p>
            <a:pPr marL="642938" indent="-533400">
              <a:lnSpc>
                <a:spcPct val="80000"/>
              </a:lnSpc>
              <a:buFont typeface="Georgia" pitchFamily="18" charset="0"/>
              <a:buNone/>
            </a:pPr>
            <a:r>
              <a:rPr lang="ru-RU" altLang="ru-RU" sz="1800" b="1" smtClean="0">
                <a:solidFill>
                  <a:srgbClr val="000099"/>
                </a:solidFill>
              </a:rPr>
              <a:t>       </a:t>
            </a:r>
            <a:endParaRPr lang="ru-RU" altLang="ru-RU" sz="1800" smtClean="0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124075" y="620713"/>
          <a:ext cx="3095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3" imgW="1104900" imgH="419100" progId="Equation.3">
                  <p:embed/>
                </p:oleObj>
              </mc:Choice>
              <mc:Fallback>
                <p:oleObj name="Формула" r:id="rId3" imgW="1104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620713"/>
                        <a:ext cx="3095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/>
          </p:cNvSpPr>
          <p:nvPr/>
        </p:nvSpPr>
        <p:spPr bwMode="auto">
          <a:xfrm>
            <a:off x="1787525" y="188913"/>
            <a:ext cx="7356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sz="3600" b="1">
                <a:solidFill>
                  <a:srgbClr val="D42F0E"/>
                </a:solidFill>
                <a:latin typeface="Monotype Corsiva" pitchFamily="66" charset="0"/>
              </a:rPr>
              <a:t>Задания для самостоятельной работы</a:t>
            </a:r>
          </a:p>
        </p:txBody>
      </p:sp>
      <p:pic>
        <p:nvPicPr>
          <p:cNvPr id="8197" name="Picture 5" descr="книг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836613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19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555875" y="4508500"/>
          <a:ext cx="143668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6" imgW="406224" imgH="482391" progId="Equation.3">
                  <p:embed/>
                </p:oleObj>
              </mc:Choice>
              <mc:Fallback>
                <p:oleObj name="Формула" r:id="rId6" imgW="406224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508500"/>
                        <a:ext cx="1436688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3"/>
          <p:cNvGraphicFramePr>
            <a:graphicFrameLocks noChangeAspect="1"/>
          </p:cNvGraphicFramePr>
          <p:nvPr/>
        </p:nvGraphicFramePr>
        <p:xfrm>
          <a:off x="900113" y="1484313"/>
          <a:ext cx="51117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8" imgW="2032000" imgH="241300" progId="Equation.3">
                  <p:embed/>
                </p:oleObj>
              </mc:Choice>
              <mc:Fallback>
                <p:oleObj name="Формула" r:id="rId8" imgW="2032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84313"/>
                        <a:ext cx="51117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5"/>
          <p:cNvGraphicFramePr>
            <a:graphicFrameLocks noChangeAspect="1"/>
          </p:cNvGraphicFramePr>
          <p:nvPr/>
        </p:nvGraphicFramePr>
        <p:xfrm>
          <a:off x="900113" y="2349500"/>
          <a:ext cx="41036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10" imgW="1346200" imgH="279400" progId="Equation.3">
                  <p:embed/>
                </p:oleObj>
              </mc:Choice>
              <mc:Fallback>
                <p:oleObj name="Формула" r:id="rId10" imgW="1346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349500"/>
                        <a:ext cx="41036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17"/>
          <p:cNvGraphicFramePr>
            <a:graphicFrameLocks noChangeAspect="1"/>
          </p:cNvGraphicFramePr>
          <p:nvPr/>
        </p:nvGraphicFramePr>
        <p:xfrm>
          <a:off x="827088" y="3068638"/>
          <a:ext cx="73453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12" imgW="2540000" imgH="330200" progId="Equation.3">
                  <p:embed/>
                </p:oleObj>
              </mc:Choice>
              <mc:Fallback>
                <p:oleObj name="Формула" r:id="rId12" imgW="25400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068638"/>
                        <a:ext cx="734536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21"/>
          <p:cNvGraphicFramePr>
            <a:graphicFrameLocks noChangeAspect="1"/>
          </p:cNvGraphicFramePr>
          <p:nvPr/>
        </p:nvGraphicFramePr>
        <p:xfrm>
          <a:off x="900113" y="4005263"/>
          <a:ext cx="633571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14" imgW="1968500" imgH="241300" progId="Equation.3">
                  <p:embed/>
                </p:oleObj>
              </mc:Choice>
              <mc:Fallback>
                <p:oleObj name="Формула" r:id="rId14" imgW="1968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05263"/>
                        <a:ext cx="6335712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23"/>
          <p:cNvGraphicFramePr>
            <a:graphicFrameLocks noChangeAspect="1"/>
          </p:cNvGraphicFramePr>
          <p:nvPr/>
        </p:nvGraphicFramePr>
        <p:xfrm>
          <a:off x="1116013" y="5589588"/>
          <a:ext cx="6840537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16" imgW="2336800" imgH="660400" progId="Equation.3">
                  <p:embed/>
                </p:oleObj>
              </mc:Choice>
              <mc:Fallback>
                <p:oleObj name="Формула" r:id="rId16" imgW="23368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589588"/>
                        <a:ext cx="6840537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71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  <a:latin typeface="Monotype Corsiva" pitchFamily="66" charset="0"/>
              </a:rPr>
              <a:t>Задание на дом.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3916362"/>
          </a:xfrm>
        </p:spPr>
        <p:txBody>
          <a:bodyPr/>
          <a:lstStyle/>
          <a:p>
            <a:pPr algn="just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Тренировочный  тест по теме «Свойства степени с рациональным показателем» (проверка на следующем уроке).</a:t>
            </a:r>
          </a:p>
        </p:txBody>
      </p:sp>
      <p:pic>
        <p:nvPicPr>
          <p:cNvPr id="13316" name="Рисунок 3" descr="book3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076700"/>
            <a:ext cx="193833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2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435975" cy="5592763"/>
          </a:xfrm>
        </p:spPr>
        <p:txBody>
          <a:bodyPr/>
          <a:lstStyle/>
          <a:p>
            <a:pPr>
              <a:buFont typeface="Georgia" pitchFamily="18" charset="0"/>
              <a:buNone/>
              <a:defRPr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Найдите значение выражения</a:t>
            </a:r>
            <a:r>
              <a:rPr lang="ru-RU" dirty="0" smtClean="0"/>
              <a:t>:         </a:t>
            </a:r>
          </a:p>
          <a:p>
            <a:pPr>
              <a:buFont typeface="Georgia" pitchFamily="18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1) 12;   2) 6;    3) 3;     4) –3.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Выберите верное неравенство:</a:t>
            </a:r>
          </a:p>
          <a:p>
            <a:pPr>
              <a:buFont typeface="Georgia" pitchFamily="18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1)                2)                    3)                4) 3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&lt; 0.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Среди данных чисел выберите наибольшее: </a:t>
            </a:r>
          </a:p>
          <a:p>
            <a:pPr>
              <a:buFont typeface="Georgia" pitchFamily="18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1) 5 ;        2) 5 ;           3) 5  ;           4) 5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3887" indent="-514350">
              <a:buFont typeface="Georgia" pitchFamily="18" charset="0"/>
              <a:buAutoNum type="arabicPeriod" startAt="4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 данное выражение в виде степени: </a:t>
            </a:r>
          </a:p>
          <a:p>
            <a:pPr marL="623887" indent="-514350"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. </a:t>
            </a:r>
          </a:p>
          <a:p>
            <a:pPr>
              <a:buFont typeface="Georgia" pitchFamily="18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1) у 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    2) у 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-7,14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    3) у 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        4) у 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Упростите выражение: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Georgia" pitchFamily="18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1)        ;      2)       ;            3)         ;     4)     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792162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  <a:latin typeface="Monotype Corsiva" pitchFamily="66" charset="0"/>
              </a:rPr>
              <a:t>Тренировочный тест.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41" name="Object 1"/>
          <p:cNvGraphicFramePr>
            <a:graphicFrameLocks noChangeAspect="1"/>
          </p:cNvGraphicFramePr>
          <p:nvPr/>
        </p:nvGraphicFramePr>
        <p:xfrm>
          <a:off x="5940425" y="836613"/>
          <a:ext cx="1152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3" imgW="533169" imgH="291973" progId="Equation.3">
                  <p:embed/>
                </p:oleObj>
              </mc:Choice>
              <mc:Fallback>
                <p:oleObj name="Формула" r:id="rId3" imgW="533169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836613"/>
                        <a:ext cx="11525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43" name="Object 3"/>
          <p:cNvGraphicFramePr>
            <a:graphicFrameLocks noChangeAspect="1"/>
          </p:cNvGraphicFramePr>
          <p:nvPr/>
        </p:nvGraphicFramePr>
        <p:xfrm>
          <a:off x="971550" y="2395538"/>
          <a:ext cx="11747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5" imgW="672808" imgH="304668" progId="Equation.3">
                  <p:embed/>
                </p:oleObj>
              </mc:Choice>
              <mc:Fallback>
                <p:oleObj name="Формула" r:id="rId5" imgW="672808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95538"/>
                        <a:ext cx="11747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45" name="Object 5"/>
          <p:cNvGraphicFramePr>
            <a:graphicFrameLocks noChangeAspect="1"/>
          </p:cNvGraphicFramePr>
          <p:nvPr/>
        </p:nvGraphicFramePr>
        <p:xfrm>
          <a:off x="2700338" y="2420938"/>
          <a:ext cx="1511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7" imgW="914400" imgH="304800" progId="Equation.3">
                  <p:embed/>
                </p:oleObj>
              </mc:Choice>
              <mc:Fallback>
                <p:oleObj name="Формула" r:id="rId7" imgW="9144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420938"/>
                        <a:ext cx="1511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47" name="Object 7"/>
          <p:cNvGraphicFramePr>
            <a:graphicFrameLocks noChangeAspect="1"/>
          </p:cNvGraphicFramePr>
          <p:nvPr/>
        </p:nvGraphicFramePr>
        <p:xfrm>
          <a:off x="4787900" y="2349500"/>
          <a:ext cx="10985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9" imgW="647419" imgH="304668" progId="Equation.3">
                  <p:embed/>
                </p:oleObj>
              </mc:Choice>
              <mc:Fallback>
                <p:oleObj name="Формула" r:id="rId9" imgW="64741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349500"/>
                        <a:ext cx="10985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49" name="Object 9"/>
          <p:cNvGraphicFramePr>
            <a:graphicFrameLocks noChangeAspect="1"/>
          </p:cNvGraphicFramePr>
          <p:nvPr/>
        </p:nvGraphicFramePr>
        <p:xfrm>
          <a:off x="1331913" y="3213100"/>
          <a:ext cx="250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11" imgW="114250" imgH="279279" progId="Equation.3">
                  <p:embed/>
                </p:oleObj>
              </mc:Choice>
              <mc:Fallback>
                <p:oleObj name="Формула" r:id="rId11" imgW="114250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2508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51" name="Object 11"/>
          <p:cNvGraphicFramePr>
            <a:graphicFrameLocks noChangeAspect="1"/>
          </p:cNvGraphicFramePr>
          <p:nvPr/>
        </p:nvGraphicFramePr>
        <p:xfrm>
          <a:off x="2771775" y="3284538"/>
          <a:ext cx="36353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13" imgW="114250" imgH="279279" progId="Equation.3">
                  <p:embed/>
                </p:oleObj>
              </mc:Choice>
              <mc:Fallback>
                <p:oleObj name="Формула" r:id="rId13" imgW="114250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284538"/>
                        <a:ext cx="36353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53" name="Object 13"/>
          <p:cNvGraphicFramePr>
            <a:graphicFrameLocks noChangeAspect="1"/>
          </p:cNvGraphicFramePr>
          <p:nvPr/>
        </p:nvGraphicFramePr>
        <p:xfrm>
          <a:off x="4500563" y="3284538"/>
          <a:ext cx="4667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15" imgW="114250" imgH="279279" progId="Equation.3">
                  <p:embed/>
                </p:oleObj>
              </mc:Choice>
              <mc:Fallback>
                <p:oleObj name="Формула" r:id="rId15" imgW="114250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284538"/>
                        <a:ext cx="4667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55" name="Object 15"/>
          <p:cNvGraphicFramePr>
            <a:graphicFrameLocks noChangeAspect="1"/>
          </p:cNvGraphicFramePr>
          <p:nvPr/>
        </p:nvGraphicFramePr>
        <p:xfrm>
          <a:off x="755650" y="4221163"/>
          <a:ext cx="22669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r:id="rId17" imgW="876300" imgH="228600" progId="Equation.3">
                  <p:embed/>
                </p:oleObj>
              </mc:Choice>
              <mc:Fallback>
                <p:oleObj r:id="rId17" imgW="876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221163"/>
                        <a:ext cx="22669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57" name="Object 17"/>
          <p:cNvGraphicFramePr>
            <a:graphicFrameLocks noChangeAspect="1"/>
          </p:cNvGraphicFramePr>
          <p:nvPr/>
        </p:nvGraphicFramePr>
        <p:xfrm>
          <a:off x="4500563" y="5157788"/>
          <a:ext cx="16192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19" imgW="647419" imgH="203112" progId="Equation.3">
                  <p:embed/>
                </p:oleObj>
              </mc:Choice>
              <mc:Fallback>
                <p:oleObj r:id="rId19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57788"/>
                        <a:ext cx="16192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5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60" name="Object 20"/>
          <p:cNvGraphicFramePr>
            <a:graphicFrameLocks noChangeAspect="1"/>
          </p:cNvGraphicFramePr>
          <p:nvPr/>
        </p:nvGraphicFramePr>
        <p:xfrm>
          <a:off x="1042988" y="5661025"/>
          <a:ext cx="4683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21" imgW="241300" imgH="228600" progId="Equation.3">
                  <p:embed/>
                </p:oleObj>
              </mc:Choice>
              <mc:Fallback>
                <p:oleObj r:id="rId21" imgW="241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661025"/>
                        <a:ext cx="46831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Rectangle 2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6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63" name="Object 23"/>
          <p:cNvGraphicFramePr>
            <a:graphicFrameLocks noChangeAspect="1"/>
          </p:cNvGraphicFramePr>
          <p:nvPr/>
        </p:nvGraphicFramePr>
        <p:xfrm>
          <a:off x="2700338" y="5589588"/>
          <a:ext cx="4095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23" imgW="253890" imgH="418918" progId="Equation.3">
                  <p:embed/>
                </p:oleObj>
              </mc:Choice>
              <mc:Fallback>
                <p:oleObj r:id="rId23" imgW="253890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589588"/>
                        <a:ext cx="4095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4" name="Rectangle 2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6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66" name="Object 26"/>
          <p:cNvGraphicFramePr>
            <a:graphicFrameLocks noChangeAspect="1"/>
          </p:cNvGraphicFramePr>
          <p:nvPr/>
        </p:nvGraphicFramePr>
        <p:xfrm>
          <a:off x="4716463" y="5661025"/>
          <a:ext cx="6826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25" imgW="291973" imgH="203112" progId="Equation.3">
                  <p:embed/>
                </p:oleObj>
              </mc:Choice>
              <mc:Fallback>
                <p:oleObj r:id="rId25" imgW="29197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661025"/>
                        <a:ext cx="6826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7" name="Rectangle 2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6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4369" name="Object 29"/>
          <p:cNvGraphicFramePr>
            <a:graphicFrameLocks noChangeAspect="1"/>
          </p:cNvGraphicFramePr>
          <p:nvPr/>
        </p:nvGraphicFramePr>
        <p:xfrm>
          <a:off x="6443663" y="5589588"/>
          <a:ext cx="3810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27" imgW="190417" imgH="304668" progId="Equation.3">
                  <p:embed/>
                </p:oleObj>
              </mc:Choice>
              <mc:Fallback>
                <p:oleObj r:id="rId27" imgW="190417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589588"/>
                        <a:ext cx="3810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0" name="Rectangle 3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23850" y="620713"/>
            <a:ext cx="8362950" cy="595312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6. Упростите выражение:   </a:t>
            </a: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altLang="ru-RU" i="1" baseline="30000" smtClean="0">
                <a:latin typeface="Times New Roman" pitchFamily="18" charset="0"/>
                <a:cs typeface="Times New Roman" pitchFamily="18" charset="0"/>
              </a:rPr>
              <a:t>-1,5</a:t>
            </a: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.                                              </a:t>
            </a:r>
          </a:p>
          <a:p>
            <a:pPr>
              <a:buFont typeface="Georgia" pitchFamily="18" charset="0"/>
              <a:buNone/>
            </a:pP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  1) а;      2) а   ;     3) а  ;       4) 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7. Найдите значение выражения:     </a:t>
            </a:r>
          </a:p>
          <a:p>
            <a:pPr>
              <a:buFont typeface="Georgia" pitchFamily="18" charset="0"/>
              <a:buNone/>
            </a:pP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    1)      ;   2) 1,2 ;        3)      ;          4)      .</a:t>
            </a:r>
          </a:p>
          <a:p>
            <a:pPr>
              <a:buFont typeface="Georgia" pitchFamily="18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8. Найдите значение выражения:        </a:t>
            </a:r>
          </a:p>
          <a:p>
            <a:pPr>
              <a:buFont typeface="Georgia" pitchFamily="18" charset="0"/>
              <a:buNone/>
            </a:pP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    1) -4;             2) 9;            3) -5;             4) 5. 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9. Сократите дробь:            </a:t>
            </a:r>
          </a:p>
          <a:p>
            <a:pPr>
              <a:buFont typeface="Georgia" pitchFamily="18" charset="0"/>
              <a:buNone/>
            </a:pP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    1)              2)             3)                 4)  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10. Найдите значение выражения:      </a:t>
            </a:r>
          </a:p>
          <a:p>
            <a:pPr>
              <a:buFont typeface="Georgia" pitchFamily="18" charset="0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при   </a:t>
            </a: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х = 0,0625 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  <a:latin typeface="Monotype Corsiva" pitchFamily="66" charset="0"/>
              </a:rPr>
              <a:t>Тренировочный тест (продолжение).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65" name="Object 1"/>
          <p:cNvGraphicFramePr>
            <a:graphicFrameLocks noChangeAspect="1"/>
          </p:cNvGraphicFramePr>
          <p:nvPr/>
        </p:nvGraphicFramePr>
        <p:xfrm>
          <a:off x="5364163" y="476250"/>
          <a:ext cx="2952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3" imgW="114250" imgH="279279" progId="Equation.3">
                  <p:embed/>
                </p:oleObj>
              </mc:Choice>
              <mc:Fallback>
                <p:oleObj name="Формула" r:id="rId3" imgW="114250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76250"/>
                        <a:ext cx="2952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67" name="Object 3"/>
          <p:cNvGraphicFramePr>
            <a:graphicFrameLocks noChangeAspect="1"/>
          </p:cNvGraphicFramePr>
          <p:nvPr/>
        </p:nvGraphicFramePr>
        <p:xfrm>
          <a:off x="2411413" y="908050"/>
          <a:ext cx="3952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5" imgW="177646" imgH="291847" progId="Equation.3">
                  <p:embed/>
                </p:oleObj>
              </mc:Choice>
              <mc:Fallback>
                <p:oleObj name="Формула" r:id="rId5" imgW="177646" imgH="2918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908050"/>
                        <a:ext cx="39528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69" name="Object 5"/>
          <p:cNvGraphicFramePr>
            <a:graphicFrameLocks noChangeAspect="1"/>
          </p:cNvGraphicFramePr>
          <p:nvPr/>
        </p:nvGraphicFramePr>
        <p:xfrm>
          <a:off x="3779838" y="981075"/>
          <a:ext cx="323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7" imgW="114201" imgH="291847" progId="Equation.3">
                  <p:embed/>
                </p:oleObj>
              </mc:Choice>
              <mc:Fallback>
                <p:oleObj name="Формула" r:id="rId7" imgW="114201" imgH="2918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981075"/>
                        <a:ext cx="3238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71" name="Object 7"/>
          <p:cNvGraphicFramePr>
            <a:graphicFrameLocks noChangeAspect="1"/>
          </p:cNvGraphicFramePr>
          <p:nvPr/>
        </p:nvGraphicFramePr>
        <p:xfrm>
          <a:off x="5148263" y="981075"/>
          <a:ext cx="3952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Формула" r:id="rId9" imgW="215806" imgH="457002" progId="Equation.3">
                  <p:embed/>
                </p:oleObj>
              </mc:Choice>
              <mc:Fallback>
                <p:oleObj name="Формула" r:id="rId9" imgW="215806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981075"/>
                        <a:ext cx="39528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73" name="Object 9"/>
          <p:cNvGraphicFramePr>
            <a:graphicFrameLocks noChangeAspect="1"/>
          </p:cNvGraphicFramePr>
          <p:nvPr/>
        </p:nvGraphicFramePr>
        <p:xfrm>
          <a:off x="5580063" y="1196975"/>
          <a:ext cx="104298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Формула" r:id="rId11" imgW="710891" imgH="609336" progId="Equation.3">
                  <p:embed/>
                </p:oleObj>
              </mc:Choice>
              <mc:Fallback>
                <p:oleObj name="Формула" r:id="rId11" imgW="710891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196975"/>
                        <a:ext cx="1042987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75" name="Object 11"/>
          <p:cNvGraphicFramePr>
            <a:graphicFrameLocks noChangeAspect="1"/>
          </p:cNvGraphicFramePr>
          <p:nvPr/>
        </p:nvGraphicFramePr>
        <p:xfrm>
          <a:off x="1331913" y="1916113"/>
          <a:ext cx="3238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13" imgW="139639" imgH="393529" progId="Equation.3">
                  <p:embed/>
                </p:oleObj>
              </mc:Choice>
              <mc:Fallback>
                <p:oleObj r:id="rId13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16113"/>
                        <a:ext cx="3238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77" name="Object 13"/>
          <p:cNvGraphicFramePr>
            <a:graphicFrameLocks noChangeAspect="1"/>
          </p:cNvGraphicFramePr>
          <p:nvPr/>
        </p:nvGraphicFramePr>
        <p:xfrm>
          <a:off x="4211638" y="1989138"/>
          <a:ext cx="3952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15" imgW="279279" imgH="393529" progId="Equation.3">
                  <p:embed/>
                </p:oleObj>
              </mc:Choice>
              <mc:Fallback>
                <p:oleObj r:id="rId15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989138"/>
                        <a:ext cx="3952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79" name="Object 15"/>
          <p:cNvGraphicFramePr>
            <a:graphicFrameLocks noChangeAspect="1"/>
          </p:cNvGraphicFramePr>
          <p:nvPr/>
        </p:nvGraphicFramePr>
        <p:xfrm>
          <a:off x="6084888" y="1916113"/>
          <a:ext cx="3952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17" imgW="215713" imgH="393359" progId="Equation.3">
                  <p:embed/>
                </p:oleObj>
              </mc:Choice>
              <mc:Fallback>
                <p:oleObj r:id="rId17" imgW="215713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916113"/>
                        <a:ext cx="39528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81" name="Object 17"/>
          <p:cNvGraphicFramePr>
            <a:graphicFrameLocks noChangeAspect="1"/>
          </p:cNvGraphicFramePr>
          <p:nvPr/>
        </p:nvGraphicFramePr>
        <p:xfrm>
          <a:off x="5580063" y="2492375"/>
          <a:ext cx="26971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19" imgW="1815312" imgH="444307" progId="Equation.3">
                  <p:embed/>
                </p:oleObj>
              </mc:Choice>
              <mc:Fallback>
                <p:oleObj name="Формула" r:id="rId19" imgW="181531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492375"/>
                        <a:ext cx="269716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83" name="Object 19"/>
          <p:cNvGraphicFramePr>
            <a:graphicFrameLocks noChangeAspect="1"/>
          </p:cNvGraphicFramePr>
          <p:nvPr/>
        </p:nvGraphicFramePr>
        <p:xfrm>
          <a:off x="4572000" y="3357563"/>
          <a:ext cx="2000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21" imgW="1167893" imgH="482391" progId="Equation.3">
                  <p:embed/>
                </p:oleObj>
              </mc:Choice>
              <mc:Fallback>
                <p:oleObj name="Формула" r:id="rId21" imgW="1167893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7563"/>
                        <a:ext cx="20002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85" name="Object 21"/>
          <p:cNvGraphicFramePr>
            <a:graphicFrameLocks noChangeAspect="1"/>
          </p:cNvGraphicFramePr>
          <p:nvPr/>
        </p:nvGraphicFramePr>
        <p:xfrm>
          <a:off x="1258888" y="3860800"/>
          <a:ext cx="6096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Формула" r:id="rId23" imgW="609336" imgH="482391" progId="Equation.3">
                  <p:embed/>
                </p:oleObj>
              </mc:Choice>
              <mc:Fallback>
                <p:oleObj name="Формула" r:id="rId23" imgW="609336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60800"/>
                        <a:ext cx="6096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87" name="Object 23"/>
          <p:cNvGraphicFramePr>
            <a:graphicFrameLocks noChangeAspect="1"/>
          </p:cNvGraphicFramePr>
          <p:nvPr/>
        </p:nvGraphicFramePr>
        <p:xfrm>
          <a:off x="2771775" y="3860800"/>
          <a:ext cx="7921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Формула" r:id="rId25" imgW="609336" imgH="482391" progId="Equation.3">
                  <p:embed/>
                </p:oleObj>
              </mc:Choice>
              <mc:Fallback>
                <p:oleObj name="Формула" r:id="rId25" imgW="609336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860800"/>
                        <a:ext cx="79216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89" name="Object 25"/>
          <p:cNvGraphicFramePr>
            <a:graphicFrameLocks noChangeAspect="1"/>
          </p:cNvGraphicFramePr>
          <p:nvPr/>
        </p:nvGraphicFramePr>
        <p:xfrm>
          <a:off x="4140200" y="3860800"/>
          <a:ext cx="539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27" imgW="368300" imgH="457200" progId="Equation.3">
                  <p:embed/>
                </p:oleObj>
              </mc:Choice>
              <mc:Fallback>
                <p:oleObj name="Формула" r:id="rId27" imgW="368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860800"/>
                        <a:ext cx="539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91" name="Object 27"/>
          <p:cNvGraphicFramePr>
            <a:graphicFrameLocks noChangeAspect="1"/>
          </p:cNvGraphicFramePr>
          <p:nvPr/>
        </p:nvGraphicFramePr>
        <p:xfrm>
          <a:off x="6443663" y="3860800"/>
          <a:ext cx="7620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29" imgW="583947" imgH="482391" progId="Equation.3">
                  <p:embed/>
                </p:oleObj>
              </mc:Choice>
              <mc:Fallback>
                <p:oleObj name="Формула" r:id="rId29" imgW="583947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860800"/>
                        <a:ext cx="7620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altLang="ru-RU" sz="180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5393" name="Object 29"/>
          <p:cNvGraphicFramePr>
            <a:graphicFrameLocks noChangeAspect="1"/>
          </p:cNvGraphicFramePr>
          <p:nvPr/>
        </p:nvGraphicFramePr>
        <p:xfrm>
          <a:off x="1187450" y="4724400"/>
          <a:ext cx="1871663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31" imgW="1015559" imgH="723586" progId="Equation.3">
                  <p:embed/>
                </p:oleObj>
              </mc:Choice>
              <mc:Fallback>
                <p:oleObj name="Формула" r:id="rId31" imgW="1015559" imgH="7235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724400"/>
                        <a:ext cx="1871663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4" name="Rectangle 31"/>
          <p:cNvSpPr>
            <a:spLocks noChangeArrowheads="1"/>
          </p:cNvSpPr>
          <p:nvPr/>
        </p:nvSpPr>
        <p:spPr bwMode="auto">
          <a:xfrm>
            <a:off x="576263" y="5842000"/>
            <a:ext cx="8567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ru-RU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0,5;         2) 2;         3) 4;             4) 0,25.  </a:t>
            </a:r>
            <a:endParaRPr lang="ru-RU" alt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406</Words>
  <Application>Microsoft Office PowerPoint</Application>
  <PresentationFormat>Экран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Тема Office</vt:lpstr>
      <vt:lpstr>Городская</vt:lpstr>
      <vt:lpstr>2_Городская</vt:lpstr>
      <vt:lpstr>3_Городская</vt:lpstr>
      <vt:lpstr>4_Городская</vt:lpstr>
      <vt:lpstr>5_Городская</vt:lpstr>
      <vt:lpstr>Волна</vt:lpstr>
      <vt:lpstr>Microsoft Equation 3.0</vt:lpstr>
      <vt:lpstr>Свойства степени с рациональным показателем.</vt:lpstr>
      <vt:lpstr>Вспомним теорию</vt:lpstr>
      <vt:lpstr>Презентация PowerPoint</vt:lpstr>
      <vt:lpstr>Тренировочные упражнения</vt:lpstr>
      <vt:lpstr>Презентация PowerPoint</vt:lpstr>
      <vt:lpstr>Задание на дом.</vt:lpstr>
      <vt:lpstr>Тренировочный тест.</vt:lpstr>
      <vt:lpstr>Тренировочный тест (продолжение).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степени с рациональным показателем.</dc:title>
  <dc:creator>Виктория</dc:creator>
  <cp:lastModifiedBy>Виктория</cp:lastModifiedBy>
  <cp:revision>2</cp:revision>
  <dcterms:created xsi:type="dcterms:W3CDTF">2015-01-07T19:20:14Z</dcterms:created>
  <dcterms:modified xsi:type="dcterms:W3CDTF">2015-01-07T19:37:53Z</dcterms:modified>
</cp:coreProperties>
</file>