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59" r:id="rId5"/>
    <p:sldId id="260" r:id="rId6"/>
    <p:sldId id="261" r:id="rId7"/>
    <p:sldId id="258" r:id="rId8"/>
    <p:sldId id="273" r:id="rId9"/>
    <p:sldId id="263" r:id="rId10"/>
    <p:sldId id="264" r:id="rId11"/>
    <p:sldId id="265" r:id="rId12"/>
    <p:sldId id="266" r:id="rId13"/>
    <p:sldId id="267" r:id="rId14"/>
    <p:sldId id="274" r:id="rId15"/>
    <p:sldId id="268" r:id="rId16"/>
    <p:sldId id="269" r:id="rId17"/>
    <p:sldId id="270" r:id="rId18"/>
    <p:sldId id="272" r:id="rId19"/>
    <p:sldId id="27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CEE2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нравится ли Вам Ваша работа?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очень нравится</c:v>
                </c:pt>
                <c:pt idx="1">
                  <c:v>пожалуй, нравится</c:v>
                </c:pt>
                <c:pt idx="2">
                  <c:v>безразлична</c:v>
                </c:pt>
                <c:pt idx="3">
                  <c:v>пожалуй, не нравится</c:v>
                </c:pt>
                <c:pt idx="4">
                  <c:v>очень не нравится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0.48000000000000004</c:v>
                </c:pt>
                <c:pt idx="1">
                  <c:v>0.52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996608"/>
        <c:axId val="78998144"/>
      </c:barChart>
      <c:catAx>
        <c:axId val="78996608"/>
        <c:scaling>
          <c:orientation val="minMax"/>
        </c:scaling>
        <c:delete val="0"/>
        <c:axPos val="b"/>
        <c:majorTickMark val="out"/>
        <c:minorTickMark val="none"/>
        <c:tickLblPos val="nextTo"/>
        <c:crossAx val="78998144"/>
        <c:crosses val="autoZero"/>
        <c:auto val="1"/>
        <c:lblAlgn val="ctr"/>
        <c:lblOffset val="100"/>
        <c:noMultiLvlLbl val="0"/>
      </c:catAx>
      <c:valAx>
        <c:axId val="7899814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789966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Да</c:v>
                </c:pt>
                <c:pt idx="1">
                  <c:v>Нет</c:v>
                </c:pt>
                <c:pt idx="2">
                  <c:v>Не знаю</c:v>
                </c:pt>
                <c:pt idx="3">
                  <c:v>Иногда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0.16</c:v>
                </c:pt>
                <c:pt idx="1">
                  <c:v>0.56999999999999995</c:v>
                </c:pt>
                <c:pt idx="2">
                  <c:v>0.22</c:v>
                </c:pt>
                <c:pt idx="3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119104"/>
        <c:axId val="83120896"/>
      </c:barChart>
      <c:catAx>
        <c:axId val="83119104"/>
        <c:scaling>
          <c:orientation val="minMax"/>
        </c:scaling>
        <c:delete val="0"/>
        <c:axPos val="b"/>
        <c:majorTickMark val="out"/>
        <c:minorTickMark val="none"/>
        <c:tickLblPos val="nextTo"/>
        <c:crossAx val="83120896"/>
        <c:crosses val="autoZero"/>
        <c:auto val="1"/>
        <c:lblAlgn val="ctr"/>
        <c:lblOffset val="100"/>
        <c:noMultiLvlLbl val="0"/>
      </c:catAx>
      <c:valAx>
        <c:axId val="8312089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83119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очень хорошо</c:v>
                </c:pt>
                <c:pt idx="1">
                  <c:v>в общем не плохо</c:v>
                </c:pt>
                <c:pt idx="2">
                  <c:v>неудовлетворительно</c:v>
                </c:pt>
                <c:pt idx="3">
                  <c:v>очень плохо</c:v>
                </c:pt>
                <c:pt idx="4">
                  <c:v>не ответили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0.19</c:v>
                </c:pt>
                <c:pt idx="1">
                  <c:v>0.52</c:v>
                </c:pt>
                <c:pt idx="2">
                  <c:v>0.14000000000000001</c:v>
                </c:pt>
                <c:pt idx="3">
                  <c:v>0</c:v>
                </c:pt>
                <c:pt idx="4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141376"/>
        <c:axId val="83142912"/>
      </c:barChart>
      <c:catAx>
        <c:axId val="83141376"/>
        <c:scaling>
          <c:orientation val="minMax"/>
        </c:scaling>
        <c:delete val="0"/>
        <c:axPos val="b"/>
        <c:majorTickMark val="out"/>
        <c:minorTickMark val="none"/>
        <c:tickLblPos val="nextTo"/>
        <c:crossAx val="83142912"/>
        <c:crosses val="autoZero"/>
        <c:auto val="1"/>
        <c:lblAlgn val="ctr"/>
        <c:lblOffset val="100"/>
        <c:noMultiLvlLbl val="0"/>
      </c:catAx>
      <c:valAx>
        <c:axId val="8314291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831413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безусловно, да</c:v>
                </c:pt>
                <c:pt idx="1">
                  <c:v>пожалуй, да</c:v>
                </c:pt>
                <c:pt idx="2">
                  <c:v>трудно сказать</c:v>
                </c:pt>
                <c:pt idx="3">
                  <c:v>пожалуй, нет</c:v>
                </c:pt>
                <c:pt idx="4">
                  <c:v>нет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0.56999999999999995</c:v>
                </c:pt>
                <c:pt idx="1">
                  <c:v>0.43000000000000005</c:v>
                </c:pt>
                <c:pt idx="2">
                  <c:v>0.1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302784"/>
        <c:axId val="33312768"/>
      </c:barChart>
      <c:catAx>
        <c:axId val="33302784"/>
        <c:scaling>
          <c:orientation val="minMax"/>
        </c:scaling>
        <c:delete val="0"/>
        <c:axPos val="b"/>
        <c:majorTickMark val="out"/>
        <c:minorTickMark val="none"/>
        <c:tickLblPos val="nextTo"/>
        <c:crossAx val="33312768"/>
        <c:crosses val="autoZero"/>
        <c:auto val="1"/>
        <c:lblAlgn val="ctr"/>
        <c:lblOffset val="100"/>
        <c:noMultiLvlLbl val="0"/>
      </c:catAx>
      <c:valAx>
        <c:axId val="3331276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33027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удовлетворенности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Полностью да</c:v>
                </c:pt>
                <c:pt idx="1">
                  <c:v>Пожалуй, да</c:v>
                </c:pt>
                <c:pt idx="2">
                  <c:v>Пожалуй, нет</c:v>
                </c:pt>
                <c:pt idx="3">
                  <c:v>Полностью нет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0.52</c:v>
                </c:pt>
                <c:pt idx="1">
                  <c:v>0.14000000000000001</c:v>
                </c:pt>
                <c:pt idx="2">
                  <c:v>0.29000000000000004</c:v>
                </c:pt>
                <c:pt idx="3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426880"/>
        <c:axId val="34428416"/>
      </c:barChart>
      <c:catAx>
        <c:axId val="34426880"/>
        <c:scaling>
          <c:orientation val="minMax"/>
        </c:scaling>
        <c:delete val="0"/>
        <c:axPos val="b"/>
        <c:majorTickMark val="out"/>
        <c:minorTickMark val="none"/>
        <c:tickLblPos val="nextTo"/>
        <c:crossAx val="34428416"/>
        <c:crosses val="autoZero"/>
        <c:auto val="1"/>
        <c:lblAlgn val="ctr"/>
        <c:lblOffset val="100"/>
        <c:noMultiLvlLbl val="0"/>
      </c:catAx>
      <c:valAx>
        <c:axId val="3442841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44268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02380952380955"/>
          <c:y val="0.4134180441819757"/>
          <c:w val="0.34976190476190477"/>
          <c:h val="0.1731636238693286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Лист1!$A$2:$A$11</c:f>
              <c:strCache>
                <c:ptCount val="10"/>
                <c:pt idx="0">
                  <c:v>игровые</c:v>
                </c:pt>
                <c:pt idx="1">
                  <c:v>здоровьесберегающие</c:v>
                </c:pt>
                <c:pt idx="2">
                  <c:v>личностно-ориентированные</c:v>
                </c:pt>
                <c:pt idx="3">
                  <c:v>КСО</c:v>
                </c:pt>
                <c:pt idx="4">
                  <c:v>"Портфолио"</c:v>
                </c:pt>
                <c:pt idx="5">
                  <c:v>ИКТ</c:v>
                </c:pt>
                <c:pt idx="6">
                  <c:v>мультимедийные</c:v>
                </c:pt>
                <c:pt idx="7">
                  <c:v>проектные</c:v>
                </c:pt>
                <c:pt idx="8">
                  <c:v>исследовательские</c:v>
                </c:pt>
                <c:pt idx="9">
                  <c:v>проблемное</c:v>
                </c:pt>
              </c:strCache>
            </c:strRef>
          </c:cat>
          <c:val>
            <c:numRef>
              <c:f>Лист1!$B$2:$B$11</c:f>
              <c:numCache>
                <c:formatCode>0%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0.65000000000000013</c:v>
                </c:pt>
                <c:pt idx="4">
                  <c:v>0.5</c:v>
                </c:pt>
                <c:pt idx="5">
                  <c:v>0.67000000000000015</c:v>
                </c:pt>
                <c:pt idx="6">
                  <c:v>0.6100000000000001</c:v>
                </c:pt>
                <c:pt idx="7">
                  <c:v>0.39000000000000007</c:v>
                </c:pt>
                <c:pt idx="8">
                  <c:v>0.25</c:v>
                </c:pt>
                <c:pt idx="9">
                  <c:v>0.31000000000000005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731072"/>
        <c:axId val="33994240"/>
      </c:barChart>
      <c:catAx>
        <c:axId val="31731072"/>
        <c:scaling>
          <c:orientation val="minMax"/>
        </c:scaling>
        <c:delete val="0"/>
        <c:axPos val="b"/>
        <c:majorTickMark val="out"/>
        <c:minorTickMark val="none"/>
        <c:tickLblPos val="nextTo"/>
        <c:crossAx val="33994240"/>
        <c:crosses val="autoZero"/>
        <c:auto val="1"/>
        <c:lblAlgn val="ctr"/>
        <c:lblOffset val="100"/>
        <c:noMultiLvlLbl val="0"/>
      </c:catAx>
      <c:valAx>
        <c:axId val="3399424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17310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DDFAB-D5AC-4BFC-896F-40E99A20E592}" type="datetimeFigureOut">
              <a:rPr lang="ru-RU" smtClean="0"/>
              <a:pPr/>
              <a:t>28.08.2012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C48F-4E02-45F4-BD07-28F1B0C097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DDFAB-D5AC-4BFC-896F-40E99A20E592}" type="datetimeFigureOut">
              <a:rPr lang="ru-RU" smtClean="0"/>
              <a:pPr/>
              <a:t>28.08.2012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C48F-4E02-45F4-BD07-28F1B0C097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DDFAB-D5AC-4BFC-896F-40E99A20E592}" type="datetimeFigureOut">
              <a:rPr lang="ru-RU" smtClean="0"/>
              <a:pPr/>
              <a:t>28.08.2012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C48F-4E02-45F4-BD07-28F1B0C097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DDFAB-D5AC-4BFC-896F-40E99A20E592}" type="datetimeFigureOut">
              <a:rPr lang="ru-RU" smtClean="0"/>
              <a:pPr/>
              <a:t>28.08.2012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C48F-4E02-45F4-BD07-28F1B0C097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DDFAB-D5AC-4BFC-896F-40E99A20E592}" type="datetimeFigureOut">
              <a:rPr lang="ru-RU" smtClean="0"/>
              <a:pPr/>
              <a:t>28.08.2012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C48F-4E02-45F4-BD07-28F1B0C097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DDFAB-D5AC-4BFC-896F-40E99A20E592}" type="datetimeFigureOut">
              <a:rPr lang="ru-RU" smtClean="0"/>
              <a:pPr/>
              <a:t>28.08.2012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C48F-4E02-45F4-BD07-28F1B0C097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DDFAB-D5AC-4BFC-896F-40E99A20E592}" type="datetimeFigureOut">
              <a:rPr lang="ru-RU" smtClean="0"/>
              <a:pPr/>
              <a:t>28.08.2012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C48F-4E02-45F4-BD07-28F1B0C097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DDFAB-D5AC-4BFC-896F-40E99A20E592}" type="datetimeFigureOut">
              <a:rPr lang="ru-RU" smtClean="0"/>
              <a:pPr/>
              <a:t>28.08.2012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C48F-4E02-45F4-BD07-28F1B0C097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DDFAB-D5AC-4BFC-896F-40E99A20E592}" type="datetimeFigureOut">
              <a:rPr lang="ru-RU" smtClean="0"/>
              <a:pPr/>
              <a:t>28.08.2012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C48F-4E02-45F4-BD07-28F1B0C097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DDFAB-D5AC-4BFC-896F-40E99A20E592}" type="datetimeFigureOut">
              <a:rPr lang="ru-RU" smtClean="0"/>
              <a:pPr/>
              <a:t>28.08.2012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C48F-4E02-45F4-BD07-28F1B0C097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DDFAB-D5AC-4BFC-896F-40E99A20E592}" type="datetimeFigureOut">
              <a:rPr lang="ru-RU" smtClean="0"/>
              <a:pPr/>
              <a:t>28.08.2012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C48F-4E02-45F4-BD07-28F1B0C097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61DDFAB-D5AC-4BFC-896F-40E99A20E592}" type="datetimeFigureOut">
              <a:rPr lang="ru-RU" smtClean="0"/>
              <a:pPr/>
              <a:t>28.08.2012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0DDC48F-4E02-45F4-BD07-28F1B0C097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6971" y="5229200"/>
            <a:ext cx="6914629" cy="1512168"/>
          </a:xfrm>
        </p:spPr>
        <p:txBody>
          <a:bodyPr>
            <a:normAutofit/>
          </a:bodyPr>
          <a:lstStyle/>
          <a:p>
            <a:pPr algn="r"/>
            <a:r>
              <a:rPr lang="ru-RU" i="1" dirty="0" smtClean="0"/>
              <a:t> </a:t>
            </a:r>
            <a:r>
              <a:rPr lang="ru-RU" dirty="0">
                <a:solidFill>
                  <a:srgbClr val="C00000"/>
                </a:solidFill>
              </a:rPr>
              <a:t>Директор МБОУ ООШ № 279 </a:t>
            </a:r>
            <a:r>
              <a:rPr lang="ru-RU" dirty="0" smtClean="0">
                <a:solidFill>
                  <a:srgbClr val="C00000"/>
                </a:solidFill>
              </a:rPr>
              <a:t>г. Гаджиево</a:t>
            </a:r>
            <a:endParaRPr lang="ru-RU" dirty="0">
              <a:solidFill>
                <a:srgbClr val="C00000"/>
              </a:solidFill>
            </a:endParaRPr>
          </a:p>
          <a:p>
            <a:pPr algn="r"/>
            <a:r>
              <a:rPr lang="ru-RU" dirty="0" err="1">
                <a:solidFill>
                  <a:srgbClr val="C00000"/>
                </a:solidFill>
              </a:rPr>
              <a:t>Матвиишина</a:t>
            </a:r>
            <a:r>
              <a:rPr lang="ru-RU" dirty="0">
                <a:solidFill>
                  <a:srgbClr val="C00000"/>
                </a:solidFill>
              </a:rPr>
              <a:t> Ирина Васильевна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78338"/>
            <a:ext cx="7175351" cy="3168351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800" dirty="0">
                <a:effectLst/>
                <a:latin typeface="Monotype Corsiva" pitchFamily="66" charset="0"/>
              </a:rPr>
              <a:t>Управление педагогическим коллективом в условиях модернизации образования (внедрения ФГОС НОО)</a:t>
            </a:r>
            <a:endParaRPr lang="ru-RU" sz="4800" dirty="0">
              <a:latin typeface="Monotype Corsiva" pitchFamily="66" charset="0"/>
            </a:endParaRPr>
          </a:p>
        </p:txBody>
      </p:sp>
      <p:pic>
        <p:nvPicPr>
          <p:cNvPr id="1026" name="Picture 2" descr="C:\Users\нош\Pictures\2010-2011\279 school герб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835695" cy="187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16016" y="260648"/>
            <a:ext cx="4283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«Стандарты второго поколения невозможны без учителя «второго поколения»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541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013176"/>
            <a:ext cx="7776864" cy="1143000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/>
              <a:t>Обобщение педагогического опыта на уровне школы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53889499"/>
              </p:ext>
            </p:extLst>
          </p:nvPr>
        </p:nvGraphicFramePr>
        <p:xfrm>
          <a:off x="1763688" y="980726"/>
          <a:ext cx="6768753" cy="3744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221"/>
                <a:gridCol w="2516123"/>
                <a:gridCol w="3672409"/>
              </a:tblGrid>
              <a:tr h="468052"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2009-2010 учебный год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8052">
                <a:tc>
                  <a:txBody>
                    <a:bodyPr/>
                    <a:lstStyle/>
                    <a:p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Лашина И.А.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Учитель начальных классов</a:t>
                      </a:r>
                      <a:endParaRPr lang="ru-RU" dirty="0"/>
                    </a:p>
                  </a:txBody>
                  <a:tcPr/>
                </a:tc>
              </a:tr>
              <a:tr h="468052">
                <a:tc>
                  <a:txBody>
                    <a:bodyPr/>
                    <a:lstStyle/>
                    <a:p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Смолина Н.И.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Учитель начальных классов</a:t>
                      </a:r>
                      <a:endParaRPr lang="ru-RU" dirty="0"/>
                    </a:p>
                  </a:txBody>
                  <a:tcPr/>
                </a:tc>
              </a:tr>
              <a:tr h="468052"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2010-2011 учебный год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8052">
                <a:tc>
                  <a:txBody>
                    <a:bodyPr/>
                    <a:lstStyle/>
                    <a:p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Хрипунова Е.Н.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Учитель начальных классов</a:t>
                      </a:r>
                      <a:endParaRPr lang="ru-RU" dirty="0"/>
                    </a:p>
                  </a:txBody>
                  <a:tcPr/>
                </a:tc>
              </a:tr>
              <a:tr h="468052">
                <a:tc>
                  <a:txBody>
                    <a:bodyPr/>
                    <a:lstStyle/>
                    <a:p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Коваленко Л.В.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Воспитатель ГПД</a:t>
                      </a:r>
                      <a:endParaRPr lang="ru-RU" dirty="0"/>
                    </a:p>
                  </a:txBody>
                  <a:tcPr/>
                </a:tc>
              </a:tr>
              <a:tr h="468052"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2011-2012 учебный год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8052">
                <a:tc>
                  <a:txBody>
                    <a:bodyPr/>
                    <a:lstStyle/>
                    <a:p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Игнатенко В.Н.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Учитель английского языка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C:\Users\нош\Pictures\2010-2011\279 school герб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1475655" cy="150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86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34637535"/>
              </p:ext>
            </p:extLst>
          </p:nvPr>
        </p:nvGraphicFramePr>
        <p:xfrm>
          <a:off x="971600" y="692697"/>
          <a:ext cx="7776863" cy="55623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27467"/>
                <a:gridCol w="1963855"/>
                <a:gridCol w="357458"/>
                <a:gridCol w="428083"/>
              </a:tblGrid>
              <a:tr h="9191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Критерии, расчет показателя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841" marR="638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Значение показателя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841" marR="63841" marT="0" marB="0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Учитель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841" marR="63841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Админ.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841" marR="63841" marT="0" marB="0" vert="vert270"/>
                </a:tc>
              </a:tr>
              <a:tr h="3360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Успешность учебной работы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841" marR="638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841" marR="638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841" marR="638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841" marR="63841" marT="0" marB="0"/>
                </a:tc>
              </a:tr>
              <a:tr h="8488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Количество учащихся, получивших "4" и "5" по итогам периода/численность обучающихся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841" marR="638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от 1 до 0,8 - 5 б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от 0,79 до 0,55 - 4 б 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от 0,54 до 0,33 - 3 б 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от 0,32 до 0,08 - 2 б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841" marR="6384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841" marR="6384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841" marR="63841" marT="0" marB="0"/>
                </a:tc>
              </a:tr>
              <a:tr h="3520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Отсутствие неуспевающих по итогам периода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841" marR="638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 б.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841" marR="6384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841" marR="638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841" marR="63841" marT="0" marB="0"/>
                </a:tc>
              </a:tr>
              <a:tr h="8448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Количество учащихся - победителей и призеров олимпиад, лауреатов и дипломантов конкурсов, конференций, турниров и т.д. (очных)*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841" marR="638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</a:rPr>
                        <a:t>Всеросс</a:t>
                      </a:r>
                      <a:r>
                        <a:rPr lang="ru-RU" sz="1400" dirty="0">
                          <a:effectLst/>
                        </a:rPr>
                        <a:t>. – 20б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регион. - 15б </a:t>
                      </a:r>
                      <a:r>
                        <a:rPr lang="ru-RU" sz="1400" dirty="0" err="1">
                          <a:effectLst/>
                        </a:rPr>
                        <a:t>муницип</a:t>
                      </a:r>
                      <a:r>
                        <a:rPr lang="ru-RU" sz="1400" dirty="0">
                          <a:effectLst/>
                        </a:rPr>
                        <a:t>. - 10б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841" marR="6384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841" marR="638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841" marR="63841" marT="0" marB="0"/>
                </a:tc>
              </a:tr>
              <a:tr h="8448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Количество учащихся - победителей и призеров олимпиад, лауреатов и дипломантов конкурсов, конференций, турниров и т.д. (заочных, дистанционных)*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841" marR="638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Всеросс</a:t>
                      </a:r>
                      <a:r>
                        <a:rPr lang="ru-RU" sz="1400" dirty="0">
                          <a:effectLst/>
                        </a:rPr>
                        <a:t>. - 15б регион. - 10б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841" marR="6384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841" marR="638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841" marR="63841" marT="0" marB="0"/>
                </a:tc>
              </a:tr>
              <a:tr h="8488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% учащихся 4-х классов, подтвердивших «4» и «5» при переходе в 5 класс. 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841" marR="638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от 1 до 0,8 - 10 б 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от 0,79 до 0,55 - 7 б от 0,54 до 0,33 - 4 б от 0,32 до 0,08 - 1 б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841" marR="6384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841" marR="6384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841" marR="63841" marT="0" marB="0"/>
                </a:tc>
              </a:tr>
              <a:tr h="5500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Количество учащихся, получивших по итогам года похвальный лист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841" marR="638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за 1 чел. – 5б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841" marR="6384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841" marR="638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841" marR="63841" marT="0" marB="0"/>
                </a:tc>
              </a:tr>
            </a:tbl>
          </a:graphicData>
        </a:graphic>
      </p:graphicFrame>
      <p:pic>
        <p:nvPicPr>
          <p:cNvPr id="4" name="Picture 2" descr="C:\Users\нош\Pictures\2010-2011\279 school герб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1403647" cy="143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590653" y="199038"/>
            <a:ext cx="734481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Рейтинговый</a:t>
            </a:r>
            <a:r>
              <a:rPr kumimoji="0" lang="ru-RU" sz="13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лист 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учителя за 1 п/г 2011-2012 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уч.года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ФИО _______________________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06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68953410"/>
              </p:ext>
            </p:extLst>
          </p:nvPr>
        </p:nvGraphicFramePr>
        <p:xfrm>
          <a:off x="737828" y="782469"/>
          <a:ext cx="8044887" cy="55693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07503"/>
                <a:gridCol w="1651708"/>
                <a:gridCol w="442838"/>
                <a:gridCol w="442838"/>
              </a:tblGrid>
              <a:tr h="7891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Критерии, расчет показателя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841" marR="638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Значение показателя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841" marR="63841" marT="0" marB="0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Учитель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841" marR="63841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Админ.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841" marR="63841" marT="0" marB="0" vert="vert270"/>
                </a:tc>
              </a:tr>
              <a:tr h="3988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Использование современных педагогических технологий, в </a:t>
                      </a:r>
                      <a:r>
                        <a:rPr lang="ru-RU" sz="1600" dirty="0" err="1">
                          <a:effectLst/>
                        </a:rPr>
                        <a:t>т.ч</a:t>
                      </a:r>
                      <a:r>
                        <a:rPr lang="ru-RU" sz="1600" dirty="0">
                          <a:effectLst/>
                        </a:rPr>
                        <a:t>. ИКТ, </a:t>
                      </a:r>
                      <a:r>
                        <a:rPr lang="ru-RU" sz="1600" dirty="0" err="1">
                          <a:effectLst/>
                        </a:rPr>
                        <a:t>здоровьесберегающих</a:t>
                      </a:r>
                      <a:r>
                        <a:rPr lang="ru-RU" sz="1600" dirty="0">
                          <a:effectLst/>
                        </a:rPr>
                        <a:t> в процессе обучению предмету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791" marR="667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791" marR="667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791" marR="667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791" marR="66791" marT="0" marB="0"/>
                </a:tc>
              </a:tr>
              <a:tr h="720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Количество занятий с учащимися (в том числе уроков, фак. занятий, кружковых занятий)  с использованием мультимедийных средств обучения, компьютерных программ, видео-, аудио аппаратуры, </a:t>
                      </a:r>
                      <a:r>
                        <a:rPr lang="ru-RU" sz="1400" dirty="0" err="1">
                          <a:effectLst/>
                        </a:rPr>
                        <a:t>здоровьесберегающих</a:t>
                      </a:r>
                      <a:r>
                        <a:rPr lang="ru-RU" sz="1400" dirty="0">
                          <a:effectLst/>
                        </a:rPr>
                        <a:t> технологий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791" marR="667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 основе результатов ВШК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791" marR="667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Х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791" marR="667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791" marR="66791" marT="0" marB="0"/>
                </a:tc>
              </a:tr>
              <a:tr h="4903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Использование компьютера в кабинете, личного ноутбука во время учебно-воспитательного процесса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791" marR="667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10б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791" marR="667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791" marR="667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791" marR="66791" marT="0" marB="0"/>
                </a:tc>
              </a:tr>
              <a:tr h="4903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Наличие травм во время образовательного процесса (за 1 случай)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791" marR="667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минус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5б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791" marR="667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791" marR="667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791" marR="66791" marT="0" marB="0"/>
                </a:tc>
              </a:tr>
              <a:tr h="2849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Отсутствие травматизма обучающихся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791" marR="667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5б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791" marR="667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791" marR="667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791" marR="66791" marT="0" marB="0"/>
                </a:tc>
              </a:tr>
              <a:tr h="2451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Рейтинг педагога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791" marR="667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 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791" marR="667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791" marR="667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791" marR="66791" marT="0" marB="0"/>
                </a:tc>
              </a:tr>
              <a:tr h="4903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Наличие обоснованных жалоб со стороны родителей, просьб о переводе обучающихся из класса, где работает учитель 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791" marR="667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минус 5б </a:t>
                      </a:r>
                      <a:r>
                        <a:rPr lang="ru-RU" sz="1400" dirty="0">
                          <a:effectLst/>
                        </a:rPr>
                        <a:t>за каждый случай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791" marR="667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Х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791" marR="667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791" marR="66791" marT="0" marB="0"/>
                </a:tc>
              </a:tr>
              <a:tr h="9807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Признание высокого профессионализма учителя родителями: наличие зафиксированных позитивных отзывов в адрес учителя (просьбы о зачислении в класс, где работает педагог, результаты анкетирования, опроса и др.)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791" marR="667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до 5б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791" marR="667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Х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791" marR="667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791" marR="66791" marT="0" marB="0"/>
                </a:tc>
              </a:tr>
            </a:tbl>
          </a:graphicData>
        </a:graphic>
      </p:graphicFrame>
      <p:pic>
        <p:nvPicPr>
          <p:cNvPr id="6" name="Picture 2" descr="C:\Users\нош\Pictures\2010-2011\279 school герб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1331639" cy="136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590653" y="199038"/>
            <a:ext cx="734481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Рейтинговый</a:t>
            </a:r>
            <a:r>
              <a:rPr kumimoji="0" lang="ru-RU" sz="13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лист 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учителя за 1 п/г 2011-2012 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уч.года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ФИО _______________________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73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116632"/>
            <a:ext cx="3744415" cy="360040"/>
          </a:xfrm>
        </p:spPr>
        <p:txBody>
          <a:bodyPr/>
          <a:lstStyle/>
          <a:p>
            <a:pPr marL="0" indent="0" algn="l">
              <a:buNone/>
            </a:pPr>
            <a:r>
              <a:rPr lang="ru-RU" sz="2000" dirty="0" smtClean="0"/>
              <a:t>Ваша премия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6128077"/>
              </p:ext>
            </p:extLst>
          </p:nvPr>
        </p:nvGraphicFramePr>
        <p:xfrm>
          <a:off x="395536" y="476672"/>
          <a:ext cx="8352929" cy="35814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66663"/>
                <a:gridCol w="6238688"/>
                <a:gridCol w="1247578"/>
              </a:tblGrid>
              <a:tr h="1909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715" marR="337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ФИО педагога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715" marR="3371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715" marR="33715" marT="0" marB="0" anchor="ctr"/>
                </a:tc>
              </a:tr>
              <a:tr h="1803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январь-сентябрь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715" marR="337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- внедрение новых технологий, в том числе информационных;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- результативная работа с одаренными детьми;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- подготовка обучающихся для участия в школьной конференции;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- подготовка победителя школьного этапа, призера городского конкурса «Золотой росток», участника региональной конференции «Шаг в будущее»;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- подготовка лауреата заочного конкурса, призера очного конкурса «Первые шаги в науку»;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- участие в Декаде параллели 3-х классов;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- результативность работы с детьми «группы риска»;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- качественная организация питьевого режима в </a:t>
                      </a:r>
                      <a:r>
                        <a:rPr lang="ru-RU" sz="1300" dirty="0" smtClean="0">
                          <a:effectLst/>
                        </a:rPr>
                        <a:t>классе.</a:t>
                      </a:r>
                      <a:endParaRPr lang="ru-RU" sz="1300" dirty="0">
                        <a:effectLst/>
                      </a:endParaRPr>
                    </a:p>
                  </a:txBody>
                  <a:tcPr marL="33715" marR="3371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21 000 руб.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715" marR="33715" marT="0" marB="0" anchor="ctr"/>
                </a:tc>
              </a:tr>
              <a:tr h="11238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4 квартал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715" marR="337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- внедрение новых технологий, в том числе информационных;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- результативность работы с детьми «группы риска»;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- качественная организация питьевого режима в классе;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- качественная  работа в осеннем оздоровительном лагере;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- высокий уровень организации участия обучающихся во внеклассных мероприятиях;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- качественная работа по охвату питанием (95</a:t>
                      </a:r>
                      <a:r>
                        <a:rPr lang="ru-RU" sz="1300" dirty="0" smtClean="0">
                          <a:effectLst/>
                        </a:rPr>
                        <a:t>%).</a:t>
                      </a:r>
                      <a:endParaRPr lang="ru-RU" sz="1300" dirty="0">
                        <a:effectLst/>
                      </a:endParaRPr>
                    </a:p>
                  </a:txBody>
                  <a:tcPr marL="33715" marR="3371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9 000 руб.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715" marR="33715" marT="0" marB="0" anchor="ctr"/>
                </a:tc>
              </a:tr>
            </a:tbl>
          </a:graphicData>
        </a:graphic>
      </p:graphicFrame>
      <p:graphicFrame>
        <p:nvGraphicFramePr>
          <p:cNvPr id="7" name="Объект 6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748649924"/>
              </p:ext>
            </p:extLst>
          </p:nvPr>
        </p:nvGraphicFramePr>
        <p:xfrm>
          <a:off x="403920" y="4437112"/>
          <a:ext cx="8352929" cy="21602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66663"/>
                <a:gridCol w="6238687"/>
                <a:gridCol w="1247579"/>
              </a:tblGrid>
              <a:tr h="2520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18" marR="3461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ФИО педагога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18" marR="346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18" marR="34618" marT="0" marB="0" anchor="ctr"/>
                </a:tc>
              </a:tr>
              <a:tr h="1060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январь-сентябрь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18" marR="3461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- качественная работа с документацией;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- результативная работа с одаренными детьми с привлечением родителей;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- внедрение новых технологий, в том числе информационных.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FF0000"/>
                          </a:solidFill>
                          <a:effectLst/>
                        </a:rPr>
                        <a:t>Снижение процентов премирования: нарушение правил ВТР, перевод учащегося по заявлению </a:t>
                      </a:r>
                      <a:r>
                        <a:rPr lang="ru-RU" sz="1300" dirty="0" smtClean="0">
                          <a:solidFill>
                            <a:srgbClr val="FF0000"/>
                          </a:solidFill>
                          <a:effectLst/>
                        </a:rPr>
                        <a:t>родителей</a:t>
                      </a:r>
                      <a:endParaRPr lang="ru-RU" sz="13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18" marR="346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5 000 руб.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18" marR="34618" marT="0" marB="0" anchor="ctr"/>
                </a:tc>
              </a:tr>
              <a:tr h="8480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 квартал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18" marR="3461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- результативная работа с одаренными детьми с привлечением родителей;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- качественное выступление на семинаре по профилактике травматизма.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FFFF00"/>
                          </a:solidFill>
                          <a:effectLst/>
                        </a:rPr>
                        <a:t>Снижение процентов премирования: перевод учащейся в другой класс по заявлению родителей.</a:t>
                      </a:r>
                      <a:endParaRPr lang="ru-RU" sz="13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18" marR="346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3 000 руб.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18" marR="34618" marT="0" marB="0" anchor="ctr"/>
                </a:tc>
              </a:tr>
            </a:tbl>
          </a:graphicData>
        </a:graphic>
      </p:graphicFrame>
      <p:sp>
        <p:nvSpPr>
          <p:cNvPr id="8" name="Заголовок 4"/>
          <p:cNvSpPr txBox="1">
            <a:spLocks/>
          </p:cNvSpPr>
          <p:nvPr/>
        </p:nvSpPr>
        <p:spPr>
          <a:xfrm>
            <a:off x="403920" y="3969060"/>
            <a:ext cx="3744415" cy="36004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ru-RU" sz="2000" dirty="0" smtClean="0"/>
              <a:t>Ваша премия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6630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Директор\фото=\2011-2012\Зарничка 5 этап\Инсценированная песня, 2 классы\DSC0726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398" y="3494638"/>
            <a:ext cx="4064758" cy="3049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Директор\фото=\2010-2011\Город, Золотой росток 2010-2011\DSC048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398" y="116632"/>
            <a:ext cx="4187957" cy="31409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861039"/>
            <a:ext cx="4577801" cy="29874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D:\Директор\фото=\2011-2012\Михальчук Олеся\DSC0324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67" y="1104674"/>
            <a:ext cx="4122931" cy="27362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нош\Pictures\2010-2011\279 school герб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1331639" cy="136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5157192"/>
            <a:ext cx="8280919" cy="1440160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>
                <a:effectLst/>
              </a:rPr>
              <a:t>Сравнительный анализ количества </a:t>
            </a:r>
            <a:r>
              <a:rPr lang="ru-RU" sz="2000" dirty="0" smtClean="0">
                <a:effectLst/>
              </a:rPr>
              <a:t>уроков </a:t>
            </a:r>
            <a:r>
              <a:rPr lang="ru-RU" sz="2000" dirty="0">
                <a:effectLst/>
              </a:rPr>
              <a:t>и внеклассных мероприятий, </a:t>
            </a:r>
            <a:r>
              <a:rPr lang="ru-RU" sz="2000" dirty="0" smtClean="0">
                <a:effectLst/>
              </a:rPr>
              <a:t>проведенных </a:t>
            </a:r>
            <a:r>
              <a:rPr lang="ru-RU" sz="2000" dirty="0">
                <a:effectLst/>
              </a:rPr>
              <a:t>с использованием ИКТ </a:t>
            </a:r>
            <a:r>
              <a:rPr lang="ru-RU" sz="2000" dirty="0" smtClean="0">
                <a:effectLst/>
              </a:rPr>
              <a:t/>
            </a:r>
            <a:br>
              <a:rPr lang="ru-RU" sz="2000" dirty="0" smtClean="0">
                <a:effectLst/>
              </a:rPr>
            </a:br>
            <a:r>
              <a:rPr lang="ru-RU" sz="2000" dirty="0" smtClean="0">
                <a:effectLst/>
              </a:rPr>
              <a:t>за </a:t>
            </a:r>
            <a:r>
              <a:rPr lang="ru-RU" sz="2000" dirty="0">
                <a:effectLst/>
              </a:rPr>
              <a:t>последние 3 учебных года</a:t>
            </a:r>
            <a:endParaRPr lang="ru-RU" sz="20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17994707"/>
              </p:ext>
            </p:extLst>
          </p:nvPr>
        </p:nvGraphicFramePr>
        <p:xfrm>
          <a:off x="1428750" y="332656"/>
          <a:ext cx="7463730" cy="47616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2970"/>
                <a:gridCol w="2448272"/>
                <a:gridCol w="1872208"/>
                <a:gridCol w="2520280"/>
              </a:tblGrid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п/п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Учебный год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Всего за: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Количество уроков, мероприятий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034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1.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2009-2010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полугодие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151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793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2010-2011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 полугодие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292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793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2011-2012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1 полугодие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510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79329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2.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2009-2010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 полугодие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329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793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2010-2011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 полугодие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429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793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2011-2012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2 полугодие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667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79329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3.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2009-2010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Учебный год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480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793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2010-2011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Учебный год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721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793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2011-2012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Учебный год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1177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8" name="Picture 2" descr="C:\Users\нош\Pictures\2010-2011\279 school герб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"/>
            <a:ext cx="1310328" cy="134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32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0330" y="5085184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/>
              <a:t>Оснащенность компьютерной и мультимедийной техникой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44587082"/>
              </p:ext>
            </p:extLst>
          </p:nvPr>
        </p:nvGraphicFramePr>
        <p:xfrm>
          <a:off x="1763688" y="476672"/>
          <a:ext cx="6624736" cy="439235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600400"/>
                <a:gridCol w="1512168"/>
                <a:gridCol w="1512168"/>
              </a:tblGrid>
              <a:tr h="3888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2009 год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Сегодня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88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компьютер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45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74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88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ноутбук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4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7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88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проектор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17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09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интерактивная </a:t>
                      </a:r>
                      <a:r>
                        <a:rPr lang="ru-RU" sz="2400" dirty="0" smtClean="0">
                          <a:effectLst/>
                        </a:rPr>
                        <a:t>доска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effectLst/>
                        </a:rPr>
                        <a:t>приставка</a:t>
                      </a:r>
                      <a:r>
                        <a:rPr lang="ru-RU" sz="2400" baseline="0" dirty="0" smtClean="0">
                          <a:effectLst/>
                        </a:rPr>
                        <a:t> </a:t>
                      </a:r>
                      <a:r>
                        <a:rPr lang="en-US" sz="2400" dirty="0" smtClean="0">
                          <a:effectLst/>
                        </a:rPr>
                        <a:t>MIMIO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effectLst/>
                        </a:rPr>
                        <a:t>3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88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МФУ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5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6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88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экран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-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12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88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DVD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16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17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88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принтер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7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15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88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Picture 2" descr="C:\Users\нош\Pictures\2010-2011\279 school герб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"/>
            <a:ext cx="1310328" cy="134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20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404664"/>
            <a:ext cx="6686746" cy="983186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/>
              <a:t>Обобщение и распространение опыта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755576" y="1500174"/>
            <a:ext cx="7992888" cy="4786346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2400" dirty="0" smtClean="0"/>
              <a:t>На сайтах:</a:t>
            </a:r>
          </a:p>
          <a:p>
            <a:pPr algn="l"/>
            <a:r>
              <a:rPr lang="en-US" sz="2400" u="sng" dirty="0">
                <a:solidFill>
                  <a:schemeClr val="tx1"/>
                </a:solidFill>
              </a:rPr>
              <a:t>http</a:t>
            </a:r>
            <a:r>
              <a:rPr lang="ru-RU" sz="2400" u="sng" dirty="0">
                <a:solidFill>
                  <a:schemeClr val="tx1"/>
                </a:solidFill>
              </a:rPr>
              <a:t>://</a:t>
            </a:r>
            <a:r>
              <a:rPr lang="en-US" sz="2400" u="sng" dirty="0">
                <a:solidFill>
                  <a:schemeClr val="tx1"/>
                </a:solidFill>
              </a:rPr>
              <a:t>www</a:t>
            </a:r>
            <a:r>
              <a:rPr lang="ru-RU" sz="2400" u="sng" dirty="0">
                <a:solidFill>
                  <a:schemeClr val="tx1"/>
                </a:solidFill>
              </a:rPr>
              <a:t>.</a:t>
            </a:r>
            <a:r>
              <a:rPr lang="en-US" sz="2400" u="sng" dirty="0">
                <a:solidFill>
                  <a:schemeClr val="tx1"/>
                </a:solidFill>
              </a:rPr>
              <a:t>festival</a:t>
            </a:r>
            <a:r>
              <a:rPr lang="ru-RU" sz="2400" u="sng" dirty="0">
                <a:solidFill>
                  <a:schemeClr val="tx1"/>
                </a:solidFill>
              </a:rPr>
              <a:t>.1</a:t>
            </a:r>
            <a:r>
              <a:rPr lang="en-US" sz="2400" u="sng" dirty="0" err="1">
                <a:solidFill>
                  <a:schemeClr val="tx1"/>
                </a:solidFill>
              </a:rPr>
              <a:t>september</a:t>
            </a:r>
            <a:r>
              <a:rPr lang="ru-RU" sz="2400" u="sng" dirty="0">
                <a:solidFill>
                  <a:schemeClr val="tx1"/>
                </a:solidFill>
              </a:rPr>
              <a:t>.</a:t>
            </a:r>
            <a:r>
              <a:rPr lang="en-US" sz="2400" u="sng" dirty="0" err="1" smtClean="0">
                <a:solidFill>
                  <a:schemeClr val="tx1"/>
                </a:solidFill>
              </a:rPr>
              <a:t>ru</a:t>
            </a:r>
            <a:r>
              <a:rPr lang="ru-RU" sz="2400" u="sng" dirty="0" smtClean="0">
                <a:solidFill>
                  <a:schemeClr val="tx1"/>
                </a:solidFill>
              </a:rPr>
              <a:t>, </a:t>
            </a:r>
          </a:p>
          <a:p>
            <a:pPr algn="l"/>
            <a:r>
              <a:rPr lang="en-US" sz="2400" u="sng" dirty="0" smtClean="0">
                <a:solidFill>
                  <a:schemeClr val="tx1"/>
                </a:solidFill>
              </a:rPr>
              <a:t>http</a:t>
            </a:r>
            <a:r>
              <a:rPr lang="ru-RU" sz="2400" u="sng" dirty="0">
                <a:solidFill>
                  <a:schemeClr val="tx1"/>
                </a:solidFill>
              </a:rPr>
              <a:t>://</a:t>
            </a:r>
            <a:r>
              <a:rPr lang="en-US" sz="2400" u="sng" dirty="0">
                <a:solidFill>
                  <a:schemeClr val="tx1"/>
                </a:solidFill>
              </a:rPr>
              <a:t>portfolio</a:t>
            </a:r>
            <a:r>
              <a:rPr lang="ru-RU" sz="2400" u="sng" dirty="0">
                <a:solidFill>
                  <a:schemeClr val="tx1"/>
                </a:solidFill>
              </a:rPr>
              <a:t>.1</a:t>
            </a:r>
            <a:r>
              <a:rPr lang="en-US" sz="2400" u="sng" dirty="0" err="1">
                <a:solidFill>
                  <a:schemeClr val="tx1"/>
                </a:solidFill>
              </a:rPr>
              <a:t>september</a:t>
            </a:r>
            <a:r>
              <a:rPr lang="ru-RU" sz="2400" u="sng" dirty="0">
                <a:solidFill>
                  <a:schemeClr val="tx1"/>
                </a:solidFill>
              </a:rPr>
              <a:t>.</a:t>
            </a:r>
            <a:r>
              <a:rPr lang="en-US" sz="2400" u="sng" dirty="0" err="1">
                <a:solidFill>
                  <a:schemeClr val="tx1"/>
                </a:solidFill>
              </a:rPr>
              <a:t>ru</a:t>
            </a:r>
            <a:r>
              <a:rPr lang="ru-RU" sz="2400" u="sng" dirty="0" smtClean="0">
                <a:solidFill>
                  <a:schemeClr val="tx1"/>
                </a:solidFill>
              </a:rPr>
              <a:t>,</a:t>
            </a:r>
          </a:p>
          <a:p>
            <a:pPr algn="l"/>
            <a:r>
              <a:rPr lang="en-US" sz="2400" u="sng" dirty="0" smtClean="0">
                <a:solidFill>
                  <a:schemeClr val="tx1"/>
                </a:solidFill>
              </a:rPr>
              <a:t>http</a:t>
            </a:r>
            <a:r>
              <a:rPr lang="ru-RU" sz="2400" u="sng" dirty="0">
                <a:solidFill>
                  <a:schemeClr val="tx1"/>
                </a:solidFill>
              </a:rPr>
              <a:t>://</a:t>
            </a:r>
            <a:r>
              <a:rPr lang="en-US" sz="2400" u="sng" dirty="0" err="1">
                <a:solidFill>
                  <a:schemeClr val="tx1"/>
                </a:solidFill>
              </a:rPr>
              <a:t>rospedclub</a:t>
            </a:r>
            <a:r>
              <a:rPr lang="ru-RU" sz="2400" u="sng" dirty="0">
                <a:solidFill>
                  <a:schemeClr val="tx1"/>
                </a:solidFill>
              </a:rPr>
              <a:t>.</a:t>
            </a:r>
            <a:r>
              <a:rPr lang="en-US" sz="2400" u="sng" dirty="0" err="1">
                <a:solidFill>
                  <a:schemeClr val="tx1"/>
                </a:solidFill>
              </a:rPr>
              <a:t>phtml</a:t>
            </a:r>
            <a:r>
              <a:rPr lang="ru-RU" sz="2400" u="sng" dirty="0">
                <a:solidFill>
                  <a:schemeClr val="tx1"/>
                </a:solidFill>
              </a:rPr>
              <a:t>/</a:t>
            </a:r>
            <a:r>
              <a:rPr lang="en-US" sz="2400" u="sng" dirty="0" err="1">
                <a:solidFill>
                  <a:schemeClr val="tx1"/>
                </a:solidFill>
              </a:rPr>
              <a:t>prPed</a:t>
            </a:r>
            <a:r>
              <a:rPr lang="ru-RU" sz="2400" u="sng" dirty="0">
                <a:solidFill>
                  <a:schemeClr val="tx1"/>
                </a:solidFill>
              </a:rPr>
              <a:t>, </a:t>
            </a:r>
            <a:endParaRPr lang="ru-RU" sz="2400" u="sng" dirty="0" smtClean="0">
              <a:solidFill>
                <a:schemeClr val="tx1"/>
              </a:solidFill>
            </a:endParaRPr>
          </a:p>
          <a:p>
            <a:pPr algn="l"/>
            <a:r>
              <a:rPr lang="en-US" sz="2400" u="sng" dirty="0" smtClean="0">
                <a:solidFill>
                  <a:schemeClr val="tx1"/>
                </a:solidFill>
              </a:rPr>
              <a:t>http</a:t>
            </a:r>
            <a:r>
              <a:rPr lang="ru-RU" sz="2400" u="sng" dirty="0">
                <a:solidFill>
                  <a:schemeClr val="tx1"/>
                </a:solidFill>
              </a:rPr>
              <a:t>://</a:t>
            </a:r>
            <a:r>
              <a:rPr lang="en-US" sz="2400" u="sng" dirty="0">
                <a:solidFill>
                  <a:schemeClr val="tx1"/>
                </a:solidFill>
              </a:rPr>
              <a:t>www</a:t>
            </a:r>
            <a:r>
              <a:rPr lang="ru-RU" sz="2400" u="sng" dirty="0">
                <a:solidFill>
                  <a:schemeClr val="tx1"/>
                </a:solidFill>
              </a:rPr>
              <a:t>.</a:t>
            </a:r>
            <a:r>
              <a:rPr lang="en-US" sz="2400" u="sng" dirty="0">
                <a:solidFill>
                  <a:schemeClr val="tx1"/>
                </a:solidFill>
              </a:rPr>
              <a:t>it</a:t>
            </a:r>
            <a:r>
              <a:rPr lang="ru-RU" sz="2400" u="sng" dirty="0">
                <a:solidFill>
                  <a:schemeClr val="tx1"/>
                </a:solidFill>
              </a:rPr>
              <a:t>-</a:t>
            </a:r>
            <a:r>
              <a:rPr lang="en-US" sz="2400" u="sng" dirty="0">
                <a:solidFill>
                  <a:schemeClr val="tx1"/>
                </a:solidFill>
              </a:rPr>
              <a:t>n</a:t>
            </a:r>
            <a:r>
              <a:rPr lang="ru-RU" sz="2400" u="sng" dirty="0">
                <a:solidFill>
                  <a:schemeClr val="tx1"/>
                </a:solidFill>
              </a:rPr>
              <a:t>.</a:t>
            </a:r>
            <a:r>
              <a:rPr lang="en-US" sz="2400" u="sng" dirty="0" err="1">
                <a:solidFill>
                  <a:schemeClr val="tx1"/>
                </a:solidFill>
              </a:rPr>
              <a:t>ru</a:t>
            </a:r>
            <a:r>
              <a:rPr lang="ru-RU" sz="2400" u="sng" dirty="0">
                <a:solidFill>
                  <a:schemeClr val="tx1"/>
                </a:solidFill>
              </a:rPr>
              <a:t>, </a:t>
            </a:r>
            <a:endParaRPr lang="ru-RU" sz="2400" u="sng" dirty="0" smtClean="0">
              <a:solidFill>
                <a:schemeClr val="tx1"/>
              </a:solidFill>
            </a:endParaRPr>
          </a:p>
          <a:p>
            <a:pPr algn="l"/>
            <a:r>
              <a:rPr lang="ru-RU" sz="2400" u="sng" dirty="0" smtClean="0">
                <a:solidFill>
                  <a:schemeClr val="tx1"/>
                </a:solidFill>
              </a:rPr>
              <a:t>http</a:t>
            </a:r>
            <a:r>
              <a:rPr lang="ru-RU" sz="2400" u="sng" dirty="0">
                <a:solidFill>
                  <a:schemeClr val="tx1"/>
                </a:solidFill>
              </a:rPr>
              <a:t>://</a:t>
            </a:r>
            <a:r>
              <a:rPr lang="ru-RU" sz="2400" u="sng" dirty="0" smtClean="0">
                <a:solidFill>
                  <a:schemeClr val="tx1"/>
                </a:solidFill>
              </a:rPr>
              <a:t>www.</a:t>
            </a:r>
            <a:r>
              <a:rPr lang="en-US" sz="2400" u="sng" dirty="0" err="1">
                <a:solidFill>
                  <a:schemeClr val="tx1"/>
                </a:solidFill>
              </a:rPr>
              <a:t>mounosch</a:t>
            </a:r>
            <a:r>
              <a:rPr lang="ru-RU" sz="2400" u="sng" dirty="0">
                <a:solidFill>
                  <a:schemeClr val="tx1"/>
                </a:solidFill>
              </a:rPr>
              <a:t>279.</a:t>
            </a:r>
            <a:r>
              <a:rPr lang="en-US" sz="2400" u="sng" dirty="0" err="1">
                <a:solidFill>
                  <a:schemeClr val="tx1"/>
                </a:solidFill>
              </a:rPr>
              <a:t>ucoz</a:t>
            </a:r>
            <a:r>
              <a:rPr lang="ru-RU" sz="2400" u="sng" dirty="0">
                <a:solidFill>
                  <a:schemeClr val="tx1"/>
                </a:solidFill>
              </a:rPr>
              <a:t>.</a:t>
            </a:r>
            <a:r>
              <a:rPr lang="en-US" sz="2400" u="sng" dirty="0" err="1" smtClean="0">
                <a:solidFill>
                  <a:schemeClr val="tx1"/>
                </a:solidFill>
              </a:rPr>
              <a:t>ru</a:t>
            </a:r>
            <a:r>
              <a:rPr lang="ru-RU" sz="2400" u="sng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  и др.</a:t>
            </a:r>
          </a:p>
          <a:p>
            <a:pPr algn="l"/>
            <a:endParaRPr lang="ru-RU" sz="2400" dirty="0" smtClean="0">
              <a:solidFill>
                <a:schemeClr val="tx1"/>
              </a:solidFill>
            </a:endParaRP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Сайты классов: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2д класса - </a:t>
            </a:r>
            <a:r>
              <a:rPr lang="en-US" sz="2400" dirty="0"/>
              <a:t>http://iskorkiklass.ucoz.ru</a:t>
            </a:r>
            <a:r>
              <a:rPr lang="en-US" sz="2400" dirty="0" smtClean="0"/>
              <a:t>/</a:t>
            </a:r>
            <a:endParaRPr lang="ru-RU" sz="2400" dirty="0" smtClean="0"/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3е класса - </a:t>
            </a:r>
            <a:r>
              <a:rPr lang="en-US" sz="2400" dirty="0"/>
              <a:t>http://caitclassa.ucoz.ru</a:t>
            </a:r>
            <a:r>
              <a:rPr lang="en-US" sz="2400" dirty="0" smtClean="0"/>
              <a:t>/</a:t>
            </a:r>
            <a:endParaRPr lang="ru-RU" sz="2400" dirty="0" smtClean="0"/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4г класса - </a:t>
            </a:r>
            <a:r>
              <a:rPr lang="en-US" sz="2400" dirty="0"/>
              <a:t>http://scholiry1-4.ucoz.ru/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" name="Picture 2" descr="C:\Users\нош\Pictures\2010-2011\279 school герб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"/>
            <a:ext cx="1310328" cy="134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19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332656"/>
            <a:ext cx="4814538" cy="1678496"/>
          </a:xfrm>
        </p:spPr>
        <p:txBody>
          <a:bodyPr/>
          <a:lstStyle/>
          <a:p>
            <a:pPr marL="0" indent="0" algn="ctr">
              <a:buNone/>
            </a:pPr>
            <a:r>
              <a:rPr lang="ru-RU" sz="6600" dirty="0" smtClean="0"/>
              <a:t>Спасибо за внимание!</a:t>
            </a:r>
            <a:endParaRPr lang="ru-RU" sz="6600" dirty="0"/>
          </a:p>
        </p:txBody>
      </p:sp>
      <p:pic>
        <p:nvPicPr>
          <p:cNvPr id="4" name="Picture 2" descr="C:\Users\нош\Pictures\2010-2011\279 school герб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"/>
            <a:ext cx="1310328" cy="134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70" y="2348879"/>
            <a:ext cx="5688782" cy="426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50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6908"/>
            <a:ext cx="5966666" cy="806954"/>
          </a:xfrm>
        </p:spPr>
        <p:txBody>
          <a:bodyPr/>
          <a:lstStyle/>
          <a:p>
            <a:pPr marL="0" indent="0" algn="l">
              <a:buNone/>
            </a:pPr>
            <a:r>
              <a:rPr lang="ru-RU" sz="3600" dirty="0" smtClean="0"/>
              <a:t>Литература</a:t>
            </a:r>
            <a:endParaRPr lang="ru-RU" sz="36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95536" y="1772816"/>
            <a:ext cx="8280920" cy="3600400"/>
          </a:xfrm>
        </p:spPr>
        <p:txBody>
          <a:bodyPr>
            <a:normAutofit/>
          </a:bodyPr>
          <a:lstStyle/>
          <a:p>
            <a:pPr algn="l">
              <a:lnSpc>
                <a:spcPct val="200000"/>
              </a:lnSpc>
            </a:pPr>
            <a:r>
              <a:rPr lang="ru-RU" sz="2800" dirty="0" smtClean="0"/>
              <a:t>1. </a:t>
            </a:r>
            <a:r>
              <a:rPr lang="ru-RU" sz="2800" u="sng" dirty="0" smtClean="0"/>
              <a:t>http</a:t>
            </a:r>
            <a:r>
              <a:rPr lang="ru-RU" sz="2800" u="sng" dirty="0"/>
              <a:t>://</a:t>
            </a:r>
            <a:r>
              <a:rPr lang="ru-RU" sz="2800" u="sng" dirty="0" smtClean="0"/>
              <a:t>fcoit.ru/internet_conference/</a:t>
            </a:r>
          </a:p>
          <a:p>
            <a:pPr algn="l">
              <a:lnSpc>
                <a:spcPct val="200000"/>
              </a:lnSpc>
            </a:pPr>
            <a:r>
              <a:rPr lang="ru-RU" sz="2800" dirty="0" smtClean="0"/>
              <a:t>2. Электронный </a:t>
            </a:r>
            <a:r>
              <a:rPr lang="ru-RU" sz="2800" dirty="0"/>
              <a:t>журнал: </a:t>
            </a:r>
            <a:r>
              <a:rPr lang="ru-RU" sz="2800" u="sng" dirty="0"/>
              <a:t>http://erono.ru/art</a:t>
            </a:r>
            <a:r>
              <a:rPr lang="ru-RU" sz="2800" u="sng" dirty="0" smtClean="0"/>
              <a:t>/</a:t>
            </a:r>
            <a:endParaRPr lang="ru-RU" sz="2800" dirty="0"/>
          </a:p>
          <a:p>
            <a:pPr algn="l">
              <a:lnSpc>
                <a:spcPct val="200000"/>
              </a:lnSpc>
            </a:pPr>
            <a:r>
              <a:rPr lang="ru-RU" sz="2800" dirty="0" smtClean="0"/>
              <a:t>3. </a:t>
            </a:r>
            <a:r>
              <a:rPr lang="ru-RU" sz="2800" u="sng" dirty="0" smtClean="0"/>
              <a:t>http</a:t>
            </a:r>
            <a:r>
              <a:rPr lang="ru-RU" sz="2800" u="sng" dirty="0"/>
              <a:t>://www.menobr.ru</a:t>
            </a:r>
            <a:r>
              <a:rPr lang="ru-RU" sz="2800" u="sng" dirty="0" smtClean="0"/>
              <a:t>/</a:t>
            </a:r>
            <a:endParaRPr lang="ru-RU" sz="2800" dirty="0"/>
          </a:p>
        </p:txBody>
      </p:sp>
      <p:pic>
        <p:nvPicPr>
          <p:cNvPr id="4" name="Picture 2" descr="C:\Users\нош\Pictures\2010-2011\279 school герб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"/>
            <a:ext cx="1310328" cy="134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52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4500570"/>
            <a:ext cx="4643470" cy="171451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/>
              <a:t>Педагогический совет </a:t>
            </a:r>
            <a:br>
              <a:rPr lang="ru-RU" sz="3200" dirty="0" smtClean="0"/>
            </a:br>
            <a:r>
              <a:rPr lang="ru-RU" sz="3200" dirty="0" smtClean="0"/>
              <a:t>«Наша новая школа»</a:t>
            </a:r>
            <a:endParaRPr lang="ru-RU" sz="32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2" y="1714488"/>
            <a:ext cx="3560764" cy="2670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Объект 11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79839"/>
            <a:ext cx="4466586" cy="2977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D:\Директор\фото=\фото Беляева сентябрь\02.09.2009г Педсовет\DSC018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6" y="3786190"/>
            <a:ext cx="3672408" cy="27543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нош\Pictures\2010-2011\279 school герб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1475655" cy="150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28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5445224"/>
            <a:ext cx="6512511" cy="1143000"/>
          </a:xfrm>
        </p:spPr>
        <p:txBody>
          <a:bodyPr/>
          <a:lstStyle/>
          <a:p>
            <a:pPr algn="l"/>
            <a:r>
              <a:rPr lang="ru-RU" sz="2800" dirty="0" smtClean="0"/>
              <a:t>Нравится ли Вам Ваша работа?</a:t>
            </a:r>
            <a:endParaRPr lang="ru-RU" sz="28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03795921"/>
              </p:ext>
            </p:extLst>
          </p:nvPr>
        </p:nvGraphicFramePr>
        <p:xfrm>
          <a:off x="1763688" y="731838"/>
          <a:ext cx="6912768" cy="428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 descr="C:\Users\нош\Pictures\2010-2011\279 school герб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" y="1"/>
            <a:ext cx="1473874" cy="15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60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157192"/>
            <a:ext cx="6512511" cy="1143000"/>
          </a:xfrm>
        </p:spPr>
        <p:txBody>
          <a:bodyPr/>
          <a:lstStyle/>
          <a:p>
            <a:pPr algn="l"/>
            <a:r>
              <a:rPr lang="ru-RU" sz="3200" dirty="0" smtClean="0"/>
              <a:t>Хотели бы Вы перейти на другую работу?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051479117"/>
              </p:ext>
            </p:extLst>
          </p:nvPr>
        </p:nvGraphicFramePr>
        <p:xfrm>
          <a:off x="1907704" y="548680"/>
          <a:ext cx="6832848" cy="4123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074" name="Picture 2" descr="C:\Users\нош\Pictures\2010-2011\279 school герб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" y="12933"/>
            <a:ext cx="1508810" cy="154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70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301208"/>
            <a:ext cx="7622232" cy="1143000"/>
          </a:xfrm>
        </p:spPr>
        <p:txBody>
          <a:bodyPr/>
          <a:lstStyle/>
          <a:p>
            <a:pPr algn="l"/>
            <a:r>
              <a:rPr lang="ru-RU" sz="3200" dirty="0" smtClean="0"/>
              <a:t>Насколько организована работа педагогов администрацией?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05422815"/>
              </p:ext>
            </p:extLst>
          </p:nvPr>
        </p:nvGraphicFramePr>
        <p:xfrm>
          <a:off x="1907704" y="836712"/>
          <a:ext cx="6912768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098" name="Picture 2" descr="C:\Users\нош\Pictures\2010-2011\279 school герб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7983" cy="156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79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229200"/>
            <a:ext cx="7550224" cy="1143000"/>
          </a:xfrm>
        </p:spPr>
        <p:txBody>
          <a:bodyPr/>
          <a:lstStyle/>
          <a:p>
            <a:pPr algn="l"/>
            <a:r>
              <a:rPr lang="ru-RU" sz="3200" dirty="0" smtClean="0"/>
              <a:t>Реальное воздействие руководителя на дела коллектива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66047888"/>
              </p:ext>
            </p:extLst>
          </p:nvPr>
        </p:nvGraphicFramePr>
        <p:xfrm>
          <a:off x="1763688" y="692696"/>
          <a:ext cx="7128792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122" name="Picture 2" descr="C:\Users\нош\Pictures\2010-2011\279 school герб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020"/>
            <a:ext cx="1475655" cy="150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30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67544" y="3789040"/>
            <a:ext cx="7453380" cy="2664296"/>
          </a:xfrm>
        </p:spPr>
        <p:txBody>
          <a:bodyPr>
            <a:normAutofit lnSpcReduction="10000"/>
          </a:bodyPr>
          <a:lstStyle/>
          <a:p>
            <a:pPr marL="342900" indent="-342900" algn="l">
              <a:buFontTx/>
              <a:buChar char="-"/>
            </a:pPr>
            <a:r>
              <a:rPr lang="ru-RU" dirty="0" smtClean="0">
                <a:latin typeface="Arial Narrow" pitchFamily="34" charset="0"/>
              </a:rPr>
              <a:t>Материальной базой</a:t>
            </a:r>
          </a:p>
          <a:p>
            <a:pPr marL="342900" indent="-342900" algn="l">
              <a:buFontTx/>
              <a:buChar char="-"/>
            </a:pPr>
            <a:r>
              <a:rPr lang="ru-RU" dirty="0" smtClean="0">
                <a:latin typeface="Arial Narrow" pitchFamily="34" charset="0"/>
              </a:rPr>
              <a:t>Загруженностью работой</a:t>
            </a:r>
          </a:p>
          <a:p>
            <a:pPr marL="342900" indent="-342900" algn="l">
              <a:buFontTx/>
              <a:buChar char="-"/>
            </a:pPr>
            <a:r>
              <a:rPr lang="ru-RU" dirty="0" smtClean="0">
                <a:latin typeface="Arial Narrow" pitchFamily="34" charset="0"/>
              </a:rPr>
              <a:t>Количеством часов</a:t>
            </a:r>
          </a:p>
          <a:p>
            <a:pPr marL="342900" indent="-342900" algn="l">
              <a:buFontTx/>
              <a:buChar char="-"/>
            </a:pPr>
            <a:r>
              <a:rPr lang="ru-RU" dirty="0" smtClean="0">
                <a:latin typeface="Arial Narrow" pitchFamily="34" charset="0"/>
              </a:rPr>
              <a:t>Размером заработной платы</a:t>
            </a:r>
          </a:p>
          <a:p>
            <a:pPr marL="342900" indent="-342900" algn="l">
              <a:buFontTx/>
              <a:buChar char="-"/>
            </a:pPr>
            <a:r>
              <a:rPr lang="ru-RU" dirty="0" smtClean="0">
                <a:latin typeface="Arial Narrow" pitchFamily="34" charset="0"/>
              </a:rPr>
              <a:t>Отношениями с администрацией</a:t>
            </a:r>
          </a:p>
          <a:p>
            <a:pPr marL="342900" indent="-342900" algn="l">
              <a:buFontTx/>
              <a:buChar char="-"/>
            </a:pPr>
            <a:r>
              <a:rPr lang="ru-RU" dirty="0" smtClean="0">
                <a:latin typeface="Arial Narrow" pitchFamily="34" charset="0"/>
              </a:rPr>
              <a:t>Санитарно-гигиеническими условиями</a:t>
            </a:r>
          </a:p>
          <a:p>
            <a:pPr marL="342900" indent="-342900" algn="l">
              <a:buFontTx/>
              <a:buChar char="-"/>
            </a:pPr>
            <a:r>
              <a:rPr lang="ru-RU" dirty="0" smtClean="0">
                <a:latin typeface="Arial Narrow" pitchFamily="34" charset="0"/>
              </a:rPr>
              <a:t>Возможностью повышения квалификации</a:t>
            </a:r>
          </a:p>
          <a:p>
            <a:pPr marL="342900" indent="-342900" algn="l">
              <a:buFontTx/>
              <a:buChar char="-"/>
            </a:pPr>
            <a:endParaRPr lang="ru-RU" dirty="0" smtClean="0">
              <a:latin typeface="Arial Narrow" pitchFamily="34" charset="0"/>
            </a:endParaRPr>
          </a:p>
          <a:p>
            <a:pPr marL="342900" indent="-342900" algn="l">
              <a:buFontTx/>
              <a:buChar char="-"/>
            </a:pPr>
            <a:endParaRPr lang="ru-RU" dirty="0">
              <a:latin typeface="Arial Narrow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604546670"/>
              </p:ext>
            </p:extLst>
          </p:nvPr>
        </p:nvGraphicFramePr>
        <p:xfrm>
          <a:off x="1582486" y="332656"/>
          <a:ext cx="7165978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146" name="Picture 2" descr="C:\Users\нош\Pictures\2010-2011\279 school герб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37" y="1"/>
            <a:ext cx="1484993" cy="151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9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5029" y="1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/>
              <a:t>Педагогические советы, круглые столы, семинары…</a:t>
            </a:r>
          </a:p>
        </p:txBody>
      </p:sp>
      <p:pic>
        <p:nvPicPr>
          <p:cNvPr id="4" name="Picture 4" descr="D:\Директор\фото=\Фотографии школьных мероприятий за 2009-2010 год\город. семинар, ФГОС\DSC010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035" y="1034658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нош\Pictures\2010-2011\279 school герб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37" y="1"/>
            <a:ext cx="1484993" cy="151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Директор\фото=\2010-2011\Фото 2010-2011 Беляева\Фото,Собр. буд.перв.-2011\Масиянска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3456384" cy="27473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Директор\фото=\2011-2012\2011-2012 уч. год\Педсовет по адаптации\DSC0624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805451"/>
            <a:ext cx="3888432" cy="29163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55576" y="4941168"/>
            <a:ext cx="7982272" cy="1503040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effectLst/>
              </a:rPr>
              <a:t>Современные образовательные технологии, используемые в образовательном процессе педагогами </a:t>
            </a:r>
            <a:r>
              <a:rPr lang="ru-RU" sz="2400" dirty="0" smtClean="0">
                <a:effectLst/>
              </a:rPr>
              <a:t>школы</a:t>
            </a:r>
            <a:endParaRPr lang="ru-RU" sz="24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39699350"/>
              </p:ext>
            </p:extLst>
          </p:nvPr>
        </p:nvGraphicFramePr>
        <p:xfrm>
          <a:off x="1619672" y="404664"/>
          <a:ext cx="7192888" cy="426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2" descr="C:\Users\нош\Pictures\2010-2011\279 school герб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1475655" cy="150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34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445</TotalTime>
  <Words>960</Words>
  <Application>Microsoft Office PowerPoint</Application>
  <PresentationFormat>Экран (4:3)</PresentationFormat>
  <Paragraphs>235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Воздушный поток</vt:lpstr>
      <vt:lpstr>Управление педагогическим коллективом в условиях модернизации образования (внедрения ФГОС НОО)</vt:lpstr>
      <vt:lpstr>Педагогический совет  «Наша новая школа»</vt:lpstr>
      <vt:lpstr>Нравится ли Вам Ваша работа?</vt:lpstr>
      <vt:lpstr>Хотели бы Вы перейти на другую работу?</vt:lpstr>
      <vt:lpstr>Насколько организована работа педагогов администрацией?</vt:lpstr>
      <vt:lpstr>Реальное воздействие руководителя на дела коллектива</vt:lpstr>
      <vt:lpstr>Презентация PowerPoint</vt:lpstr>
      <vt:lpstr>Педагогические советы, круглые столы, семинары…</vt:lpstr>
      <vt:lpstr>Современные образовательные технологии, используемые в образовательном процессе педагогами школы</vt:lpstr>
      <vt:lpstr>Обобщение педагогического опыта на уровне школы</vt:lpstr>
      <vt:lpstr>Презентация PowerPoint</vt:lpstr>
      <vt:lpstr>Презентация PowerPoint</vt:lpstr>
      <vt:lpstr>Ваша премия</vt:lpstr>
      <vt:lpstr>Презентация PowerPoint</vt:lpstr>
      <vt:lpstr>Сравнительный анализ количества уроков и внеклассных мероприятий, проведенных с использованием ИКТ  за последние 3 учебных года</vt:lpstr>
      <vt:lpstr>Оснащенность компьютерной и мультимедийной техникой</vt:lpstr>
      <vt:lpstr>Обобщение и распространение опыта</vt:lpstr>
      <vt:lpstr>Спасибо за внимание!</vt:lpstr>
      <vt:lpstr>Литература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нош</dc:creator>
  <cp:lastModifiedBy>нош</cp:lastModifiedBy>
  <cp:revision>46</cp:revision>
  <dcterms:created xsi:type="dcterms:W3CDTF">2012-08-26T13:36:40Z</dcterms:created>
  <dcterms:modified xsi:type="dcterms:W3CDTF">2012-08-28T16:56:09Z</dcterms:modified>
</cp:coreProperties>
</file>