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1" r:id="rId3"/>
    <p:sldId id="260" r:id="rId4"/>
    <p:sldId id="268" r:id="rId5"/>
    <p:sldId id="269" r:id="rId6"/>
    <p:sldId id="271" r:id="rId7"/>
    <p:sldId id="272" r:id="rId8"/>
    <p:sldId id="274" r:id="rId9"/>
    <p:sldId id="275" r:id="rId10"/>
    <p:sldId id="263" r:id="rId11"/>
    <p:sldId id="273" r:id="rId12"/>
    <p:sldId id="265" r:id="rId13"/>
    <p:sldId id="276" r:id="rId14"/>
    <p:sldId id="262" r:id="rId15"/>
    <p:sldId id="258" r:id="rId16"/>
    <p:sldId id="266" r:id="rId17"/>
    <p:sldId id="259" r:id="rId18"/>
    <p:sldId id="270" r:id="rId19"/>
    <p:sldId id="267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F19"/>
    <a:srgbClr val="112D35"/>
    <a:srgbClr val="2129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16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21.wmf"/><Relationship Id="rId1" Type="http://schemas.openxmlformats.org/officeDocument/2006/relationships/image" Target="../media/image18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098D1-EFA9-4B24-B0D4-E046A2BC60A1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07C6C-1BC0-435B-BD15-79A8AC36C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932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07C6C-1BC0-435B-BD15-79A8AC36C94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048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928934"/>
            <a:ext cx="7772400" cy="1470025"/>
          </a:xfrm>
        </p:spPr>
        <p:txBody>
          <a:bodyPr/>
          <a:lstStyle>
            <a:lvl1pPr algn="ctr">
              <a:defRPr b="1" cap="none" spc="0">
                <a:ln/>
                <a:solidFill>
                  <a:srgbClr val="29331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500570"/>
            <a:ext cx="4414846" cy="13954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12DD2-6D2E-4A0B-8C25-E0471DBF55E6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C792D-A352-44B6-99AC-D37B6B35B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615982"/>
      </p:ext>
    </p:extLst>
  </p:cSld>
  <p:clrMapOvr>
    <a:masterClrMapping/>
  </p:clrMapOvr>
  <p:transition spd="slow"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C5BD-82A1-46D9-B00E-2A8457866126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3899B-642F-42BD-B4F0-F8F566102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98397"/>
      </p:ext>
    </p:extLst>
  </p:cSld>
  <p:clrMapOvr>
    <a:masterClrMapping/>
  </p:clrMapOvr>
  <p:transition spd="slow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4557F-7E7F-41D1-8129-544DC5FE6A2B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E118C-9F11-4752-8C95-FB0090B22F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300186"/>
      </p:ext>
    </p:extLst>
  </p:cSld>
  <p:clrMapOvr>
    <a:masterClrMapping/>
  </p:clrMapOvr>
  <p:transition spd="slow">
    <p:pull dir="l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E52432C-50CE-4E64-8002-5B040302CC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248948"/>
      </p:ext>
    </p:extLst>
  </p:cSld>
  <p:clrMapOvr>
    <a:masterClrMapping/>
  </p:clrMapOvr>
  <p:transition spd="slow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8259A-77B7-4688-8E5A-8FDED278E249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8A9BD-2576-4604-8096-DD2D4F0AD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17331"/>
      </p:ext>
    </p:extLst>
  </p:cSld>
  <p:clrMapOvr>
    <a:masterClrMapping/>
  </p:clrMapOvr>
  <p:transition spd="slow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FE7B4-E63E-41E2-9529-0231D561DBB2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1DA44-6F7A-4275-9712-A20188359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636542"/>
      </p:ext>
    </p:extLst>
  </p:cSld>
  <p:clrMapOvr>
    <a:masterClrMapping/>
  </p:clrMapOvr>
  <p:transition spd="slow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33C13-46F3-43EF-89B4-581BCA04FEAC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D35A7-0778-44A4-B9A0-DE57E379B9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911890"/>
      </p:ext>
    </p:extLst>
  </p:cSld>
  <p:clrMapOvr>
    <a:masterClrMapping/>
  </p:clrMapOvr>
  <p:transition spd="slow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CFADB-1D12-4023-A71B-7393F5935A4D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E6766-5BEF-4DFC-9259-C1BA5FE76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820459"/>
      </p:ext>
    </p:extLst>
  </p:cSld>
  <p:clrMapOvr>
    <a:masterClrMapping/>
  </p:clrMapOvr>
  <p:transition spd="slow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DD5BE-B777-4501-8A95-408D175E6D27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31A36-D216-4604-99BF-F07315505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49121"/>
      </p:ext>
    </p:extLst>
  </p:cSld>
  <p:clrMapOvr>
    <a:masterClrMapping/>
  </p:clrMapOvr>
  <p:transition spd="slow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FA774-8471-4262-9A87-2A9C54FE5EB5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FAFD0-5CC6-4DE9-A682-EBAE19899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105465"/>
      </p:ext>
    </p:extLst>
  </p:cSld>
  <p:clrMapOvr>
    <a:masterClrMapping/>
  </p:clrMapOvr>
  <p:transition spd="slow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14A73-39B9-47CC-BBA0-01C3CEDE1182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A4A8B-1C07-4C58-BDF1-1625F79CC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037265"/>
      </p:ext>
    </p:extLst>
  </p:cSld>
  <p:clrMapOvr>
    <a:masterClrMapping/>
  </p:clrMapOvr>
  <p:transition spd="slow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6FBDD-B72B-4AB9-968D-6213ED92E7D0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9125B-3E34-42B0-B2D9-ACD4D33EC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379612"/>
      </p:ext>
    </p:extLst>
  </p:cSld>
  <p:clrMapOvr>
    <a:masterClrMapping/>
  </p:clrMapOvr>
  <p:transition spd="slow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0" y="285750"/>
            <a:ext cx="71151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714500" y="1643063"/>
            <a:ext cx="7115175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E67BFD-864A-4D81-8285-78762676440B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43918B-2A75-483D-8095-6639E54E7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6" r:id="rId12"/>
  </p:sldLayoutIdLst>
  <p:transition spd="slow">
    <p:pull dir="l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/>
          <a:solidFill>
            <a:srgbClr val="2E3917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4F622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4F6228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F6228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F6228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F622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42.jpeg"/><Relationship Id="rId2" Type="http://schemas.openxmlformats.org/officeDocument/2006/relationships/slideLayout" Target="../slideLayouts/slideLayout7.xml"/><Relationship Id="rId16" Type="http://schemas.openxmlformats.org/officeDocument/2006/relationships/slide" Target="slide1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wmf"/><Relationship Id="rId11" Type="http://schemas.openxmlformats.org/officeDocument/2006/relationships/hyperlink" Target="http://yourtutor.info/wp-content/uploads/2012/07/priamaia-znakov-korni.jpg" TargetMode="External"/><Relationship Id="rId5" Type="http://schemas.openxmlformats.org/officeDocument/2006/relationships/oleObject" Target="../embeddings/oleObject32.bin"/><Relationship Id="rId15" Type="http://schemas.openxmlformats.org/officeDocument/2006/relationships/slide" Target="slide15.xml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4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7.bin"/><Relationship Id="rId12" Type="http://schemas.openxmlformats.org/officeDocument/2006/relationships/slide" Target="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5.jpeg"/><Relationship Id="rId11" Type="http://schemas.openxmlformats.org/officeDocument/2006/relationships/slide" Target="slide15.xml"/><Relationship Id="rId5" Type="http://schemas.openxmlformats.org/officeDocument/2006/relationships/hyperlink" Target="http://yourtutor.info/wp-content/uploads/2012/07/metod_intervalov_znaki.jpg" TargetMode="External"/><Relationship Id="rId10" Type="http://schemas.microsoft.com/office/2007/relationships/hdphoto" Target="../media/hdphoto1.wdp"/><Relationship Id="rId4" Type="http://schemas.openxmlformats.org/officeDocument/2006/relationships/image" Target="../media/image43.wmf"/><Relationship Id="rId9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oleObject" Target="../embeddings/oleObject38.bin"/><Relationship Id="rId7" Type="http://schemas.openxmlformats.org/officeDocument/2006/relationships/slide" Target="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image" Target="../media/image8.png"/><Relationship Id="rId7" Type="http://schemas.openxmlformats.org/officeDocument/2006/relationships/image" Target="../media/image5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0.png"/><Relationship Id="rId5" Type="http://schemas.openxmlformats.org/officeDocument/2006/relationships/image" Target="../media/image49.wmf"/><Relationship Id="rId4" Type="http://schemas.openxmlformats.org/officeDocument/2006/relationships/oleObject" Target="../embeddings/oleObject40.bin"/><Relationship Id="rId9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hared.ru/slide/107269/" TargetMode="External"/><Relationship Id="rId2" Type="http://schemas.openxmlformats.org/officeDocument/2006/relationships/hyperlink" Target="http://www.youtube.com/watch?v=d1PGcy-sLl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wmf"/><Relationship Id="rId9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image" Target="../media/image22.jpeg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5.wmf"/><Relationship Id="rId19" Type="http://schemas.openxmlformats.org/officeDocument/2006/relationships/image" Target="../media/image30.png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3.wmf"/><Relationship Id="rId3" Type="http://schemas.openxmlformats.org/officeDocument/2006/relationships/image" Target="../media/image30.png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2.wmf"/><Relationship Id="rId5" Type="http://schemas.openxmlformats.org/officeDocument/2006/relationships/image" Target="../media/image18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233811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 метода интервалов для решения неравенств</a:t>
            </a: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4414838" cy="584621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>
                <a:solidFill>
                  <a:srgbClr val="4F6228"/>
                </a:solidFill>
              </a:rPr>
              <a:t>урок алгебры в 9 классе</a:t>
            </a:r>
          </a:p>
          <a:p>
            <a:pPr algn="l" eaLnBrk="1" hangingPunct="1">
              <a:defRPr/>
            </a:pPr>
            <a:endParaRPr lang="ru-RU" sz="2800" b="1" dirty="0" smtClean="0">
              <a:solidFill>
                <a:srgbClr val="4F6228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548680"/>
            <a:ext cx="5331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МБОУ «Эколого-биологический лицей №35»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1"/>
          <a:stretch/>
        </p:blipFill>
        <p:spPr bwMode="auto">
          <a:xfrm>
            <a:off x="1547664" y="764704"/>
            <a:ext cx="741872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620" y="2780927"/>
            <a:ext cx="7274706" cy="366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35696" y="260648"/>
            <a:ext cx="10801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№ 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2219672"/>
            <a:ext cx="10801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№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2.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8062606" y="6309320"/>
            <a:ext cx="504056" cy="548680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shade val="50000"/>
                <a:alpha val="44000"/>
              </a:schemeClr>
            </a:solidFill>
          </a:ln>
          <a:scene3d>
            <a:camera prst="orthographicFront"/>
            <a:lightRig rig="threePt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rId5" action="ppaction://hlinksldjump" highlightClick="1"/>
          </p:cNvPr>
          <p:cNvSpPr/>
          <p:nvPr/>
        </p:nvSpPr>
        <p:spPr>
          <a:xfrm>
            <a:off x="8604448" y="6309320"/>
            <a:ext cx="539552" cy="548680"/>
          </a:xfrm>
          <a:prstGeom prst="actionButtonHome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345751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53532" y="404664"/>
            <a:ext cx="5742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№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3.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Решите неравенство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627641"/>
              </p:ext>
            </p:extLst>
          </p:nvPr>
        </p:nvGraphicFramePr>
        <p:xfrm>
          <a:off x="6801500" y="260648"/>
          <a:ext cx="1934521" cy="986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3" name="Формула" r:id="rId3" imgW="736560" imgH="431640" progId="Equation.3">
                  <p:embed/>
                </p:oleObj>
              </mc:Choice>
              <mc:Fallback>
                <p:oleObj name="Формула" r:id="rId3" imgW="7365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01500" y="260648"/>
                        <a:ext cx="1934521" cy="9864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46032"/>
              </p:ext>
            </p:extLst>
          </p:nvPr>
        </p:nvGraphicFramePr>
        <p:xfrm>
          <a:off x="1867921" y="2132856"/>
          <a:ext cx="303688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4" name="Формула" r:id="rId5" imgW="1155600" imgH="431640" progId="Equation.3">
                  <p:embed/>
                </p:oleObj>
              </mc:Choice>
              <mc:Fallback>
                <p:oleObj name="Формула" r:id="rId5" imgW="1155600" imgH="43164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7921" y="2132856"/>
                        <a:ext cx="303688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30425" y="1364562"/>
            <a:ext cx="25922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</a:rPr>
              <a:t>Решение:</a:t>
            </a: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400382"/>
              </p:ext>
            </p:extLst>
          </p:nvPr>
        </p:nvGraphicFramePr>
        <p:xfrm>
          <a:off x="2658031" y="3429000"/>
          <a:ext cx="45370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5" name="Формула" r:id="rId7" imgW="1726920" imgH="241200" progId="Equation.3">
                  <p:embed/>
                </p:oleObj>
              </mc:Choice>
              <mc:Fallback>
                <p:oleObj name="Формула" r:id="rId7" imgW="1726920" imgH="241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8031" y="3429000"/>
                        <a:ext cx="4537075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807185"/>
              </p:ext>
            </p:extLst>
          </p:nvPr>
        </p:nvGraphicFramePr>
        <p:xfrm>
          <a:off x="3630425" y="4293096"/>
          <a:ext cx="47053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6" name="Формула" r:id="rId9" imgW="1790640" imgH="241200" progId="Equation.3">
                  <p:embed/>
                </p:oleObj>
              </mc:Choice>
              <mc:Fallback>
                <p:oleObj name="Формула" r:id="rId9" imgW="1790640" imgH="241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425" y="4293096"/>
                        <a:ext cx="470535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Рисунок 9" descr="Кривая знаков в методе интервалов решения неравенств">
            <a:hlinkClick r:id="rId11"/>
          </p:cNvPr>
          <p:cNvPicPr/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039" y="4869160"/>
            <a:ext cx="3740002" cy="10096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085424"/>
              </p:ext>
            </p:extLst>
          </p:nvPr>
        </p:nvGraphicFramePr>
        <p:xfrm>
          <a:off x="4096261" y="6165304"/>
          <a:ext cx="347183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7" name="Формула" r:id="rId13" imgW="1155600" imgH="215640" progId="Equation.3">
                  <p:embed/>
                </p:oleObj>
              </mc:Choice>
              <mc:Fallback>
                <p:oleObj name="Формула" r:id="rId13" imgW="11556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096261" y="6165304"/>
                        <a:ext cx="3471831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1845533" y="6093296"/>
            <a:ext cx="17903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</a:rPr>
              <a:t>Ответ: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2" name="Управляющая кнопка: далее 1">
            <a:hlinkClick r:id="rId15" action="ppaction://hlinksldjump" highlightClick="1"/>
          </p:cNvPr>
          <p:cNvSpPr/>
          <p:nvPr/>
        </p:nvSpPr>
        <p:spPr>
          <a:xfrm>
            <a:off x="8062606" y="6309320"/>
            <a:ext cx="504056" cy="548680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shade val="50000"/>
                <a:alpha val="44000"/>
              </a:schemeClr>
            </a:solidFill>
          </a:ln>
          <a:scene3d>
            <a:camera prst="orthographicFront"/>
            <a:lightRig rig="threePt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омой 10">
            <a:hlinkClick r:id="rId16" action="ppaction://hlinksldjump" highlightClick="1"/>
          </p:cNvPr>
          <p:cNvSpPr/>
          <p:nvPr/>
        </p:nvSpPr>
        <p:spPr>
          <a:xfrm>
            <a:off x="8604448" y="6309320"/>
            <a:ext cx="539552" cy="548680"/>
          </a:xfrm>
          <a:prstGeom prst="actionButtonHome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642269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404663"/>
            <a:ext cx="49685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№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4.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Решите неравенство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139101"/>
              </p:ext>
            </p:extLst>
          </p:nvPr>
        </p:nvGraphicFramePr>
        <p:xfrm>
          <a:off x="6516216" y="189881"/>
          <a:ext cx="2492373" cy="10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3" name="Формула" r:id="rId3" imgW="1091880" imgH="444240" progId="Equation.3">
                  <p:embed/>
                </p:oleObj>
              </mc:Choice>
              <mc:Fallback>
                <p:oleObj name="Формула" r:id="rId3" imgW="109188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16216" y="189881"/>
                        <a:ext cx="2492373" cy="10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7" descr="Кривая знаков в методе интервалов решения неравенств">
            <a:hlinkClick r:id="rId5"/>
          </p:cNvPr>
          <p:cNvPicPr/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501008"/>
            <a:ext cx="5386338" cy="17819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630425" y="1196752"/>
            <a:ext cx="25922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</a:rPr>
              <a:t>Решение: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392199"/>
              </p:ext>
            </p:extLst>
          </p:nvPr>
        </p:nvGraphicFramePr>
        <p:xfrm>
          <a:off x="3301194" y="1988840"/>
          <a:ext cx="3431046" cy="1081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4" name="Формула" r:id="rId7" imgW="1409400" imgH="444240" progId="Equation.3">
                  <p:embed/>
                </p:oleObj>
              </mc:Choice>
              <mc:Fallback>
                <p:oleObj name="Формула" r:id="rId7" imgW="14094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01194" y="1988840"/>
                        <a:ext cx="3431046" cy="1081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Рисунок 9" descr="x\in\left(-\frac{1}{2\sqrt{2}};0\right)\cup\left(0;\frac{1}{3}\right)."/>
          <p:cNvPicPr/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799390"/>
            <a:ext cx="4095665" cy="71246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1763688" y="5799390"/>
            <a:ext cx="17903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</a:rPr>
              <a:t>Ответ: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2" name="Управляющая кнопка: далее 11">
            <a:hlinkClick r:id="rId11" action="ppaction://hlinksldjump" highlightClick="1"/>
          </p:cNvPr>
          <p:cNvSpPr/>
          <p:nvPr/>
        </p:nvSpPr>
        <p:spPr>
          <a:xfrm>
            <a:off x="8062606" y="6309320"/>
            <a:ext cx="504056" cy="548680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shade val="50000"/>
                <a:alpha val="44000"/>
              </a:schemeClr>
            </a:solidFill>
          </a:ln>
          <a:scene3d>
            <a:camera prst="orthographicFront"/>
            <a:lightRig rig="threePt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омой 12">
            <a:hlinkClick r:id="rId12" action="ppaction://hlinksldjump" highlightClick="1"/>
          </p:cNvPr>
          <p:cNvSpPr/>
          <p:nvPr/>
        </p:nvSpPr>
        <p:spPr>
          <a:xfrm>
            <a:off x="8604448" y="6309320"/>
            <a:ext cx="539552" cy="548680"/>
          </a:xfrm>
          <a:prstGeom prst="actionButtonHome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001559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404663"/>
            <a:ext cx="49685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№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5.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Решите неравенство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623023"/>
              </p:ext>
            </p:extLst>
          </p:nvPr>
        </p:nvGraphicFramePr>
        <p:xfrm>
          <a:off x="4427984" y="1124744"/>
          <a:ext cx="4277754" cy="1440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Формула" r:id="rId3" imgW="1282680" imgH="431640" progId="Equation.3">
                  <p:embed/>
                </p:oleObj>
              </mc:Choice>
              <mc:Fallback>
                <p:oleObj name="Формула" r:id="rId3" imgW="12826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27984" y="1124744"/>
                        <a:ext cx="4277754" cy="14400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3"/>
          <p:cNvSpPr>
            <a:spLocks noChangeArrowheads="1"/>
          </p:cNvSpPr>
          <p:nvPr/>
        </p:nvSpPr>
        <p:spPr bwMode="auto">
          <a:xfrm>
            <a:off x="2051720" y="3067219"/>
            <a:ext cx="17903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</a:rPr>
              <a:t>Ответ: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82145"/>
              </p:ext>
            </p:extLst>
          </p:nvPr>
        </p:nvGraphicFramePr>
        <p:xfrm>
          <a:off x="3203848" y="3713550"/>
          <a:ext cx="5797142" cy="2163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Формула" r:id="rId5" imgW="1803240" imgH="672840" progId="Equation.3">
                  <p:embed/>
                </p:oleObj>
              </mc:Choice>
              <mc:Fallback>
                <p:oleObj name="Формула" r:id="rId5" imgW="1803240" imgH="672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03848" y="3713550"/>
                        <a:ext cx="5797142" cy="21637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Управляющая кнопка: далее 7">
            <a:hlinkClick r:id="rId7" action="ppaction://hlinksldjump" highlightClick="1"/>
          </p:cNvPr>
          <p:cNvSpPr/>
          <p:nvPr/>
        </p:nvSpPr>
        <p:spPr>
          <a:xfrm>
            <a:off x="8062606" y="6309320"/>
            <a:ext cx="504056" cy="548680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shade val="50000"/>
                <a:alpha val="44000"/>
              </a:schemeClr>
            </a:solidFill>
          </a:ln>
          <a:scene3d>
            <a:camera prst="orthographicFront"/>
            <a:lightRig rig="threePt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rId8" action="ppaction://hlinksldjump" highlightClick="1"/>
          </p:cNvPr>
          <p:cNvSpPr/>
          <p:nvPr/>
        </p:nvSpPr>
        <p:spPr>
          <a:xfrm>
            <a:off x="8604448" y="6309320"/>
            <a:ext cx="539552" cy="548680"/>
          </a:xfrm>
          <a:prstGeom prst="actionButtonHome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939750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\[ \frac{\sqrt{17-15x-2x^2}}{x+3}&gt;0. \]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086" y="867274"/>
            <a:ext cx="367240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753460" y="260648"/>
            <a:ext cx="49685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№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6.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Решите неравенство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auto">
          <a:xfrm>
            <a:off x="2061457" y="5476224"/>
            <a:ext cx="17903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</a:rPr>
              <a:t>Ответ: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2051720" y="2420888"/>
            <a:ext cx="17903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</a:rPr>
              <a:t>Ответ: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519696"/>
              </p:ext>
            </p:extLst>
          </p:nvPr>
        </p:nvGraphicFramePr>
        <p:xfrm>
          <a:off x="4509026" y="2420888"/>
          <a:ext cx="2212986" cy="684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name="Формула" r:id="rId4" imgW="698400" imgH="215640" progId="Equation.3">
                  <p:embed/>
                </p:oleObj>
              </mc:Choice>
              <mc:Fallback>
                <p:oleObj name="Формула" r:id="rId4" imgW="6984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09026" y="2420888"/>
                        <a:ext cx="2212986" cy="6840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769871" y="3703489"/>
            <a:ext cx="49685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№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7.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Решите неравенство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" name="Рисунок 9" descr="\[ \sqrt{2x+1}&lt;\frac{2x+1}{2-x}. \]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676" y="4405463"/>
            <a:ext cx="3037229" cy="7833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x\in(3-\sqrt{6};2)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125" y="5597995"/>
            <a:ext cx="2744163" cy="42329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Управляющая кнопка: далее 11">
            <a:hlinkClick r:id="rId8" action="ppaction://hlinksldjump" highlightClick="1"/>
          </p:cNvPr>
          <p:cNvSpPr/>
          <p:nvPr/>
        </p:nvSpPr>
        <p:spPr>
          <a:xfrm>
            <a:off x="8062606" y="6309320"/>
            <a:ext cx="504056" cy="548680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shade val="50000"/>
                <a:alpha val="44000"/>
              </a:schemeClr>
            </a:solidFill>
          </a:ln>
          <a:scene3d>
            <a:camera prst="orthographicFront"/>
            <a:lightRig rig="threePt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омой 12">
            <a:hlinkClick r:id="rId9" action="ppaction://hlinksldjump" highlightClick="1"/>
          </p:cNvPr>
          <p:cNvSpPr/>
          <p:nvPr/>
        </p:nvSpPr>
        <p:spPr>
          <a:xfrm>
            <a:off x="8604448" y="6309320"/>
            <a:ext cx="539552" cy="548680"/>
          </a:xfrm>
          <a:prstGeom prst="actionButtonHome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315149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59049" y="332656"/>
            <a:ext cx="7115175" cy="2736304"/>
          </a:xfrm>
        </p:spPr>
        <p:txBody>
          <a:bodyPr/>
          <a:lstStyle/>
          <a:p>
            <a:pPr marL="0" indent="539750" algn="just">
              <a:buNone/>
            </a:pPr>
            <a:r>
              <a:rPr lang="ru-RU" b="1" i="1" dirty="0"/>
              <a:t>Метод интервалов — </a:t>
            </a:r>
            <a:r>
              <a:rPr lang="ru-RU" sz="2800" b="1" i="1" dirty="0"/>
              <a:t>универсальный, но не единственный метод решения неравенств. Уметь использовать этот метод, конечно, необходимо, но не достаточно для успешного решения задач по </a:t>
            </a:r>
            <a:r>
              <a:rPr lang="ru-RU" sz="2800" b="1" i="1" dirty="0" smtClean="0"/>
              <a:t>математике. </a:t>
            </a:r>
            <a:endParaRPr lang="ru-RU" sz="2800" b="1" i="1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604448" y="6309320"/>
            <a:ext cx="539552" cy="548680"/>
          </a:xfrm>
          <a:prstGeom prst="actionButtonHome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123728" y="3302586"/>
            <a:ext cx="5891039" cy="330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4F622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Другие способы решения: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метод подстановки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графический метод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правило расщепления</a:t>
            </a:r>
          </a:p>
          <a:p>
            <a:pPr marL="457200" indent="-457200">
              <a:lnSpc>
                <a:spcPct val="110000"/>
              </a:lnSpc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использование теорем о равносильности неравенств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691680" y="188640"/>
            <a:ext cx="7115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600" b="1" u="sng" dirty="0" smtClean="0">
                <a:solidFill>
                  <a:srgbClr val="323F1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Рефлексия</a:t>
            </a:r>
            <a:endParaRPr lang="ru-RU" sz="3600" b="1" u="sng" dirty="0">
              <a:solidFill>
                <a:srgbClr val="323F1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idx="1"/>
          </p:nvPr>
        </p:nvSpPr>
        <p:spPr bwMode="auto">
          <a:xfrm>
            <a:off x="4932040" y="1196752"/>
            <a:ext cx="4104456" cy="5484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i="1" dirty="0"/>
              <a:t>сегодня я узнал…</a:t>
            </a:r>
            <a:endParaRPr lang="ru-RU" sz="2400" dirty="0"/>
          </a:p>
          <a:p>
            <a:r>
              <a:rPr lang="ru-RU" sz="2400" i="1" dirty="0"/>
              <a:t>было интересно…</a:t>
            </a:r>
            <a:endParaRPr lang="ru-RU" sz="2400" dirty="0"/>
          </a:p>
          <a:p>
            <a:r>
              <a:rPr lang="ru-RU" sz="2400" i="1" dirty="0"/>
              <a:t>было трудно…</a:t>
            </a:r>
            <a:endParaRPr lang="ru-RU" sz="2400" dirty="0"/>
          </a:p>
          <a:p>
            <a:r>
              <a:rPr lang="ru-RU" sz="2400" i="1" dirty="0"/>
              <a:t>я выполнял задания…</a:t>
            </a:r>
            <a:endParaRPr lang="ru-RU" sz="2400" dirty="0"/>
          </a:p>
          <a:p>
            <a:r>
              <a:rPr lang="ru-RU" sz="2400" i="1" dirty="0"/>
              <a:t>я понял, что…</a:t>
            </a:r>
            <a:endParaRPr lang="ru-RU" sz="2400" dirty="0"/>
          </a:p>
          <a:p>
            <a:r>
              <a:rPr lang="ru-RU" sz="2400" i="1" dirty="0"/>
              <a:t>теперь я могу…</a:t>
            </a:r>
            <a:endParaRPr lang="ru-RU" sz="2400" dirty="0"/>
          </a:p>
          <a:p>
            <a:r>
              <a:rPr lang="ru-RU" sz="2400" i="1" dirty="0"/>
              <a:t>я почувствовал, что…</a:t>
            </a:r>
            <a:endParaRPr lang="ru-RU" sz="2400" dirty="0"/>
          </a:p>
          <a:p>
            <a:r>
              <a:rPr lang="ru-RU" sz="2400" i="1" dirty="0"/>
              <a:t>я приобрел…</a:t>
            </a:r>
            <a:endParaRPr lang="ru-RU" sz="2400" dirty="0"/>
          </a:p>
          <a:p>
            <a:r>
              <a:rPr lang="ru-RU" sz="2400" i="1" dirty="0"/>
              <a:t>я научился…</a:t>
            </a:r>
            <a:endParaRPr lang="ru-RU" sz="2400" dirty="0"/>
          </a:p>
          <a:p>
            <a:r>
              <a:rPr lang="ru-RU" sz="2400" i="1" dirty="0"/>
              <a:t>у меня получилось …</a:t>
            </a:r>
            <a:endParaRPr lang="ru-RU" sz="2400" dirty="0"/>
          </a:p>
          <a:p>
            <a:r>
              <a:rPr lang="ru-RU" sz="2400" i="1" dirty="0"/>
              <a:t>я смог…</a:t>
            </a:r>
            <a:endParaRPr lang="ru-RU" sz="2400" dirty="0"/>
          </a:p>
          <a:p>
            <a:r>
              <a:rPr lang="ru-RU" sz="2400" i="1" dirty="0"/>
              <a:t>я попробую…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1196752"/>
            <a:ext cx="28083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Продолжите предложение…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604448" y="6309320"/>
            <a:ext cx="539552" cy="548680"/>
          </a:xfrm>
          <a:prstGeom prst="actionButtonHome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238547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500063"/>
            <a:ext cx="7115175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dirty="0" smtClean="0"/>
              <a:t>Домашнее задание:</a:t>
            </a:r>
            <a:endParaRPr lang="ru-RU" dirty="0"/>
          </a:p>
        </p:txBody>
      </p:sp>
      <p:pic>
        <p:nvPicPr>
          <p:cNvPr id="6148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2702" r="76923" b="48648"/>
          <a:stretch>
            <a:fillRect/>
          </a:stretch>
        </p:blipFill>
        <p:spPr bwMode="auto">
          <a:xfrm>
            <a:off x="1857375" y="1643063"/>
            <a:ext cx="54768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6155" y="2708920"/>
            <a:ext cx="6192688" cy="2578025"/>
          </a:xfrm>
        </p:spPr>
        <p:txBody>
          <a:bodyPr/>
          <a:lstStyle/>
          <a:p>
            <a:endParaRPr lang="ru-RU" dirty="0" smtClean="0"/>
          </a:p>
          <a:p>
            <a:pPr>
              <a:lnSpc>
                <a:spcPct val="110000"/>
              </a:lnSpc>
              <a:tabLst>
                <a:tab pos="457200" algn="l"/>
              </a:tabLst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Повторить §15 (глава 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</a:p>
          <a:p>
            <a:pPr>
              <a:lnSpc>
                <a:spcPct val="110000"/>
              </a:lnSpc>
              <a:tabLst>
                <a:tab pos="457200" algn="l"/>
              </a:tabLst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№389 (б), № 390 (б), №393(б)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052736"/>
            <a:ext cx="7115175" cy="4248472"/>
          </a:xfrm>
        </p:spPr>
        <p:txBody>
          <a:bodyPr>
            <a:noAutofit/>
          </a:bodyPr>
          <a:lstStyle/>
          <a:p>
            <a:r>
              <a:rPr lang="ru-RU" sz="11500" dirty="0" smtClean="0">
                <a:solidFill>
                  <a:srgbClr val="323F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Спасибо за работу!</a:t>
            </a:r>
            <a:endParaRPr lang="ru-RU" sz="11500" dirty="0">
              <a:solidFill>
                <a:srgbClr val="323F1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2182504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484784"/>
            <a:ext cx="7115175" cy="5184576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1. Учебник: Алгебра-9 класс, Ю.Н. Макарычев, Н.Г. </a:t>
            </a:r>
            <a:r>
              <a:rPr lang="ru-RU" sz="2400" dirty="0" err="1" smtClean="0"/>
              <a:t>Миндюк</a:t>
            </a:r>
            <a:r>
              <a:rPr lang="ru-RU" sz="2400" dirty="0" smtClean="0"/>
              <a:t>, К.И. </a:t>
            </a:r>
            <a:r>
              <a:rPr lang="ru-RU" sz="2400" dirty="0" err="1" smtClean="0"/>
              <a:t>Нешков</a:t>
            </a:r>
            <a:r>
              <a:rPr lang="ru-RU" sz="2400" dirty="0" smtClean="0"/>
              <a:t>, С.Б. Суворова, М.: Просвещение, 2009. </a:t>
            </a:r>
          </a:p>
          <a:p>
            <a:pPr marL="0" indent="0">
              <a:buNone/>
            </a:pPr>
            <a:r>
              <a:rPr lang="ru-RU" sz="2400" dirty="0" smtClean="0"/>
              <a:t>2. </a:t>
            </a:r>
            <a:r>
              <a:rPr lang="ru-RU" sz="2400" dirty="0" err="1" smtClean="0"/>
              <a:t>Рурукин</a:t>
            </a:r>
            <a:r>
              <a:rPr lang="ru-RU" sz="2400" dirty="0" smtClean="0"/>
              <a:t> А.Н., Полякова С.А., Поурочные разработки по алгебре: 9 класс. – М.: ВАКО, 2010 –  (В помощь школьному учителю).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/>
              <a:t>3. Для создания презентации использовался шаблон с сайта 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cs typeface="Times New Roman" pitchFamily="18" charset="0"/>
              </a:rPr>
              <a:t>http://pedsovet.su/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 smtClean="0"/>
              <a:t>Использованы следующие ресурсы Интернет:</a:t>
            </a:r>
            <a:endParaRPr lang="ru-RU" sz="2400" dirty="0"/>
          </a:p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hlinkClick r:id="rId2"/>
              </a:rPr>
              <a:t>http://www.youtube.com/watch?v=d1PGcy-sLl0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hlinkClick r:id="rId3"/>
              </a:rPr>
              <a:t>http://www.myshared.ru/slide/107269/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http://s853.zouo.ru/doc/Intervals.doc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691680" y="476672"/>
            <a:ext cx="7115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u="sng" dirty="0">
                <a:solidFill>
                  <a:srgbClr val="112D3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Использованные источники</a:t>
            </a:r>
          </a:p>
        </p:txBody>
      </p:sp>
    </p:spTree>
    <p:extLst>
      <p:ext uri="{BB962C8B-B14F-4D97-AF65-F5344CB8AC3E}">
        <p14:creationId xmlns:p14="http://schemas.microsoft.com/office/powerpoint/2010/main" val="3221194308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7115175" cy="2376264"/>
          </a:xfrm>
        </p:spPr>
        <p:txBody>
          <a:bodyPr>
            <a:normAutofit/>
          </a:bodyPr>
          <a:lstStyle/>
          <a:p>
            <a:r>
              <a:rPr lang="ru-RU" sz="3600" i="1" dirty="0"/>
              <a:t>Метод интервалов — </a:t>
            </a:r>
            <a:r>
              <a:rPr lang="ru-RU" sz="3600" i="1" dirty="0" smtClean="0"/>
              <a:t>универсальный метод </a:t>
            </a:r>
            <a:r>
              <a:rPr lang="ru-RU" sz="3600" i="1" dirty="0"/>
              <a:t>решения неравенств.</a:t>
            </a:r>
            <a:endParaRPr lang="ru-RU" sz="3600" i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70703"/>
            <a:ext cx="2584987" cy="1086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920" y="3933056"/>
            <a:ext cx="4744312" cy="10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564904"/>
            <a:ext cx="2512787" cy="983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91"/>
          <a:stretch/>
        </p:blipFill>
        <p:spPr bwMode="auto">
          <a:xfrm>
            <a:off x="4572000" y="5212642"/>
            <a:ext cx="3872810" cy="1213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32101"/>
              </p:ext>
            </p:extLst>
          </p:nvPr>
        </p:nvGraphicFramePr>
        <p:xfrm>
          <a:off x="1930665" y="5401024"/>
          <a:ext cx="2016542" cy="869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Формула" r:id="rId8" imgW="1040948" imgH="444307" progId="Equation.3">
                  <p:embed/>
                </p:oleObj>
              </mc:Choice>
              <mc:Fallback>
                <p:oleObj name="Формула" r:id="rId8" imgW="1040948" imgH="444307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665" y="5401024"/>
                        <a:ext cx="2016542" cy="8695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Объект 3" descr="\[ \frac{\sqrt{17-15x-2x^2}}{x+3}&gt;0. \]"/>
          <p:cNvPicPr>
            <a:picLocks noGrp="1"/>
          </p:cNvPicPr>
          <p:nvPr>
            <p:ph idx="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792876"/>
            <a:ext cx="2617266" cy="6607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734593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0"/>
            <a:ext cx="7115175" cy="864096"/>
          </a:xfrm>
        </p:spPr>
        <p:txBody>
          <a:bodyPr>
            <a:normAutofit/>
          </a:bodyPr>
          <a:lstStyle/>
          <a:p>
            <a:r>
              <a:rPr lang="ru-RU" sz="3600" i="1" u="sng" dirty="0" smtClean="0"/>
              <a:t>Обобщённый метод интервалов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124744"/>
            <a:ext cx="7200800" cy="5361981"/>
          </a:xfrm>
        </p:spPr>
        <p:txBody>
          <a:bodyPr/>
          <a:lstStyle/>
          <a:p>
            <a:pPr marL="0" indent="0">
              <a:buNone/>
            </a:pPr>
            <a:r>
              <a:rPr lang="ru-RU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Схема решения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600" b="1" dirty="0">
                <a:solidFill>
                  <a:srgbClr val="002060"/>
                </a:solidFill>
              </a:rPr>
              <a:t>1. Привести неравенство к такому виду, где в левой части находится функция , а в правой 0.</a:t>
            </a:r>
          </a:p>
          <a:p>
            <a:pPr marL="0" indent="0">
              <a:buNone/>
            </a:pPr>
            <a:r>
              <a:rPr lang="ru-RU" sz="2600" b="1" dirty="0">
                <a:solidFill>
                  <a:srgbClr val="002060"/>
                </a:solidFill>
              </a:rPr>
              <a:t>2. Найти область определения функции </a:t>
            </a:r>
          </a:p>
          <a:p>
            <a:pPr marL="0" indent="0">
              <a:buNone/>
            </a:pPr>
            <a:r>
              <a:rPr lang="ru-RU" sz="2600" b="1" dirty="0">
                <a:solidFill>
                  <a:srgbClr val="002060"/>
                </a:solidFill>
              </a:rPr>
              <a:t>3. Найти нули функции , то есть – решить уравнение  </a:t>
            </a:r>
            <a:endParaRPr lang="ru-RU" sz="2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600" b="1" dirty="0" smtClean="0">
                <a:solidFill>
                  <a:srgbClr val="002060"/>
                </a:solidFill>
              </a:rPr>
              <a:t>4</a:t>
            </a:r>
            <a:r>
              <a:rPr lang="ru-RU" sz="2600" b="1" dirty="0">
                <a:solidFill>
                  <a:srgbClr val="002060"/>
                </a:solidFill>
              </a:rPr>
              <a:t>. Изобразить на числовой прямой область определения и нули функции.</a:t>
            </a:r>
          </a:p>
          <a:p>
            <a:pPr marL="0" indent="0">
              <a:buNone/>
            </a:pPr>
            <a:r>
              <a:rPr lang="ru-RU" sz="2600" b="1" dirty="0">
                <a:solidFill>
                  <a:srgbClr val="002060"/>
                </a:solidFill>
              </a:rPr>
              <a:t>5. Определить знаки функции  на полученных интервалах.</a:t>
            </a:r>
          </a:p>
          <a:p>
            <a:pPr marL="0" indent="0">
              <a:buNone/>
            </a:pPr>
            <a:r>
              <a:rPr lang="ru-RU" sz="2600" b="1" dirty="0">
                <a:solidFill>
                  <a:srgbClr val="002060"/>
                </a:solidFill>
              </a:rPr>
              <a:t>6. Выбрать интервалы, где функция принимает необходимые значения и записать ответ</a:t>
            </a:r>
            <a:r>
              <a:rPr lang="ru-RU" sz="2600" b="1" dirty="0" smtClean="0">
                <a:solidFill>
                  <a:srgbClr val="002060"/>
                </a:solidFill>
              </a:rPr>
              <a:t>.</a:t>
            </a:r>
            <a:endParaRPr lang="ru-RU" sz="2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98840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7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7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7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7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20712"/>
            <a:ext cx="8229600" cy="1584151"/>
          </a:xfrm>
        </p:spPr>
        <p:txBody>
          <a:bodyPr>
            <a:normAutofit/>
          </a:bodyPr>
          <a:lstStyle/>
          <a:p>
            <a:pPr marL="838200" indent="-838200">
              <a:buFontTx/>
              <a:buAutoNum type="arabicPeriod"/>
            </a:pP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</a:rPr>
              <a:t>Решите неравенство:</a:t>
            </a:r>
            <a:br>
              <a:rPr lang="ru-RU" sz="4000" b="1" i="1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i="1" dirty="0">
                <a:latin typeface="Times New Roman" pitchFamily="18" charset="0"/>
              </a:rPr>
              <a:t>(х+</a:t>
            </a:r>
            <a:r>
              <a:rPr lang="ru-RU" dirty="0">
                <a:latin typeface="Times New Roman" pitchFamily="18" charset="0"/>
              </a:rPr>
              <a:t>2</a:t>
            </a:r>
            <a:r>
              <a:rPr lang="ru-RU" i="1" dirty="0">
                <a:latin typeface="Times New Roman" pitchFamily="18" charset="0"/>
              </a:rPr>
              <a:t>)(х-</a:t>
            </a:r>
            <a:r>
              <a:rPr lang="ru-RU" dirty="0">
                <a:latin typeface="Times New Roman" pitchFamily="18" charset="0"/>
              </a:rPr>
              <a:t>3</a:t>
            </a:r>
            <a:r>
              <a:rPr lang="ru-RU" i="1" dirty="0">
                <a:latin typeface="Times New Roman" pitchFamily="18" charset="0"/>
              </a:rPr>
              <a:t>)   0.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417540"/>
              </p:ext>
            </p:extLst>
          </p:nvPr>
        </p:nvGraphicFramePr>
        <p:xfrm>
          <a:off x="5317672" y="1484784"/>
          <a:ext cx="126047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20" name="Формула" r:id="rId3" imgW="126720" imgH="126720" progId="Equation.3">
                  <p:embed/>
                </p:oleObj>
              </mc:Choice>
              <mc:Fallback>
                <p:oleObj name="Формула" r:id="rId3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7672" y="1484784"/>
                        <a:ext cx="1260475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794269" y="2406677"/>
            <a:ext cx="2328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</a:rPr>
              <a:t>Решение: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52892" y="314096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635125" y="5326929"/>
            <a:ext cx="2047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</a:rPr>
              <a:t>Ответ: 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661348" y="5204691"/>
            <a:ext cx="4540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6600" i="1" dirty="0">
              <a:latin typeface="Times New Roman" pitchFamily="18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067175" y="3644900"/>
            <a:ext cx="2222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100"/>
              <a:t> </a:t>
            </a:r>
            <a:endParaRPr lang="ru-RU"/>
          </a:p>
        </p:txBody>
      </p:sp>
      <p:grpSp>
        <p:nvGrpSpPr>
          <p:cNvPr id="5130" name="Group 10"/>
          <p:cNvGrpSpPr>
            <a:grpSpLocks/>
          </p:cNvGrpSpPr>
          <p:nvPr/>
        </p:nvGrpSpPr>
        <p:grpSpPr bwMode="auto">
          <a:xfrm>
            <a:off x="2228660" y="3505665"/>
            <a:ext cx="6574012" cy="1350962"/>
            <a:chOff x="793" y="2094"/>
            <a:chExt cx="4333" cy="755"/>
          </a:xfrm>
        </p:grpSpPr>
        <p:graphicFrame>
          <p:nvGraphicFramePr>
            <p:cNvPr id="5131" name="Object 11"/>
            <p:cNvGraphicFramePr>
              <a:graphicFrameLocks noChangeAspect="1"/>
            </p:cNvGraphicFramePr>
            <p:nvPr/>
          </p:nvGraphicFramePr>
          <p:xfrm>
            <a:off x="3334" y="2387"/>
            <a:ext cx="136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21" name="Equation" r:id="rId5" imgW="101512" imgH="101512" progId="Equation.3">
                    <p:embed/>
                  </p:oleObj>
                </mc:Choice>
                <mc:Fallback>
                  <p:oleObj name="Equation" r:id="rId5" imgW="101512" imgH="1015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4" y="2387"/>
                          <a:ext cx="136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2" name="Object 12"/>
            <p:cNvGraphicFramePr>
              <a:graphicFrameLocks noChangeAspect="1"/>
            </p:cNvGraphicFramePr>
            <p:nvPr/>
          </p:nvGraphicFramePr>
          <p:xfrm>
            <a:off x="1837" y="2387"/>
            <a:ext cx="136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22" name="Equation" r:id="rId7" imgW="101512" imgH="101512" progId="Equation.3">
                    <p:embed/>
                  </p:oleObj>
                </mc:Choice>
                <mc:Fallback>
                  <p:oleObj name="Equation" r:id="rId7" imgW="101512" imgH="1015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7" y="2387"/>
                          <a:ext cx="136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133" name="Group 13"/>
            <p:cNvGrpSpPr>
              <a:grpSpLocks noChangeAspect="1"/>
            </p:cNvGrpSpPr>
            <p:nvPr/>
          </p:nvGrpSpPr>
          <p:grpSpPr bwMode="auto">
            <a:xfrm>
              <a:off x="839" y="2296"/>
              <a:ext cx="4287" cy="544"/>
              <a:chOff x="2269" y="2875"/>
              <a:chExt cx="6543" cy="4320"/>
            </a:xfrm>
          </p:grpSpPr>
          <p:sp>
            <p:nvSpPr>
              <p:cNvPr id="5134" name="AutoShape 14"/>
              <p:cNvSpPr>
                <a:spLocks noChangeAspect="1" noChangeArrowheads="1"/>
              </p:cNvSpPr>
              <p:nvPr/>
            </p:nvSpPr>
            <p:spPr bwMode="auto">
              <a:xfrm>
                <a:off x="2269" y="2875"/>
                <a:ext cx="6543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5" name="Line 15"/>
              <p:cNvSpPr>
                <a:spLocks noChangeShapeType="1"/>
              </p:cNvSpPr>
              <p:nvPr/>
            </p:nvSpPr>
            <p:spPr bwMode="auto">
              <a:xfrm flipV="1">
                <a:off x="2353" y="4311"/>
                <a:ext cx="6071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36" name="Rectangle 16"/>
            <p:cNvSpPr>
              <a:spLocks noChangeArrowheads="1"/>
            </p:cNvSpPr>
            <p:nvPr/>
          </p:nvSpPr>
          <p:spPr bwMode="auto">
            <a:xfrm>
              <a:off x="4604" y="2367"/>
              <a:ext cx="304" cy="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ru-RU" dirty="0"/>
                <a:t> </a:t>
              </a:r>
              <a:r>
                <a:rPr lang="ru-RU" sz="4400" i="1" dirty="0">
                  <a:latin typeface="Times New Roman" pitchFamily="18" charset="0"/>
                </a:rPr>
                <a:t>х</a:t>
              </a:r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1701" y="2457"/>
              <a:ext cx="411" cy="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ru-RU" sz="4000" dirty="0">
                  <a:solidFill>
                    <a:srgbClr val="0000FF"/>
                  </a:solidFill>
                  <a:latin typeface="Times New Roman" pitchFamily="18" charset="0"/>
                </a:rPr>
                <a:t>-2</a:t>
              </a:r>
              <a:r>
                <a:rPr lang="ru-RU" dirty="0"/>
                <a:t> </a:t>
              </a:r>
            </a:p>
          </p:txBody>
        </p:sp>
        <p:sp>
          <p:nvSpPr>
            <p:cNvPr id="5138" name="Rectangle 18"/>
            <p:cNvSpPr>
              <a:spLocks noChangeArrowheads="1"/>
            </p:cNvSpPr>
            <p:nvPr/>
          </p:nvSpPr>
          <p:spPr bwMode="auto">
            <a:xfrm>
              <a:off x="3288" y="2457"/>
              <a:ext cx="394" cy="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ru-RU" sz="4000" dirty="0">
                  <a:solidFill>
                    <a:srgbClr val="0000FF"/>
                  </a:solidFill>
                  <a:latin typeface="Times New Roman" pitchFamily="18" charset="0"/>
                </a:rPr>
                <a:t>3</a:t>
              </a:r>
              <a:r>
                <a:rPr lang="ru-RU" sz="3600" b="1" dirty="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5139" name="AutoShape 19"/>
            <p:cNvSpPr>
              <a:spLocks/>
            </p:cNvSpPr>
            <p:nvPr/>
          </p:nvSpPr>
          <p:spPr bwMode="auto">
            <a:xfrm rot="-16200000">
              <a:off x="2562" y="1570"/>
              <a:ext cx="182" cy="1452"/>
            </a:xfrm>
            <a:prstGeom prst="leftBracket">
              <a:avLst>
                <a:gd name="adj" fmla="val 66484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5140" name="AutoShape 20"/>
            <p:cNvCxnSpPr>
              <a:cxnSpLocks noChangeShapeType="1"/>
            </p:cNvCxnSpPr>
            <p:nvPr/>
          </p:nvCxnSpPr>
          <p:spPr bwMode="auto">
            <a:xfrm flipV="1">
              <a:off x="3379" y="2160"/>
              <a:ext cx="1314" cy="227"/>
            </a:xfrm>
            <a:prstGeom prst="curvedConnector3">
              <a:avLst>
                <a:gd name="adj1" fmla="val 175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41" name="AutoShape 21"/>
            <p:cNvCxnSpPr>
              <a:cxnSpLocks noChangeShapeType="1"/>
            </p:cNvCxnSpPr>
            <p:nvPr/>
          </p:nvCxnSpPr>
          <p:spPr bwMode="auto">
            <a:xfrm rot="10800000">
              <a:off x="793" y="2160"/>
              <a:ext cx="1134" cy="226"/>
            </a:xfrm>
            <a:prstGeom prst="curvedConnector3">
              <a:avLst>
                <a:gd name="adj1" fmla="val 1583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42" name="Rectangle 22"/>
            <p:cNvSpPr>
              <a:spLocks noChangeArrowheads="1"/>
            </p:cNvSpPr>
            <p:nvPr/>
          </p:nvSpPr>
          <p:spPr bwMode="auto">
            <a:xfrm>
              <a:off x="1066" y="2137"/>
              <a:ext cx="315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ru-RU" sz="3600" i="1" dirty="0">
                  <a:solidFill>
                    <a:srgbClr val="0000FF"/>
                  </a:solidFill>
                </a:rPr>
                <a:t>+</a:t>
              </a:r>
              <a:r>
                <a:rPr lang="ru-RU" dirty="0">
                  <a:solidFill>
                    <a:srgbClr val="0000FF"/>
                  </a:solidFill>
                </a:rPr>
                <a:t> </a:t>
              </a:r>
            </a:p>
          </p:txBody>
        </p:sp>
        <p:sp>
          <p:nvSpPr>
            <p:cNvPr id="5143" name="Rectangle 23"/>
            <p:cNvSpPr>
              <a:spLocks noChangeArrowheads="1"/>
            </p:cNvSpPr>
            <p:nvPr/>
          </p:nvSpPr>
          <p:spPr bwMode="auto">
            <a:xfrm>
              <a:off x="3969" y="2137"/>
              <a:ext cx="315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ru-RU" sz="3600" i="1" dirty="0">
                  <a:solidFill>
                    <a:srgbClr val="0000FF"/>
                  </a:solidFill>
                </a:rPr>
                <a:t>+</a:t>
              </a:r>
              <a:r>
                <a:rPr lang="ru-RU" dirty="0"/>
                <a:t> </a:t>
              </a:r>
            </a:p>
          </p:txBody>
        </p:sp>
        <p:sp>
          <p:nvSpPr>
            <p:cNvPr id="5144" name="Rectangle 24"/>
            <p:cNvSpPr>
              <a:spLocks noChangeArrowheads="1"/>
            </p:cNvSpPr>
            <p:nvPr/>
          </p:nvSpPr>
          <p:spPr bwMode="auto">
            <a:xfrm>
              <a:off x="2517" y="2094"/>
              <a:ext cx="312" cy="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ru-RU" sz="4000" dirty="0">
                  <a:solidFill>
                    <a:srgbClr val="0000FF"/>
                  </a:solidFill>
                </a:rPr>
                <a:t>- </a:t>
              </a:r>
            </a:p>
          </p:txBody>
        </p:sp>
      </p:grpSp>
      <p:graphicFrame>
        <p:nvGraphicFramePr>
          <p:cNvPr id="5160" name="Object 40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346132490"/>
              </p:ext>
            </p:extLst>
          </p:nvPr>
        </p:nvGraphicFramePr>
        <p:xfrm>
          <a:off x="4224338" y="5362575"/>
          <a:ext cx="20875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23" name="Формула" r:id="rId8" imgW="596880" imgH="215640" progId="Equation.3">
                  <p:embed/>
                </p:oleObj>
              </mc:Choice>
              <mc:Fallback>
                <p:oleObj name="Формула" r:id="rId8" imgW="596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338" y="5362575"/>
                        <a:ext cx="2087562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289424" y="188640"/>
            <a:ext cx="15787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Устно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7466438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299" y="481026"/>
            <a:ext cx="7910038" cy="1579548"/>
          </a:xfrm>
        </p:spPr>
        <p:txBody>
          <a:bodyPr>
            <a:noAutofit/>
          </a:bodyPr>
          <a:lstStyle/>
          <a:p>
            <a:pPr algn="l"/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</a:rPr>
              <a:t>2. При каких значениях х имеет </a:t>
            </a:r>
            <a:br>
              <a:rPr lang="ru-RU" sz="3600" b="1" i="1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</a:rPr>
              <a:t>смысл выражение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338827"/>
              </p:ext>
            </p:extLst>
          </p:nvPr>
        </p:nvGraphicFramePr>
        <p:xfrm>
          <a:off x="5236006" y="1125620"/>
          <a:ext cx="3169002" cy="8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8" name="Формула" r:id="rId3" imgW="952200" imgH="253800" progId="Equation.3">
                  <p:embed/>
                </p:oleObj>
              </mc:Choice>
              <mc:Fallback>
                <p:oleObj name="Формула" r:id="rId3" imgW="9522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6006" y="1125620"/>
                        <a:ext cx="3169002" cy="858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8368505" y="1221372"/>
            <a:ext cx="4381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</a:t>
            </a:r>
            <a:endParaRPr lang="ru-RU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769518" y="2060574"/>
            <a:ext cx="2328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</a:rPr>
              <a:t>Решение: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557767"/>
              </p:ext>
            </p:extLst>
          </p:nvPr>
        </p:nvGraphicFramePr>
        <p:xfrm>
          <a:off x="3017044" y="2855913"/>
          <a:ext cx="4211637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9" name="Формула" r:id="rId5" imgW="1040948" imgH="228501" progId="Equation.3">
                  <p:embed/>
                </p:oleObj>
              </mc:Choice>
              <mc:Fallback>
                <p:oleObj name="Формула" r:id="rId5" imgW="104094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044" y="2855913"/>
                        <a:ext cx="4211637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AutoShape 9"/>
          <p:cNvSpPr>
            <a:spLocks noChangeAspect="1" noChangeArrowheads="1"/>
          </p:cNvSpPr>
          <p:nvPr/>
        </p:nvSpPr>
        <p:spPr bwMode="auto">
          <a:xfrm>
            <a:off x="1586055" y="4176136"/>
            <a:ext cx="748823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2186781" y="4033045"/>
            <a:ext cx="6386512" cy="1204912"/>
            <a:chOff x="657" y="2523"/>
            <a:chExt cx="4023" cy="759"/>
          </a:xfrm>
        </p:grpSpPr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 flipV="1">
              <a:off x="657" y="2886"/>
              <a:ext cx="397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1655" y="2840"/>
              <a:ext cx="38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4000" dirty="0">
                  <a:solidFill>
                    <a:srgbClr val="0000FF"/>
                  </a:solidFill>
                  <a:latin typeface="Times New Roman" pitchFamily="18" charset="0"/>
                </a:rPr>
                <a:t>-5</a:t>
              </a: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3152" y="2840"/>
              <a:ext cx="2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4000">
                  <a:solidFill>
                    <a:srgbClr val="0000FF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4422" y="2795"/>
              <a:ext cx="25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4000" i="1">
                  <a:latin typeface="Times New Roman" pitchFamily="18" charset="0"/>
                </a:rPr>
                <a:t>х</a:t>
              </a:r>
            </a:p>
          </p:txBody>
        </p:sp>
        <p:graphicFrame>
          <p:nvGraphicFramePr>
            <p:cNvPr id="6159" name="Object 15"/>
            <p:cNvGraphicFramePr>
              <a:graphicFrameLocks noChangeAspect="1"/>
            </p:cNvGraphicFramePr>
            <p:nvPr/>
          </p:nvGraphicFramePr>
          <p:xfrm>
            <a:off x="3198" y="2795"/>
            <a:ext cx="181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90" name="Equation" r:id="rId7" imgW="114102" imgH="114102" progId="Equation.3">
                    <p:embed/>
                  </p:oleObj>
                </mc:Choice>
                <mc:Fallback>
                  <p:oleObj name="Equation" r:id="rId7" imgW="114102" imgH="11410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8" y="2795"/>
                          <a:ext cx="181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60" name="Object 16"/>
            <p:cNvGraphicFramePr>
              <a:graphicFrameLocks noChangeAspect="1"/>
            </p:cNvGraphicFramePr>
            <p:nvPr/>
          </p:nvGraphicFramePr>
          <p:xfrm>
            <a:off x="1837" y="2795"/>
            <a:ext cx="181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91" name="Equation" r:id="rId9" imgW="114102" imgH="114102" progId="Equation.3">
                    <p:embed/>
                  </p:oleObj>
                </mc:Choice>
                <mc:Fallback>
                  <p:oleObj name="Equation" r:id="rId9" imgW="114102" imgH="11410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7" y="2795"/>
                          <a:ext cx="181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1" name="AutoShape 17"/>
            <p:cNvSpPr>
              <a:spLocks/>
            </p:cNvSpPr>
            <p:nvPr/>
          </p:nvSpPr>
          <p:spPr bwMode="auto">
            <a:xfrm rot="-5400000">
              <a:off x="2517" y="2069"/>
              <a:ext cx="181" cy="1361"/>
            </a:xfrm>
            <a:prstGeom prst="rightBracket">
              <a:avLst>
                <a:gd name="adj" fmla="val 62661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6162" name="AutoShape 18"/>
            <p:cNvCxnSpPr>
              <a:cxnSpLocks noChangeShapeType="1"/>
            </p:cNvCxnSpPr>
            <p:nvPr/>
          </p:nvCxnSpPr>
          <p:spPr bwMode="auto">
            <a:xfrm rot="10800000" flipV="1">
              <a:off x="3289" y="2614"/>
              <a:ext cx="1269" cy="181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63" name="AutoShape 19"/>
            <p:cNvCxnSpPr>
              <a:cxnSpLocks noChangeShapeType="1"/>
            </p:cNvCxnSpPr>
            <p:nvPr/>
          </p:nvCxnSpPr>
          <p:spPr bwMode="auto">
            <a:xfrm>
              <a:off x="703" y="2614"/>
              <a:ext cx="1225" cy="181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64" name="Rectangle 20"/>
            <p:cNvSpPr>
              <a:spLocks noChangeArrowheads="1"/>
            </p:cNvSpPr>
            <p:nvPr/>
          </p:nvSpPr>
          <p:spPr bwMode="auto">
            <a:xfrm>
              <a:off x="3833" y="2568"/>
              <a:ext cx="2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ru-RU" sz="3600">
                  <a:solidFill>
                    <a:srgbClr val="0000FF"/>
                  </a:solidFill>
                </a:rPr>
                <a:t>+</a:t>
              </a:r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930" y="2523"/>
              <a:ext cx="2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ru-RU" sz="3600" dirty="0">
                  <a:solidFill>
                    <a:srgbClr val="0000FF"/>
                  </a:solidFill>
                </a:rPr>
                <a:t>+</a:t>
              </a:r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2608" y="2523"/>
              <a:ext cx="22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ru-RU" sz="4000" dirty="0">
                  <a:solidFill>
                    <a:srgbClr val="0000FF"/>
                  </a:solidFill>
                </a:rPr>
                <a:t>-</a:t>
              </a:r>
            </a:p>
          </p:txBody>
        </p:sp>
      </p:grp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1591939" y="5445124"/>
            <a:ext cx="196861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</a:rPr>
              <a:t>Ответ: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6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133806"/>
              </p:ext>
            </p:extLst>
          </p:nvPr>
        </p:nvGraphicFramePr>
        <p:xfrm>
          <a:off x="3720666" y="5459272"/>
          <a:ext cx="4321175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2" name="Формула" r:id="rId10" imgW="1358310" imgH="215806" progId="Equation.3">
                  <p:embed/>
                </p:oleObj>
              </mc:Choice>
              <mc:Fallback>
                <p:oleObj name="Формула" r:id="rId10" imgW="135831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0666" y="5459272"/>
                        <a:ext cx="4321175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4333296" y="0"/>
            <a:ext cx="15787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Устно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8871091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7"/>
          <p:cNvSpPr>
            <a:spLocks noChangeArrowheads="1"/>
          </p:cNvSpPr>
          <p:nvPr/>
        </p:nvSpPr>
        <p:spPr bwMode="auto">
          <a:xfrm>
            <a:off x="1522160" y="4365625"/>
            <a:ext cx="7433469" cy="431800"/>
          </a:xfrm>
          <a:prstGeom prst="roundRect">
            <a:avLst>
              <a:gd name="adj" fmla="val 27940"/>
            </a:avLst>
          </a:prstGeom>
          <a:solidFill>
            <a:schemeClr val="accent1">
              <a:lumMod val="20000"/>
              <a:lumOff val="80000"/>
            </a:schemeClr>
          </a:solidFill>
          <a:ln w="57150" cmpd="thinThick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AutoShape 26"/>
          <p:cNvSpPr>
            <a:spLocks noChangeArrowheads="1"/>
          </p:cNvSpPr>
          <p:nvPr/>
        </p:nvSpPr>
        <p:spPr bwMode="auto">
          <a:xfrm>
            <a:off x="1325924" y="2060575"/>
            <a:ext cx="7632700" cy="457200"/>
          </a:xfrm>
          <a:prstGeom prst="roundRect">
            <a:avLst>
              <a:gd name="adj" fmla="val 27940"/>
            </a:avLst>
          </a:prstGeom>
          <a:solidFill>
            <a:schemeClr val="accent1">
              <a:lumMod val="20000"/>
              <a:lumOff val="80000"/>
            </a:schemeClr>
          </a:solidFill>
          <a:ln w="57150" cmpd="thinThick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100" name="Object 9"/>
          <p:cNvGraphicFramePr>
            <a:graphicFrameLocks noChangeAspect="1"/>
          </p:cNvGraphicFramePr>
          <p:nvPr/>
        </p:nvGraphicFramePr>
        <p:xfrm>
          <a:off x="1547813" y="2781300"/>
          <a:ext cx="24606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2" name="Equation" r:id="rId3" imgW="1346200" imgH="228600" progId="Equation.DSMT4">
                  <p:embed/>
                </p:oleObj>
              </mc:Choice>
              <mc:Fallback>
                <p:oleObj name="Equation" r:id="rId3" imgW="1346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781300"/>
                        <a:ext cx="246062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8"/>
          <p:cNvGraphicFramePr>
            <a:graphicFrameLocks noChangeAspect="1"/>
          </p:cNvGraphicFramePr>
          <p:nvPr/>
        </p:nvGraphicFramePr>
        <p:xfrm>
          <a:off x="1619250" y="3441700"/>
          <a:ext cx="21653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3" name="Equation" r:id="rId5" imgW="1181100" imgH="228600" progId="Equation.DSMT4">
                  <p:embed/>
                </p:oleObj>
              </mc:Choice>
              <mc:Fallback>
                <p:oleObj name="Equation" r:id="rId5" imgW="1181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441700"/>
                        <a:ext cx="216535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7"/>
          <p:cNvGraphicFramePr>
            <a:graphicFrameLocks noChangeAspect="1"/>
          </p:cNvGraphicFramePr>
          <p:nvPr/>
        </p:nvGraphicFramePr>
        <p:xfrm>
          <a:off x="1144588" y="4941888"/>
          <a:ext cx="31400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4" name="Equation" r:id="rId7" imgW="1892300" imgH="304800" progId="Equation.DSMT4">
                  <p:embed/>
                </p:oleObj>
              </mc:Choice>
              <mc:Fallback>
                <p:oleObj name="Equation" r:id="rId7" imgW="1892300" imgH="304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4941888"/>
                        <a:ext cx="31400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6"/>
          <p:cNvGraphicFramePr>
            <a:graphicFrameLocks noChangeAspect="1"/>
          </p:cNvGraphicFramePr>
          <p:nvPr/>
        </p:nvGraphicFramePr>
        <p:xfrm>
          <a:off x="5580063" y="2781300"/>
          <a:ext cx="24955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5" name="Equation" r:id="rId9" imgW="1358900" imgH="228600" progId="Equation.DSMT4">
                  <p:embed/>
                </p:oleObj>
              </mc:Choice>
              <mc:Fallback>
                <p:oleObj name="Equation" r:id="rId9" imgW="13589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2781300"/>
                        <a:ext cx="249555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5"/>
          <p:cNvGraphicFramePr>
            <a:graphicFrameLocks noChangeAspect="1"/>
          </p:cNvGraphicFramePr>
          <p:nvPr/>
        </p:nvGraphicFramePr>
        <p:xfrm>
          <a:off x="5651500" y="3441700"/>
          <a:ext cx="21605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6" name="Equation" r:id="rId11" imgW="1181100" imgH="228600" progId="Equation.DSMT4">
                  <p:embed/>
                </p:oleObj>
              </mc:Choice>
              <mc:Fallback>
                <p:oleObj name="Equation" r:id="rId11" imgW="1181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3441700"/>
                        <a:ext cx="216058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4"/>
          <p:cNvGraphicFramePr>
            <a:graphicFrameLocks noChangeAspect="1"/>
          </p:cNvGraphicFramePr>
          <p:nvPr/>
        </p:nvGraphicFramePr>
        <p:xfrm>
          <a:off x="5219700" y="4941888"/>
          <a:ext cx="34559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7" name="Equation" r:id="rId13" imgW="2082800" imgH="304800" progId="Equation.DSMT4">
                  <p:embed/>
                </p:oleObj>
              </mc:Choice>
              <mc:Fallback>
                <p:oleObj name="Equation" r:id="rId13" imgW="2082800" imgH="304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4941888"/>
                        <a:ext cx="345598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1576099" y="2060575"/>
            <a:ext cx="6999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sz="2400" dirty="0">
                <a:cs typeface="Times New Roman" pitchFamily="18" charset="0"/>
              </a:rPr>
              <a:t>№1. Решите методом интервалов неравенства:</a:t>
            </a:r>
            <a:endParaRPr lang="ru-RU" sz="2400" dirty="0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968375" y="3403600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400">
                <a:cs typeface="Times New Roman" pitchFamily="18" charset="0"/>
              </a:rPr>
              <a:t>  б) </a:t>
            </a:r>
            <a:endParaRPr lang="ru-RU" sz="2400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722438" y="4365625"/>
            <a:ext cx="6057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400" dirty="0">
                <a:cs typeface="Times New Roman" pitchFamily="18" charset="0"/>
              </a:rPr>
              <a:t>№2. Найдите область определения функции:</a:t>
            </a:r>
            <a:endParaRPr lang="ru-RU" sz="2400" dirty="0"/>
          </a:p>
        </p:txBody>
      </p:sp>
      <p:sp>
        <p:nvSpPr>
          <p:cNvPr id="4109" name="Rectangle 16"/>
          <p:cNvSpPr>
            <a:spLocks noChangeArrowheads="1"/>
          </p:cNvSpPr>
          <p:nvPr/>
        </p:nvSpPr>
        <p:spPr bwMode="auto">
          <a:xfrm>
            <a:off x="1630363" y="1458913"/>
            <a:ext cx="1789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/>
              <a:t>Вариант 1.</a:t>
            </a:r>
          </a:p>
        </p:txBody>
      </p:sp>
      <p:sp>
        <p:nvSpPr>
          <p:cNvPr id="4110" name="Rectangle 17"/>
          <p:cNvSpPr>
            <a:spLocks noChangeArrowheads="1"/>
          </p:cNvSpPr>
          <p:nvPr/>
        </p:nvSpPr>
        <p:spPr bwMode="auto">
          <a:xfrm>
            <a:off x="1116013" y="2755900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/>
              <a:t>а)</a:t>
            </a:r>
          </a:p>
        </p:txBody>
      </p:sp>
      <p:sp>
        <p:nvSpPr>
          <p:cNvPr id="4111" name="Rectangle 18"/>
          <p:cNvSpPr>
            <a:spLocks noChangeArrowheads="1"/>
          </p:cNvSpPr>
          <p:nvPr/>
        </p:nvSpPr>
        <p:spPr bwMode="auto">
          <a:xfrm>
            <a:off x="6011863" y="1460500"/>
            <a:ext cx="1789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/>
              <a:t>Вариант 2.</a:t>
            </a:r>
          </a:p>
        </p:txBody>
      </p:sp>
      <p:sp>
        <p:nvSpPr>
          <p:cNvPr id="4112" name="Rectangle 19"/>
          <p:cNvSpPr>
            <a:spLocks noChangeArrowheads="1"/>
          </p:cNvSpPr>
          <p:nvPr/>
        </p:nvSpPr>
        <p:spPr bwMode="auto">
          <a:xfrm>
            <a:off x="5030788" y="3403600"/>
            <a:ext cx="693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400">
                <a:cs typeface="Times New Roman" pitchFamily="18" charset="0"/>
              </a:rPr>
              <a:t>  б) </a:t>
            </a:r>
            <a:endParaRPr lang="ru-RU" sz="2400"/>
          </a:p>
        </p:txBody>
      </p:sp>
      <p:sp>
        <p:nvSpPr>
          <p:cNvPr id="4113" name="Rectangle 20"/>
          <p:cNvSpPr>
            <a:spLocks noChangeArrowheads="1"/>
          </p:cNvSpPr>
          <p:nvPr/>
        </p:nvSpPr>
        <p:spPr bwMode="auto">
          <a:xfrm>
            <a:off x="5178425" y="27559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/>
              <a:t>а)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2461667" y="460999"/>
            <a:ext cx="58319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Самостоятельная работа</a:t>
            </a:r>
          </a:p>
        </p:txBody>
      </p:sp>
      <p:pic>
        <p:nvPicPr>
          <p:cNvPr id="4115" name="Picture 28" descr="121212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453063"/>
            <a:ext cx="1800225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6" name="Oval 29"/>
          <p:cNvSpPr>
            <a:spLocks noChangeArrowheads="1"/>
          </p:cNvSpPr>
          <p:nvPr/>
        </p:nvSpPr>
        <p:spPr bwMode="auto">
          <a:xfrm>
            <a:off x="3060700" y="6100763"/>
            <a:ext cx="287338" cy="2889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CC0000"/>
                </a:solidFill>
              </a:rPr>
              <a:t>!</a:t>
            </a:r>
            <a:endParaRPr lang="ru-RU" sz="2000" b="1">
              <a:solidFill>
                <a:srgbClr val="CC0000"/>
              </a:solidFill>
            </a:endParaRPr>
          </a:p>
        </p:txBody>
      </p:sp>
      <p:sp>
        <p:nvSpPr>
          <p:cNvPr id="4117" name="WordArt 33"/>
          <p:cNvSpPr>
            <a:spLocks noChangeArrowheads="1" noChangeShapeType="1" noTextEdit="1"/>
          </p:cNvSpPr>
          <p:nvPr/>
        </p:nvSpPr>
        <p:spPr bwMode="auto">
          <a:xfrm>
            <a:off x="3933825" y="5949950"/>
            <a:ext cx="3590925" cy="388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Georgia"/>
              </a:rPr>
              <a:t>Желаю удачи!</a:t>
            </a:r>
          </a:p>
        </p:txBody>
      </p:sp>
    </p:spTree>
    <p:extLst>
      <p:ext uri="{BB962C8B-B14F-4D97-AF65-F5344CB8AC3E}">
        <p14:creationId xmlns:p14="http://schemas.microsoft.com/office/powerpoint/2010/main" val="2414010858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00"/>
          <p:cNvSpPr>
            <a:spLocks noChangeArrowheads="1"/>
          </p:cNvSpPr>
          <p:nvPr/>
        </p:nvSpPr>
        <p:spPr bwMode="auto">
          <a:xfrm>
            <a:off x="1313823" y="1544638"/>
            <a:ext cx="7561263" cy="431800"/>
          </a:xfrm>
          <a:prstGeom prst="roundRect">
            <a:avLst>
              <a:gd name="adj" fmla="val 27940"/>
            </a:avLst>
          </a:prstGeom>
          <a:solidFill>
            <a:schemeClr val="accent1">
              <a:lumMod val="20000"/>
              <a:lumOff val="80000"/>
            </a:schemeClr>
          </a:solidFill>
          <a:ln w="57150" cmpd="thinThick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Freeform 98"/>
          <p:cNvSpPr>
            <a:spLocks/>
          </p:cNvSpPr>
          <p:nvPr/>
        </p:nvSpPr>
        <p:spPr bwMode="auto">
          <a:xfrm>
            <a:off x="2052638" y="5013325"/>
            <a:ext cx="1368425" cy="360363"/>
          </a:xfrm>
          <a:custGeom>
            <a:avLst/>
            <a:gdLst>
              <a:gd name="T0" fmla="*/ 0 w 862"/>
              <a:gd name="T1" fmla="*/ 360363 h 227"/>
              <a:gd name="T2" fmla="*/ 1368425 w 862"/>
              <a:gd name="T3" fmla="*/ 360363 h 227"/>
              <a:gd name="T4" fmla="*/ 1295400 w 862"/>
              <a:gd name="T5" fmla="*/ 215900 h 227"/>
              <a:gd name="T6" fmla="*/ 1260475 w 862"/>
              <a:gd name="T7" fmla="*/ 155575 h 227"/>
              <a:gd name="T8" fmla="*/ 1196975 w 862"/>
              <a:gd name="T9" fmla="*/ 85725 h 227"/>
              <a:gd name="T10" fmla="*/ 1079500 w 862"/>
              <a:gd name="T11" fmla="*/ 0 h 227"/>
              <a:gd name="T12" fmla="*/ 287338 w 862"/>
              <a:gd name="T13" fmla="*/ 0 h 227"/>
              <a:gd name="T14" fmla="*/ 149225 w 862"/>
              <a:gd name="T15" fmla="*/ 92075 h 227"/>
              <a:gd name="T16" fmla="*/ 71438 w 862"/>
              <a:gd name="T17" fmla="*/ 215900 h 227"/>
              <a:gd name="T18" fmla="*/ 0 w 862"/>
              <a:gd name="T19" fmla="*/ 360363 h 22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62" h="227">
                <a:moveTo>
                  <a:pt x="0" y="227"/>
                </a:moveTo>
                <a:lnTo>
                  <a:pt x="862" y="227"/>
                </a:lnTo>
                <a:lnTo>
                  <a:pt x="816" y="136"/>
                </a:lnTo>
                <a:lnTo>
                  <a:pt x="794" y="98"/>
                </a:lnTo>
                <a:lnTo>
                  <a:pt x="754" y="54"/>
                </a:lnTo>
                <a:lnTo>
                  <a:pt x="680" y="0"/>
                </a:lnTo>
                <a:lnTo>
                  <a:pt x="181" y="0"/>
                </a:lnTo>
                <a:lnTo>
                  <a:pt x="94" y="58"/>
                </a:lnTo>
                <a:lnTo>
                  <a:pt x="45" y="136"/>
                </a:lnTo>
                <a:lnTo>
                  <a:pt x="0" y="227"/>
                </a:lnTo>
                <a:close/>
              </a:path>
            </a:pathLst>
          </a:custGeom>
          <a:solidFill>
            <a:srgbClr val="4299A0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4" name="Freeform 97"/>
          <p:cNvSpPr>
            <a:spLocks/>
          </p:cNvSpPr>
          <p:nvPr/>
        </p:nvSpPr>
        <p:spPr bwMode="auto">
          <a:xfrm>
            <a:off x="6300788" y="2781300"/>
            <a:ext cx="1368425" cy="360363"/>
          </a:xfrm>
          <a:custGeom>
            <a:avLst/>
            <a:gdLst>
              <a:gd name="T0" fmla="*/ 0 w 862"/>
              <a:gd name="T1" fmla="*/ 360363 h 227"/>
              <a:gd name="T2" fmla="*/ 1368425 w 862"/>
              <a:gd name="T3" fmla="*/ 360363 h 227"/>
              <a:gd name="T4" fmla="*/ 1295400 w 862"/>
              <a:gd name="T5" fmla="*/ 215900 h 227"/>
              <a:gd name="T6" fmla="*/ 1260475 w 862"/>
              <a:gd name="T7" fmla="*/ 155575 h 227"/>
              <a:gd name="T8" fmla="*/ 1196975 w 862"/>
              <a:gd name="T9" fmla="*/ 85725 h 227"/>
              <a:gd name="T10" fmla="*/ 1079500 w 862"/>
              <a:gd name="T11" fmla="*/ 0 h 227"/>
              <a:gd name="T12" fmla="*/ 287338 w 862"/>
              <a:gd name="T13" fmla="*/ 0 h 227"/>
              <a:gd name="T14" fmla="*/ 149225 w 862"/>
              <a:gd name="T15" fmla="*/ 92075 h 227"/>
              <a:gd name="T16" fmla="*/ 71438 w 862"/>
              <a:gd name="T17" fmla="*/ 215900 h 227"/>
              <a:gd name="T18" fmla="*/ 0 w 862"/>
              <a:gd name="T19" fmla="*/ 360363 h 22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62" h="227">
                <a:moveTo>
                  <a:pt x="0" y="227"/>
                </a:moveTo>
                <a:lnTo>
                  <a:pt x="862" y="227"/>
                </a:lnTo>
                <a:lnTo>
                  <a:pt x="816" y="136"/>
                </a:lnTo>
                <a:lnTo>
                  <a:pt x="794" y="98"/>
                </a:lnTo>
                <a:lnTo>
                  <a:pt x="754" y="54"/>
                </a:lnTo>
                <a:lnTo>
                  <a:pt x="680" y="0"/>
                </a:lnTo>
                <a:lnTo>
                  <a:pt x="181" y="0"/>
                </a:lnTo>
                <a:lnTo>
                  <a:pt x="94" y="58"/>
                </a:lnTo>
                <a:lnTo>
                  <a:pt x="45" y="136"/>
                </a:lnTo>
                <a:lnTo>
                  <a:pt x="0" y="227"/>
                </a:lnTo>
                <a:close/>
              </a:path>
            </a:pathLst>
          </a:custGeom>
          <a:solidFill>
            <a:srgbClr val="4299A0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5" name="Freeform 96"/>
          <p:cNvSpPr>
            <a:spLocks/>
          </p:cNvSpPr>
          <p:nvPr/>
        </p:nvSpPr>
        <p:spPr bwMode="auto">
          <a:xfrm>
            <a:off x="7524750" y="4981575"/>
            <a:ext cx="993775" cy="392113"/>
          </a:xfrm>
          <a:custGeom>
            <a:avLst/>
            <a:gdLst>
              <a:gd name="T0" fmla="*/ 993775 w 626"/>
              <a:gd name="T1" fmla="*/ 387350 h 247"/>
              <a:gd name="T2" fmla="*/ 987425 w 626"/>
              <a:gd name="T3" fmla="*/ 0 h 247"/>
              <a:gd name="T4" fmla="*/ 431800 w 626"/>
              <a:gd name="T5" fmla="*/ 31750 h 247"/>
              <a:gd name="T6" fmla="*/ 144463 w 626"/>
              <a:gd name="T7" fmla="*/ 174625 h 247"/>
              <a:gd name="T8" fmla="*/ 0 w 626"/>
              <a:gd name="T9" fmla="*/ 392113 h 247"/>
              <a:gd name="T10" fmla="*/ 993775 w 626"/>
              <a:gd name="T11" fmla="*/ 387350 h 2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6" h="247">
                <a:moveTo>
                  <a:pt x="626" y="244"/>
                </a:moveTo>
                <a:lnTo>
                  <a:pt x="622" y="0"/>
                </a:lnTo>
                <a:lnTo>
                  <a:pt x="272" y="20"/>
                </a:lnTo>
                <a:lnTo>
                  <a:pt x="91" y="110"/>
                </a:lnTo>
                <a:lnTo>
                  <a:pt x="0" y="247"/>
                </a:lnTo>
                <a:lnTo>
                  <a:pt x="626" y="244"/>
                </a:lnTo>
                <a:close/>
              </a:path>
            </a:pathLst>
          </a:custGeom>
          <a:solidFill>
            <a:srgbClr val="4299A0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6" name="Freeform 95"/>
          <p:cNvSpPr>
            <a:spLocks/>
          </p:cNvSpPr>
          <p:nvPr/>
        </p:nvSpPr>
        <p:spPr bwMode="auto">
          <a:xfrm>
            <a:off x="5519738" y="4981575"/>
            <a:ext cx="781050" cy="392113"/>
          </a:xfrm>
          <a:custGeom>
            <a:avLst/>
            <a:gdLst>
              <a:gd name="T0" fmla="*/ 0 w 492"/>
              <a:gd name="T1" fmla="*/ 392113 h 247"/>
              <a:gd name="T2" fmla="*/ 0 w 492"/>
              <a:gd name="T3" fmla="*/ 0 h 247"/>
              <a:gd name="T4" fmla="*/ 190500 w 492"/>
              <a:gd name="T5" fmla="*/ 0 h 247"/>
              <a:gd name="T6" fmla="*/ 431800 w 492"/>
              <a:gd name="T7" fmla="*/ 31750 h 247"/>
              <a:gd name="T8" fmla="*/ 635000 w 492"/>
              <a:gd name="T9" fmla="*/ 114300 h 247"/>
              <a:gd name="T10" fmla="*/ 698500 w 492"/>
              <a:gd name="T11" fmla="*/ 196850 h 247"/>
              <a:gd name="T12" fmla="*/ 768350 w 492"/>
              <a:gd name="T13" fmla="*/ 317500 h 247"/>
              <a:gd name="T14" fmla="*/ 781050 w 492"/>
              <a:gd name="T15" fmla="*/ 374650 h 247"/>
              <a:gd name="T16" fmla="*/ 0 w 492"/>
              <a:gd name="T17" fmla="*/ 392113 h 2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92" h="247">
                <a:moveTo>
                  <a:pt x="0" y="247"/>
                </a:moveTo>
                <a:lnTo>
                  <a:pt x="0" y="0"/>
                </a:lnTo>
                <a:lnTo>
                  <a:pt x="120" y="0"/>
                </a:lnTo>
                <a:lnTo>
                  <a:pt x="272" y="20"/>
                </a:lnTo>
                <a:lnTo>
                  <a:pt x="400" y="72"/>
                </a:lnTo>
                <a:lnTo>
                  <a:pt x="440" y="124"/>
                </a:lnTo>
                <a:lnTo>
                  <a:pt x="484" y="200"/>
                </a:lnTo>
                <a:lnTo>
                  <a:pt x="492" y="236"/>
                </a:lnTo>
                <a:lnTo>
                  <a:pt x="0" y="247"/>
                </a:lnTo>
                <a:close/>
              </a:path>
            </a:pathLst>
          </a:custGeom>
          <a:solidFill>
            <a:srgbClr val="4299A0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7" name="Freeform 94"/>
          <p:cNvSpPr>
            <a:spLocks/>
          </p:cNvSpPr>
          <p:nvPr/>
        </p:nvSpPr>
        <p:spPr bwMode="auto">
          <a:xfrm>
            <a:off x="3348038" y="2749550"/>
            <a:ext cx="993775" cy="392113"/>
          </a:xfrm>
          <a:custGeom>
            <a:avLst/>
            <a:gdLst>
              <a:gd name="T0" fmla="*/ 993775 w 626"/>
              <a:gd name="T1" fmla="*/ 387350 h 247"/>
              <a:gd name="T2" fmla="*/ 987425 w 626"/>
              <a:gd name="T3" fmla="*/ 0 h 247"/>
              <a:gd name="T4" fmla="*/ 431800 w 626"/>
              <a:gd name="T5" fmla="*/ 31750 h 247"/>
              <a:gd name="T6" fmla="*/ 144463 w 626"/>
              <a:gd name="T7" fmla="*/ 174625 h 247"/>
              <a:gd name="T8" fmla="*/ 0 w 626"/>
              <a:gd name="T9" fmla="*/ 392113 h 247"/>
              <a:gd name="T10" fmla="*/ 993775 w 626"/>
              <a:gd name="T11" fmla="*/ 387350 h 2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6" h="247">
                <a:moveTo>
                  <a:pt x="626" y="244"/>
                </a:moveTo>
                <a:lnTo>
                  <a:pt x="622" y="0"/>
                </a:lnTo>
                <a:lnTo>
                  <a:pt x="272" y="20"/>
                </a:lnTo>
                <a:lnTo>
                  <a:pt x="91" y="110"/>
                </a:lnTo>
                <a:lnTo>
                  <a:pt x="0" y="247"/>
                </a:lnTo>
                <a:lnTo>
                  <a:pt x="626" y="244"/>
                </a:lnTo>
                <a:close/>
              </a:path>
            </a:pathLst>
          </a:custGeom>
          <a:solidFill>
            <a:srgbClr val="4299A0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8" name="Freeform 92"/>
          <p:cNvSpPr>
            <a:spLocks/>
          </p:cNvSpPr>
          <p:nvPr/>
        </p:nvSpPr>
        <p:spPr bwMode="auto">
          <a:xfrm>
            <a:off x="1331913" y="2749550"/>
            <a:ext cx="781050" cy="392113"/>
          </a:xfrm>
          <a:custGeom>
            <a:avLst/>
            <a:gdLst>
              <a:gd name="T0" fmla="*/ 0 w 492"/>
              <a:gd name="T1" fmla="*/ 392113 h 247"/>
              <a:gd name="T2" fmla="*/ 0 w 492"/>
              <a:gd name="T3" fmla="*/ 0 h 247"/>
              <a:gd name="T4" fmla="*/ 190500 w 492"/>
              <a:gd name="T5" fmla="*/ 0 h 247"/>
              <a:gd name="T6" fmla="*/ 431800 w 492"/>
              <a:gd name="T7" fmla="*/ 31750 h 247"/>
              <a:gd name="T8" fmla="*/ 635000 w 492"/>
              <a:gd name="T9" fmla="*/ 114300 h 247"/>
              <a:gd name="T10" fmla="*/ 698500 w 492"/>
              <a:gd name="T11" fmla="*/ 196850 h 247"/>
              <a:gd name="T12" fmla="*/ 768350 w 492"/>
              <a:gd name="T13" fmla="*/ 317500 h 247"/>
              <a:gd name="T14" fmla="*/ 781050 w 492"/>
              <a:gd name="T15" fmla="*/ 374650 h 247"/>
              <a:gd name="T16" fmla="*/ 0 w 492"/>
              <a:gd name="T17" fmla="*/ 392113 h 2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92" h="247">
                <a:moveTo>
                  <a:pt x="0" y="247"/>
                </a:moveTo>
                <a:lnTo>
                  <a:pt x="0" y="0"/>
                </a:lnTo>
                <a:lnTo>
                  <a:pt x="120" y="0"/>
                </a:lnTo>
                <a:lnTo>
                  <a:pt x="272" y="20"/>
                </a:lnTo>
                <a:lnTo>
                  <a:pt x="400" y="72"/>
                </a:lnTo>
                <a:lnTo>
                  <a:pt x="440" y="124"/>
                </a:lnTo>
                <a:lnTo>
                  <a:pt x="484" y="200"/>
                </a:lnTo>
                <a:lnTo>
                  <a:pt x="492" y="236"/>
                </a:lnTo>
                <a:lnTo>
                  <a:pt x="0" y="247"/>
                </a:lnTo>
                <a:close/>
              </a:path>
            </a:pathLst>
          </a:custGeom>
          <a:solidFill>
            <a:srgbClr val="4299A0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447925" y="216693"/>
            <a:ext cx="48244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Проверь своё решение</a:t>
            </a:r>
          </a:p>
        </p:txBody>
      </p:sp>
      <p:sp>
        <p:nvSpPr>
          <p:cNvPr id="5130" name="Rectangle 15"/>
          <p:cNvSpPr>
            <a:spLocks noChangeArrowheads="1"/>
          </p:cNvSpPr>
          <p:nvPr/>
        </p:nvSpPr>
        <p:spPr bwMode="auto">
          <a:xfrm>
            <a:off x="1488281" y="1531938"/>
            <a:ext cx="7305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sz="2400" dirty="0">
                <a:cs typeface="Times New Roman" pitchFamily="18" charset="0"/>
              </a:rPr>
              <a:t>№1. Решите методом интервалов неравенства:</a:t>
            </a:r>
            <a:endParaRPr lang="ru-RU" sz="2400" dirty="0"/>
          </a:p>
        </p:txBody>
      </p:sp>
      <p:sp>
        <p:nvSpPr>
          <p:cNvPr id="5131" name="Rectangle 16"/>
          <p:cNvSpPr>
            <a:spLocks noChangeArrowheads="1"/>
          </p:cNvSpPr>
          <p:nvPr/>
        </p:nvSpPr>
        <p:spPr bwMode="auto">
          <a:xfrm>
            <a:off x="1774825" y="1052513"/>
            <a:ext cx="1520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/>
              <a:t>Вариант 1.</a:t>
            </a:r>
          </a:p>
        </p:txBody>
      </p:sp>
      <p:sp>
        <p:nvSpPr>
          <p:cNvPr id="5132" name="Rectangle 17"/>
          <p:cNvSpPr>
            <a:spLocks noChangeArrowheads="1"/>
          </p:cNvSpPr>
          <p:nvPr/>
        </p:nvSpPr>
        <p:spPr bwMode="auto">
          <a:xfrm>
            <a:off x="6156325" y="1054100"/>
            <a:ext cx="1520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/>
              <a:t>Вариант 2.</a:t>
            </a:r>
          </a:p>
        </p:txBody>
      </p:sp>
      <p:graphicFrame>
        <p:nvGraphicFramePr>
          <p:cNvPr id="5133" name="Object 18"/>
          <p:cNvGraphicFramePr>
            <a:graphicFrameLocks noChangeAspect="1"/>
          </p:cNvGraphicFramePr>
          <p:nvPr/>
        </p:nvGraphicFramePr>
        <p:xfrm>
          <a:off x="1692275" y="2133600"/>
          <a:ext cx="24606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2" name="Equation" r:id="rId3" imgW="1346200" imgH="228600" progId="Equation.DSMT4">
                  <p:embed/>
                </p:oleObj>
              </mc:Choice>
              <mc:Fallback>
                <p:oleObj name="Equation" r:id="rId3" imgW="1346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133600"/>
                        <a:ext cx="246062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19"/>
          <p:cNvGraphicFramePr>
            <a:graphicFrameLocks noChangeAspect="1"/>
          </p:cNvGraphicFramePr>
          <p:nvPr/>
        </p:nvGraphicFramePr>
        <p:xfrm>
          <a:off x="5724525" y="2133600"/>
          <a:ext cx="24955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3" name="Equation" r:id="rId5" imgW="1358900" imgH="228600" progId="Equation.DSMT4">
                  <p:embed/>
                </p:oleObj>
              </mc:Choice>
              <mc:Fallback>
                <p:oleObj name="Equation" r:id="rId5" imgW="13589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2133600"/>
                        <a:ext cx="249555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Rectangle 20"/>
          <p:cNvSpPr>
            <a:spLocks noChangeArrowheads="1"/>
          </p:cNvSpPr>
          <p:nvPr/>
        </p:nvSpPr>
        <p:spPr bwMode="auto">
          <a:xfrm>
            <a:off x="1260475" y="2060575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/>
              <a:t>а)</a:t>
            </a:r>
          </a:p>
        </p:txBody>
      </p:sp>
      <p:sp>
        <p:nvSpPr>
          <p:cNvPr id="5136" name="Rectangle 21"/>
          <p:cNvSpPr>
            <a:spLocks noChangeArrowheads="1"/>
          </p:cNvSpPr>
          <p:nvPr/>
        </p:nvSpPr>
        <p:spPr bwMode="auto">
          <a:xfrm>
            <a:off x="5322888" y="2060575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/>
              <a:t>а)</a:t>
            </a:r>
          </a:p>
        </p:txBody>
      </p:sp>
      <p:grpSp>
        <p:nvGrpSpPr>
          <p:cNvPr id="5137" name="Group 24"/>
          <p:cNvGrpSpPr>
            <a:grpSpLocks/>
          </p:cNvGrpSpPr>
          <p:nvPr/>
        </p:nvGrpSpPr>
        <p:grpSpPr bwMode="auto">
          <a:xfrm>
            <a:off x="1331913" y="3103563"/>
            <a:ext cx="3455987" cy="396875"/>
            <a:chOff x="748" y="1955"/>
            <a:chExt cx="2177" cy="250"/>
          </a:xfrm>
        </p:grpSpPr>
        <p:sp>
          <p:nvSpPr>
            <p:cNvPr id="5200" name="Line 22"/>
            <p:cNvSpPr>
              <a:spLocks noChangeShapeType="1"/>
            </p:cNvSpPr>
            <p:nvPr/>
          </p:nvSpPr>
          <p:spPr bwMode="auto">
            <a:xfrm>
              <a:off x="748" y="1979"/>
              <a:ext cx="195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01" name="Text Box 23"/>
            <p:cNvSpPr txBox="1">
              <a:spLocks noChangeArrowheads="1"/>
            </p:cNvSpPr>
            <p:nvPr/>
          </p:nvSpPr>
          <p:spPr bwMode="auto">
            <a:xfrm>
              <a:off x="2562" y="1955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 i="1">
                  <a:latin typeface="Times New Roman" pitchFamily="18" charset="0"/>
                </a:rPr>
                <a:t>x</a:t>
              </a:r>
              <a:endParaRPr lang="ru-RU" sz="2000" b="1" i="1">
                <a:latin typeface="Times New Roman" pitchFamily="18" charset="0"/>
              </a:endParaRPr>
            </a:p>
          </p:txBody>
        </p:sp>
      </p:grpSp>
      <p:grpSp>
        <p:nvGrpSpPr>
          <p:cNvPr id="5138" name="Group 25"/>
          <p:cNvGrpSpPr>
            <a:grpSpLocks/>
          </p:cNvGrpSpPr>
          <p:nvPr/>
        </p:nvGrpSpPr>
        <p:grpSpPr bwMode="auto">
          <a:xfrm>
            <a:off x="5508625" y="3103563"/>
            <a:ext cx="3455988" cy="396875"/>
            <a:chOff x="748" y="1955"/>
            <a:chExt cx="2177" cy="250"/>
          </a:xfrm>
        </p:grpSpPr>
        <p:sp>
          <p:nvSpPr>
            <p:cNvPr id="5198" name="Line 26"/>
            <p:cNvSpPr>
              <a:spLocks noChangeShapeType="1"/>
            </p:cNvSpPr>
            <p:nvPr/>
          </p:nvSpPr>
          <p:spPr bwMode="auto">
            <a:xfrm>
              <a:off x="748" y="1979"/>
              <a:ext cx="195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99" name="Text Box 27"/>
            <p:cNvSpPr txBox="1">
              <a:spLocks noChangeArrowheads="1"/>
            </p:cNvSpPr>
            <p:nvPr/>
          </p:nvSpPr>
          <p:spPr bwMode="auto">
            <a:xfrm>
              <a:off x="2562" y="1955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 i="1">
                  <a:latin typeface="Times New Roman" pitchFamily="18" charset="0"/>
                </a:rPr>
                <a:t>x</a:t>
              </a:r>
              <a:endParaRPr lang="ru-RU" sz="2000" b="1" i="1">
                <a:latin typeface="Times New Roman" pitchFamily="18" charset="0"/>
              </a:endParaRPr>
            </a:p>
          </p:txBody>
        </p:sp>
      </p:grpSp>
      <p:sp>
        <p:nvSpPr>
          <p:cNvPr id="5139" name="Text Box 33"/>
          <p:cNvSpPr txBox="1">
            <a:spLocks noChangeArrowheads="1"/>
          </p:cNvSpPr>
          <p:nvPr/>
        </p:nvSpPr>
        <p:spPr bwMode="auto">
          <a:xfrm>
            <a:off x="3132138" y="317658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2,5</a:t>
            </a:r>
            <a:endParaRPr lang="ru-RU" b="1"/>
          </a:p>
        </p:txBody>
      </p:sp>
      <p:sp>
        <p:nvSpPr>
          <p:cNvPr id="5140" name="Text Box 35"/>
          <p:cNvSpPr txBox="1">
            <a:spLocks noChangeArrowheads="1"/>
          </p:cNvSpPr>
          <p:nvPr/>
        </p:nvSpPr>
        <p:spPr bwMode="auto">
          <a:xfrm>
            <a:off x="7308850" y="317658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0,4</a:t>
            </a:r>
            <a:endParaRPr lang="ru-RU" b="1"/>
          </a:p>
        </p:txBody>
      </p:sp>
      <p:sp>
        <p:nvSpPr>
          <p:cNvPr id="5141" name="Arc 36"/>
          <p:cNvSpPr>
            <a:spLocks/>
          </p:cNvSpPr>
          <p:nvPr/>
        </p:nvSpPr>
        <p:spPr bwMode="auto">
          <a:xfrm rot="10422079" flipH="1" flipV="1">
            <a:off x="1335088" y="2716213"/>
            <a:ext cx="754062" cy="423862"/>
          </a:xfrm>
          <a:custGeom>
            <a:avLst/>
            <a:gdLst>
              <a:gd name="T0" fmla="*/ 0 w 22587"/>
              <a:gd name="T1" fmla="*/ 451 h 21600"/>
              <a:gd name="T2" fmla="*/ 754062 w 22587"/>
              <a:gd name="T3" fmla="*/ 423862 h 21600"/>
              <a:gd name="T4" fmla="*/ 32951 w 22587"/>
              <a:gd name="T5" fmla="*/ 42386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587" h="21600" fill="none" extrusionOk="0">
                <a:moveTo>
                  <a:pt x="-1" y="22"/>
                </a:moveTo>
                <a:cubicBezTo>
                  <a:pt x="328" y="7"/>
                  <a:pt x="657" y="-1"/>
                  <a:pt x="987" y="0"/>
                </a:cubicBezTo>
                <a:cubicBezTo>
                  <a:pt x="12916" y="0"/>
                  <a:pt x="22587" y="9670"/>
                  <a:pt x="22587" y="21600"/>
                </a:cubicBezTo>
              </a:path>
              <a:path w="22587" h="21600" stroke="0" extrusionOk="0">
                <a:moveTo>
                  <a:pt x="-1" y="22"/>
                </a:moveTo>
                <a:cubicBezTo>
                  <a:pt x="328" y="7"/>
                  <a:pt x="657" y="-1"/>
                  <a:pt x="987" y="0"/>
                </a:cubicBezTo>
                <a:cubicBezTo>
                  <a:pt x="12916" y="0"/>
                  <a:pt x="22587" y="9670"/>
                  <a:pt x="22587" y="21600"/>
                </a:cubicBezTo>
                <a:lnTo>
                  <a:pt x="987" y="21600"/>
                </a:lnTo>
                <a:lnTo>
                  <a:pt x="-1" y="22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42" name="Arc 37"/>
          <p:cNvSpPr>
            <a:spLocks/>
          </p:cNvSpPr>
          <p:nvPr/>
        </p:nvSpPr>
        <p:spPr bwMode="auto">
          <a:xfrm rot="11177921" flipV="1">
            <a:off x="3413125" y="2714625"/>
            <a:ext cx="869950" cy="433388"/>
          </a:xfrm>
          <a:custGeom>
            <a:avLst/>
            <a:gdLst>
              <a:gd name="T0" fmla="*/ 0 w 21600"/>
              <a:gd name="T1" fmla="*/ 0 h 21600"/>
              <a:gd name="T2" fmla="*/ 869950 w 21600"/>
              <a:gd name="T3" fmla="*/ 433388 h 21600"/>
              <a:gd name="T4" fmla="*/ 0 w 21600"/>
              <a:gd name="T5" fmla="*/ 43338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43" name="AutoShape 38"/>
          <p:cNvSpPr>
            <a:spLocks/>
          </p:cNvSpPr>
          <p:nvPr/>
        </p:nvSpPr>
        <p:spPr bwMode="auto">
          <a:xfrm rot="5400000">
            <a:off x="2554287" y="2312988"/>
            <a:ext cx="360363" cy="1296988"/>
          </a:xfrm>
          <a:prstGeom prst="leftBracket">
            <a:avLst>
              <a:gd name="adj" fmla="val 104091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44" name="Oval 28"/>
          <p:cNvSpPr>
            <a:spLocks noChangeArrowheads="1"/>
          </p:cNvSpPr>
          <p:nvPr/>
        </p:nvSpPr>
        <p:spPr bwMode="auto">
          <a:xfrm>
            <a:off x="2052638" y="3068638"/>
            <a:ext cx="107950" cy="10795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45" name="Oval 29"/>
          <p:cNvSpPr>
            <a:spLocks noChangeArrowheads="1"/>
          </p:cNvSpPr>
          <p:nvPr/>
        </p:nvSpPr>
        <p:spPr bwMode="auto">
          <a:xfrm>
            <a:off x="3348038" y="3068638"/>
            <a:ext cx="107950" cy="10795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46" name="Text Box 32"/>
          <p:cNvSpPr txBox="1">
            <a:spLocks noChangeArrowheads="1"/>
          </p:cNvSpPr>
          <p:nvPr/>
        </p:nvSpPr>
        <p:spPr bwMode="auto">
          <a:xfrm>
            <a:off x="1908175" y="31416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-3</a:t>
            </a:r>
            <a:endParaRPr lang="ru-RU" b="1"/>
          </a:p>
        </p:txBody>
      </p:sp>
      <p:sp>
        <p:nvSpPr>
          <p:cNvPr id="5147" name="Arc 39"/>
          <p:cNvSpPr>
            <a:spLocks/>
          </p:cNvSpPr>
          <p:nvPr/>
        </p:nvSpPr>
        <p:spPr bwMode="auto">
          <a:xfrm rot="10422079" flipH="1" flipV="1">
            <a:off x="5583238" y="2709863"/>
            <a:ext cx="754062" cy="423862"/>
          </a:xfrm>
          <a:custGeom>
            <a:avLst/>
            <a:gdLst>
              <a:gd name="T0" fmla="*/ 0 w 22587"/>
              <a:gd name="T1" fmla="*/ 451 h 21600"/>
              <a:gd name="T2" fmla="*/ 754062 w 22587"/>
              <a:gd name="T3" fmla="*/ 423862 h 21600"/>
              <a:gd name="T4" fmla="*/ 32951 w 22587"/>
              <a:gd name="T5" fmla="*/ 42386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587" h="21600" fill="none" extrusionOk="0">
                <a:moveTo>
                  <a:pt x="-1" y="22"/>
                </a:moveTo>
                <a:cubicBezTo>
                  <a:pt x="328" y="7"/>
                  <a:pt x="657" y="-1"/>
                  <a:pt x="987" y="0"/>
                </a:cubicBezTo>
                <a:cubicBezTo>
                  <a:pt x="12916" y="0"/>
                  <a:pt x="22587" y="9670"/>
                  <a:pt x="22587" y="21600"/>
                </a:cubicBezTo>
              </a:path>
              <a:path w="22587" h="21600" stroke="0" extrusionOk="0">
                <a:moveTo>
                  <a:pt x="-1" y="22"/>
                </a:moveTo>
                <a:cubicBezTo>
                  <a:pt x="328" y="7"/>
                  <a:pt x="657" y="-1"/>
                  <a:pt x="987" y="0"/>
                </a:cubicBezTo>
                <a:cubicBezTo>
                  <a:pt x="12916" y="0"/>
                  <a:pt x="22587" y="9670"/>
                  <a:pt x="22587" y="21600"/>
                </a:cubicBezTo>
                <a:lnTo>
                  <a:pt x="987" y="21600"/>
                </a:lnTo>
                <a:lnTo>
                  <a:pt x="-1" y="22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48" name="Arc 40"/>
          <p:cNvSpPr>
            <a:spLocks/>
          </p:cNvSpPr>
          <p:nvPr/>
        </p:nvSpPr>
        <p:spPr bwMode="auto">
          <a:xfrm rot="11177921" flipV="1">
            <a:off x="7661275" y="2708275"/>
            <a:ext cx="869950" cy="433388"/>
          </a:xfrm>
          <a:custGeom>
            <a:avLst/>
            <a:gdLst>
              <a:gd name="T0" fmla="*/ 0 w 21600"/>
              <a:gd name="T1" fmla="*/ 0 h 21600"/>
              <a:gd name="T2" fmla="*/ 869950 w 21600"/>
              <a:gd name="T3" fmla="*/ 433388 h 21600"/>
              <a:gd name="T4" fmla="*/ 0 w 21600"/>
              <a:gd name="T5" fmla="*/ 43338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49" name="AutoShape 41"/>
          <p:cNvSpPr>
            <a:spLocks/>
          </p:cNvSpPr>
          <p:nvPr/>
        </p:nvSpPr>
        <p:spPr bwMode="auto">
          <a:xfrm rot="5400000">
            <a:off x="6802437" y="2306638"/>
            <a:ext cx="360363" cy="1296988"/>
          </a:xfrm>
          <a:prstGeom prst="leftBracket">
            <a:avLst>
              <a:gd name="adj" fmla="val 104091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50" name="Oval 30"/>
          <p:cNvSpPr>
            <a:spLocks noChangeArrowheads="1"/>
          </p:cNvSpPr>
          <p:nvPr/>
        </p:nvSpPr>
        <p:spPr bwMode="auto">
          <a:xfrm>
            <a:off x="6264275" y="3068638"/>
            <a:ext cx="107950" cy="1079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51" name="Oval 31"/>
          <p:cNvSpPr>
            <a:spLocks noChangeArrowheads="1"/>
          </p:cNvSpPr>
          <p:nvPr/>
        </p:nvSpPr>
        <p:spPr bwMode="auto">
          <a:xfrm>
            <a:off x="7559675" y="3068638"/>
            <a:ext cx="107950" cy="1079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52" name="Text Box 34"/>
          <p:cNvSpPr txBox="1">
            <a:spLocks noChangeArrowheads="1"/>
          </p:cNvSpPr>
          <p:nvPr/>
        </p:nvSpPr>
        <p:spPr bwMode="auto">
          <a:xfrm>
            <a:off x="6084888" y="31416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-4</a:t>
            </a:r>
            <a:endParaRPr lang="ru-RU" b="1"/>
          </a:p>
        </p:txBody>
      </p:sp>
      <p:sp>
        <p:nvSpPr>
          <p:cNvPr id="5153" name="Text Box 42"/>
          <p:cNvSpPr txBox="1">
            <a:spLocks noChangeArrowheads="1"/>
          </p:cNvSpPr>
          <p:nvPr/>
        </p:nvSpPr>
        <p:spPr bwMode="auto">
          <a:xfrm>
            <a:off x="1116013" y="3679825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/>
              <a:t>Ответ:</a:t>
            </a:r>
          </a:p>
        </p:txBody>
      </p:sp>
      <p:sp>
        <p:nvSpPr>
          <p:cNvPr id="5154" name="Text Box 43"/>
          <p:cNvSpPr txBox="1">
            <a:spLocks noChangeArrowheads="1"/>
          </p:cNvSpPr>
          <p:nvPr/>
        </p:nvSpPr>
        <p:spPr bwMode="auto">
          <a:xfrm>
            <a:off x="1187450" y="5989638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/>
              <a:t>Ответ:</a:t>
            </a:r>
          </a:p>
        </p:txBody>
      </p:sp>
      <p:sp>
        <p:nvSpPr>
          <p:cNvPr id="5155" name="Text Box 44"/>
          <p:cNvSpPr txBox="1">
            <a:spLocks noChangeArrowheads="1"/>
          </p:cNvSpPr>
          <p:nvPr/>
        </p:nvSpPr>
        <p:spPr bwMode="auto">
          <a:xfrm>
            <a:off x="3708400" y="2708275"/>
            <a:ext cx="5032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600" b="1"/>
              <a:t>+</a:t>
            </a:r>
          </a:p>
        </p:txBody>
      </p:sp>
      <p:sp>
        <p:nvSpPr>
          <p:cNvPr id="5156" name="Text Box 45"/>
          <p:cNvSpPr txBox="1">
            <a:spLocks noChangeArrowheads="1"/>
          </p:cNvSpPr>
          <p:nvPr/>
        </p:nvSpPr>
        <p:spPr bwMode="auto">
          <a:xfrm>
            <a:off x="1404938" y="2708275"/>
            <a:ext cx="5032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600" b="1"/>
              <a:t>+</a:t>
            </a:r>
          </a:p>
        </p:txBody>
      </p:sp>
      <p:sp>
        <p:nvSpPr>
          <p:cNvPr id="5157" name="Text Box 46"/>
          <p:cNvSpPr txBox="1">
            <a:spLocks noChangeArrowheads="1"/>
          </p:cNvSpPr>
          <p:nvPr/>
        </p:nvSpPr>
        <p:spPr bwMode="auto">
          <a:xfrm>
            <a:off x="2484438" y="2708275"/>
            <a:ext cx="5032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600" b="1"/>
              <a:t> – </a:t>
            </a:r>
          </a:p>
        </p:txBody>
      </p:sp>
      <p:sp>
        <p:nvSpPr>
          <p:cNvPr id="5158" name="Text Box 47"/>
          <p:cNvSpPr txBox="1">
            <a:spLocks noChangeArrowheads="1"/>
          </p:cNvSpPr>
          <p:nvPr/>
        </p:nvSpPr>
        <p:spPr bwMode="auto">
          <a:xfrm>
            <a:off x="7883525" y="2708275"/>
            <a:ext cx="5032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600" b="1"/>
              <a:t>+</a:t>
            </a:r>
          </a:p>
        </p:txBody>
      </p:sp>
      <p:sp>
        <p:nvSpPr>
          <p:cNvPr id="5159" name="Text Box 48"/>
          <p:cNvSpPr txBox="1">
            <a:spLocks noChangeArrowheads="1"/>
          </p:cNvSpPr>
          <p:nvPr/>
        </p:nvSpPr>
        <p:spPr bwMode="auto">
          <a:xfrm>
            <a:off x="5580063" y="2708275"/>
            <a:ext cx="5032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600" b="1"/>
              <a:t>+</a:t>
            </a:r>
          </a:p>
        </p:txBody>
      </p:sp>
      <p:sp>
        <p:nvSpPr>
          <p:cNvPr id="5160" name="Text Box 49"/>
          <p:cNvSpPr txBox="1">
            <a:spLocks noChangeArrowheads="1"/>
          </p:cNvSpPr>
          <p:nvPr/>
        </p:nvSpPr>
        <p:spPr bwMode="auto">
          <a:xfrm>
            <a:off x="6659563" y="2708275"/>
            <a:ext cx="5032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600" b="1"/>
              <a:t> – </a:t>
            </a:r>
          </a:p>
        </p:txBody>
      </p:sp>
      <p:graphicFrame>
        <p:nvGraphicFramePr>
          <p:cNvPr id="5161" name="Object 50"/>
          <p:cNvGraphicFramePr>
            <a:graphicFrameLocks noChangeAspect="1"/>
          </p:cNvGraphicFramePr>
          <p:nvPr/>
        </p:nvGraphicFramePr>
        <p:xfrm>
          <a:off x="2052638" y="3644900"/>
          <a:ext cx="25923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4" name="Equation" r:id="rId7" imgW="1497950" imgH="266584" progId="Equation.DSMT4">
                  <p:embed/>
                </p:oleObj>
              </mc:Choice>
              <mc:Fallback>
                <p:oleObj name="Equation" r:id="rId7" imgW="1497950" imgH="26658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3644900"/>
                        <a:ext cx="2592387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2" name="Object 51"/>
          <p:cNvGraphicFramePr>
            <a:graphicFrameLocks noChangeAspect="1"/>
          </p:cNvGraphicFramePr>
          <p:nvPr/>
        </p:nvGraphicFramePr>
        <p:xfrm>
          <a:off x="2184400" y="5775325"/>
          <a:ext cx="1101725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5" name="Equation" r:id="rId9" imgW="647419" imgH="495085" progId="Equation.DSMT4">
                  <p:embed/>
                </p:oleObj>
              </mc:Choice>
              <mc:Fallback>
                <p:oleObj name="Equation" r:id="rId9" imgW="647419" imgH="4950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5775325"/>
                        <a:ext cx="1101725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3" name="Object 52"/>
          <p:cNvGraphicFramePr>
            <a:graphicFrameLocks noChangeAspect="1"/>
          </p:cNvGraphicFramePr>
          <p:nvPr/>
        </p:nvGraphicFramePr>
        <p:xfrm>
          <a:off x="1763713" y="4330700"/>
          <a:ext cx="21653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6" name="Equation" r:id="rId11" imgW="1181100" imgH="228600" progId="Equation.DSMT4">
                  <p:embed/>
                </p:oleObj>
              </mc:Choice>
              <mc:Fallback>
                <p:oleObj name="Equation" r:id="rId11" imgW="1181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330700"/>
                        <a:ext cx="216535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4" name="Object 53"/>
          <p:cNvGraphicFramePr>
            <a:graphicFrameLocks noChangeAspect="1"/>
          </p:cNvGraphicFramePr>
          <p:nvPr/>
        </p:nvGraphicFramePr>
        <p:xfrm>
          <a:off x="5795963" y="4330700"/>
          <a:ext cx="216058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7" name="Equation" r:id="rId13" imgW="1181100" imgH="228600" progId="Equation.DSMT4">
                  <p:embed/>
                </p:oleObj>
              </mc:Choice>
              <mc:Fallback>
                <p:oleObj name="Equation" r:id="rId13" imgW="1181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4330700"/>
                        <a:ext cx="216058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65" name="Rectangle 54"/>
          <p:cNvSpPr>
            <a:spLocks noChangeArrowheads="1"/>
          </p:cNvSpPr>
          <p:nvPr/>
        </p:nvSpPr>
        <p:spPr bwMode="auto">
          <a:xfrm>
            <a:off x="1112838" y="4340225"/>
            <a:ext cx="693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400">
                <a:cs typeface="Times New Roman" pitchFamily="18" charset="0"/>
              </a:rPr>
              <a:t>  б) </a:t>
            </a:r>
            <a:endParaRPr lang="ru-RU" sz="2400"/>
          </a:p>
        </p:txBody>
      </p:sp>
      <p:sp>
        <p:nvSpPr>
          <p:cNvPr id="5166" name="Rectangle 55"/>
          <p:cNvSpPr>
            <a:spLocks noChangeArrowheads="1"/>
          </p:cNvSpPr>
          <p:nvPr/>
        </p:nvSpPr>
        <p:spPr bwMode="auto">
          <a:xfrm>
            <a:off x="5175250" y="4340225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400">
                <a:cs typeface="Times New Roman" pitchFamily="18" charset="0"/>
              </a:rPr>
              <a:t>  б) </a:t>
            </a:r>
            <a:endParaRPr lang="ru-RU" sz="2400"/>
          </a:p>
        </p:txBody>
      </p:sp>
      <p:grpSp>
        <p:nvGrpSpPr>
          <p:cNvPr id="5167" name="Group 57"/>
          <p:cNvGrpSpPr>
            <a:grpSpLocks/>
          </p:cNvGrpSpPr>
          <p:nvPr/>
        </p:nvGrpSpPr>
        <p:grpSpPr bwMode="auto">
          <a:xfrm>
            <a:off x="1331913" y="5337175"/>
            <a:ext cx="3455987" cy="396875"/>
            <a:chOff x="748" y="1955"/>
            <a:chExt cx="2177" cy="250"/>
          </a:xfrm>
        </p:grpSpPr>
        <p:sp>
          <p:nvSpPr>
            <p:cNvPr id="5196" name="Line 58"/>
            <p:cNvSpPr>
              <a:spLocks noChangeShapeType="1"/>
            </p:cNvSpPr>
            <p:nvPr/>
          </p:nvSpPr>
          <p:spPr bwMode="auto">
            <a:xfrm>
              <a:off x="748" y="1979"/>
              <a:ext cx="195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97" name="Text Box 59"/>
            <p:cNvSpPr txBox="1">
              <a:spLocks noChangeArrowheads="1"/>
            </p:cNvSpPr>
            <p:nvPr/>
          </p:nvSpPr>
          <p:spPr bwMode="auto">
            <a:xfrm>
              <a:off x="2562" y="1955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 i="1">
                  <a:latin typeface="Times New Roman" pitchFamily="18" charset="0"/>
                </a:rPr>
                <a:t>x</a:t>
              </a:r>
              <a:endParaRPr lang="ru-RU" sz="2000" b="1" i="1">
                <a:latin typeface="Times New Roman" pitchFamily="18" charset="0"/>
              </a:endParaRPr>
            </a:p>
          </p:txBody>
        </p:sp>
      </p:grpSp>
      <p:sp>
        <p:nvSpPr>
          <p:cNvPr id="5168" name="Text Box 60"/>
          <p:cNvSpPr txBox="1">
            <a:spLocks noChangeArrowheads="1"/>
          </p:cNvSpPr>
          <p:nvPr/>
        </p:nvSpPr>
        <p:spPr bwMode="auto">
          <a:xfrm>
            <a:off x="3132138" y="54102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1/2</a:t>
            </a:r>
            <a:endParaRPr lang="ru-RU" b="1"/>
          </a:p>
        </p:txBody>
      </p:sp>
      <p:sp>
        <p:nvSpPr>
          <p:cNvPr id="5169" name="Arc 61"/>
          <p:cNvSpPr>
            <a:spLocks/>
          </p:cNvSpPr>
          <p:nvPr/>
        </p:nvSpPr>
        <p:spPr bwMode="auto">
          <a:xfrm rot="10422079" flipH="1" flipV="1">
            <a:off x="1335088" y="4949825"/>
            <a:ext cx="754062" cy="423863"/>
          </a:xfrm>
          <a:custGeom>
            <a:avLst/>
            <a:gdLst>
              <a:gd name="T0" fmla="*/ 0 w 22587"/>
              <a:gd name="T1" fmla="*/ 451 h 21600"/>
              <a:gd name="T2" fmla="*/ 754062 w 22587"/>
              <a:gd name="T3" fmla="*/ 423863 h 21600"/>
              <a:gd name="T4" fmla="*/ 32951 w 22587"/>
              <a:gd name="T5" fmla="*/ 42386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587" h="21600" fill="none" extrusionOk="0">
                <a:moveTo>
                  <a:pt x="-1" y="22"/>
                </a:moveTo>
                <a:cubicBezTo>
                  <a:pt x="328" y="7"/>
                  <a:pt x="657" y="-1"/>
                  <a:pt x="987" y="0"/>
                </a:cubicBezTo>
                <a:cubicBezTo>
                  <a:pt x="12916" y="0"/>
                  <a:pt x="22587" y="9670"/>
                  <a:pt x="22587" y="21600"/>
                </a:cubicBezTo>
              </a:path>
              <a:path w="22587" h="21600" stroke="0" extrusionOk="0">
                <a:moveTo>
                  <a:pt x="-1" y="22"/>
                </a:moveTo>
                <a:cubicBezTo>
                  <a:pt x="328" y="7"/>
                  <a:pt x="657" y="-1"/>
                  <a:pt x="987" y="0"/>
                </a:cubicBezTo>
                <a:cubicBezTo>
                  <a:pt x="12916" y="0"/>
                  <a:pt x="22587" y="9670"/>
                  <a:pt x="22587" y="21600"/>
                </a:cubicBezTo>
                <a:lnTo>
                  <a:pt x="987" y="21600"/>
                </a:lnTo>
                <a:lnTo>
                  <a:pt x="-1" y="22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70" name="Arc 62"/>
          <p:cNvSpPr>
            <a:spLocks/>
          </p:cNvSpPr>
          <p:nvPr/>
        </p:nvSpPr>
        <p:spPr bwMode="auto">
          <a:xfrm rot="11177921" flipV="1">
            <a:off x="3413125" y="4948238"/>
            <a:ext cx="869950" cy="433387"/>
          </a:xfrm>
          <a:custGeom>
            <a:avLst/>
            <a:gdLst>
              <a:gd name="T0" fmla="*/ 0 w 21600"/>
              <a:gd name="T1" fmla="*/ 0 h 21600"/>
              <a:gd name="T2" fmla="*/ 869950 w 21600"/>
              <a:gd name="T3" fmla="*/ 433387 h 21600"/>
              <a:gd name="T4" fmla="*/ 0 w 21600"/>
              <a:gd name="T5" fmla="*/ 43338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71" name="AutoShape 63"/>
          <p:cNvSpPr>
            <a:spLocks/>
          </p:cNvSpPr>
          <p:nvPr/>
        </p:nvSpPr>
        <p:spPr bwMode="auto">
          <a:xfrm rot="5400000">
            <a:off x="2554288" y="4546600"/>
            <a:ext cx="360362" cy="1296988"/>
          </a:xfrm>
          <a:prstGeom prst="leftBracket">
            <a:avLst>
              <a:gd name="adj" fmla="val 104091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72" name="Oval 64"/>
          <p:cNvSpPr>
            <a:spLocks noChangeArrowheads="1"/>
          </p:cNvSpPr>
          <p:nvPr/>
        </p:nvSpPr>
        <p:spPr bwMode="auto">
          <a:xfrm>
            <a:off x="2052638" y="5302250"/>
            <a:ext cx="107950" cy="1079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73" name="Oval 65"/>
          <p:cNvSpPr>
            <a:spLocks noChangeArrowheads="1"/>
          </p:cNvSpPr>
          <p:nvPr/>
        </p:nvSpPr>
        <p:spPr bwMode="auto">
          <a:xfrm>
            <a:off x="3348038" y="5302250"/>
            <a:ext cx="107950" cy="1079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74" name="Text Box 66"/>
          <p:cNvSpPr txBox="1">
            <a:spLocks noChangeArrowheads="1"/>
          </p:cNvSpPr>
          <p:nvPr/>
        </p:nvSpPr>
        <p:spPr bwMode="auto">
          <a:xfrm>
            <a:off x="1763713" y="53752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-3/2</a:t>
            </a:r>
            <a:endParaRPr lang="ru-RU" b="1"/>
          </a:p>
        </p:txBody>
      </p:sp>
      <p:sp>
        <p:nvSpPr>
          <p:cNvPr id="5175" name="Text Box 67"/>
          <p:cNvSpPr txBox="1">
            <a:spLocks noChangeArrowheads="1"/>
          </p:cNvSpPr>
          <p:nvPr/>
        </p:nvSpPr>
        <p:spPr bwMode="auto">
          <a:xfrm>
            <a:off x="3708400" y="4941888"/>
            <a:ext cx="5032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600" b="1"/>
              <a:t>+</a:t>
            </a:r>
          </a:p>
        </p:txBody>
      </p:sp>
      <p:sp>
        <p:nvSpPr>
          <p:cNvPr id="5176" name="Text Box 68"/>
          <p:cNvSpPr txBox="1">
            <a:spLocks noChangeArrowheads="1"/>
          </p:cNvSpPr>
          <p:nvPr/>
        </p:nvSpPr>
        <p:spPr bwMode="auto">
          <a:xfrm>
            <a:off x="1404938" y="4941888"/>
            <a:ext cx="5032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600" b="1"/>
              <a:t>+</a:t>
            </a:r>
          </a:p>
        </p:txBody>
      </p:sp>
      <p:sp>
        <p:nvSpPr>
          <p:cNvPr id="5177" name="Text Box 69"/>
          <p:cNvSpPr txBox="1">
            <a:spLocks noChangeArrowheads="1"/>
          </p:cNvSpPr>
          <p:nvPr/>
        </p:nvSpPr>
        <p:spPr bwMode="auto">
          <a:xfrm>
            <a:off x="2484438" y="4941888"/>
            <a:ext cx="5032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600" b="1"/>
              <a:t> – </a:t>
            </a:r>
          </a:p>
        </p:txBody>
      </p:sp>
      <p:sp>
        <p:nvSpPr>
          <p:cNvPr id="5178" name="Text Box 70"/>
          <p:cNvSpPr txBox="1">
            <a:spLocks noChangeArrowheads="1"/>
          </p:cNvSpPr>
          <p:nvPr/>
        </p:nvSpPr>
        <p:spPr bwMode="auto">
          <a:xfrm>
            <a:off x="5508625" y="3752850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/>
              <a:t>Ответ:</a:t>
            </a:r>
          </a:p>
        </p:txBody>
      </p:sp>
      <p:graphicFrame>
        <p:nvGraphicFramePr>
          <p:cNvPr id="5179" name="Object 71"/>
          <p:cNvGraphicFramePr>
            <a:graphicFrameLocks noChangeAspect="1"/>
          </p:cNvGraphicFramePr>
          <p:nvPr/>
        </p:nvGraphicFramePr>
        <p:xfrm>
          <a:off x="6423025" y="3694113"/>
          <a:ext cx="11255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8" name="Equation" r:id="rId15" imgW="660113" imgH="266584" progId="Equation.DSMT4">
                  <p:embed/>
                </p:oleObj>
              </mc:Choice>
              <mc:Fallback>
                <p:oleObj name="Equation" r:id="rId15" imgW="660113" imgH="26658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3025" y="3694113"/>
                        <a:ext cx="1125538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80" name="Group 74"/>
          <p:cNvGrpSpPr>
            <a:grpSpLocks/>
          </p:cNvGrpSpPr>
          <p:nvPr/>
        </p:nvGrpSpPr>
        <p:grpSpPr bwMode="auto">
          <a:xfrm>
            <a:off x="5508625" y="5337175"/>
            <a:ext cx="3455988" cy="396875"/>
            <a:chOff x="748" y="1955"/>
            <a:chExt cx="2177" cy="250"/>
          </a:xfrm>
        </p:grpSpPr>
        <p:sp>
          <p:nvSpPr>
            <p:cNvPr id="5194" name="Line 75"/>
            <p:cNvSpPr>
              <a:spLocks noChangeShapeType="1"/>
            </p:cNvSpPr>
            <p:nvPr/>
          </p:nvSpPr>
          <p:spPr bwMode="auto">
            <a:xfrm>
              <a:off x="748" y="1979"/>
              <a:ext cx="195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95" name="Text Box 76"/>
            <p:cNvSpPr txBox="1">
              <a:spLocks noChangeArrowheads="1"/>
            </p:cNvSpPr>
            <p:nvPr/>
          </p:nvSpPr>
          <p:spPr bwMode="auto">
            <a:xfrm>
              <a:off x="2562" y="1955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 i="1">
                  <a:latin typeface="Times New Roman" pitchFamily="18" charset="0"/>
                </a:rPr>
                <a:t>x</a:t>
              </a:r>
              <a:endParaRPr lang="ru-RU" sz="2000" b="1" i="1">
                <a:latin typeface="Times New Roman" pitchFamily="18" charset="0"/>
              </a:endParaRPr>
            </a:p>
          </p:txBody>
        </p:sp>
      </p:grpSp>
      <p:sp>
        <p:nvSpPr>
          <p:cNvPr id="5181" name="Text Box 77"/>
          <p:cNvSpPr txBox="1">
            <a:spLocks noChangeArrowheads="1"/>
          </p:cNvSpPr>
          <p:nvPr/>
        </p:nvSpPr>
        <p:spPr bwMode="auto">
          <a:xfrm>
            <a:off x="7308850" y="54102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1/3</a:t>
            </a:r>
            <a:endParaRPr lang="ru-RU" b="1"/>
          </a:p>
        </p:txBody>
      </p:sp>
      <p:sp>
        <p:nvSpPr>
          <p:cNvPr id="5182" name="Arc 78"/>
          <p:cNvSpPr>
            <a:spLocks/>
          </p:cNvSpPr>
          <p:nvPr/>
        </p:nvSpPr>
        <p:spPr bwMode="auto">
          <a:xfrm rot="10422079" flipH="1" flipV="1">
            <a:off x="5511800" y="4949825"/>
            <a:ext cx="754063" cy="423863"/>
          </a:xfrm>
          <a:custGeom>
            <a:avLst/>
            <a:gdLst>
              <a:gd name="T0" fmla="*/ 0 w 22587"/>
              <a:gd name="T1" fmla="*/ 451 h 21600"/>
              <a:gd name="T2" fmla="*/ 754063 w 22587"/>
              <a:gd name="T3" fmla="*/ 423863 h 21600"/>
              <a:gd name="T4" fmla="*/ 32951 w 22587"/>
              <a:gd name="T5" fmla="*/ 42386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587" h="21600" fill="none" extrusionOk="0">
                <a:moveTo>
                  <a:pt x="-1" y="22"/>
                </a:moveTo>
                <a:cubicBezTo>
                  <a:pt x="328" y="7"/>
                  <a:pt x="657" y="-1"/>
                  <a:pt x="987" y="0"/>
                </a:cubicBezTo>
                <a:cubicBezTo>
                  <a:pt x="12916" y="0"/>
                  <a:pt x="22587" y="9670"/>
                  <a:pt x="22587" y="21600"/>
                </a:cubicBezTo>
              </a:path>
              <a:path w="22587" h="21600" stroke="0" extrusionOk="0">
                <a:moveTo>
                  <a:pt x="-1" y="22"/>
                </a:moveTo>
                <a:cubicBezTo>
                  <a:pt x="328" y="7"/>
                  <a:pt x="657" y="-1"/>
                  <a:pt x="987" y="0"/>
                </a:cubicBezTo>
                <a:cubicBezTo>
                  <a:pt x="12916" y="0"/>
                  <a:pt x="22587" y="9670"/>
                  <a:pt x="22587" y="21600"/>
                </a:cubicBezTo>
                <a:lnTo>
                  <a:pt x="987" y="21600"/>
                </a:lnTo>
                <a:lnTo>
                  <a:pt x="-1" y="22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83" name="Arc 79"/>
          <p:cNvSpPr>
            <a:spLocks/>
          </p:cNvSpPr>
          <p:nvPr/>
        </p:nvSpPr>
        <p:spPr bwMode="auto">
          <a:xfrm rot="11177921" flipV="1">
            <a:off x="7589838" y="4948238"/>
            <a:ext cx="869950" cy="433387"/>
          </a:xfrm>
          <a:custGeom>
            <a:avLst/>
            <a:gdLst>
              <a:gd name="T0" fmla="*/ 0 w 21600"/>
              <a:gd name="T1" fmla="*/ 0 h 21600"/>
              <a:gd name="T2" fmla="*/ 869950 w 21600"/>
              <a:gd name="T3" fmla="*/ 433387 h 21600"/>
              <a:gd name="T4" fmla="*/ 0 w 21600"/>
              <a:gd name="T5" fmla="*/ 43338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84" name="AutoShape 80"/>
          <p:cNvSpPr>
            <a:spLocks/>
          </p:cNvSpPr>
          <p:nvPr/>
        </p:nvSpPr>
        <p:spPr bwMode="auto">
          <a:xfrm rot="5400000">
            <a:off x="6731001" y="4546600"/>
            <a:ext cx="360362" cy="1296987"/>
          </a:xfrm>
          <a:prstGeom prst="leftBracket">
            <a:avLst>
              <a:gd name="adj" fmla="val 104091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85" name="Oval 81"/>
          <p:cNvSpPr>
            <a:spLocks noChangeArrowheads="1"/>
          </p:cNvSpPr>
          <p:nvPr/>
        </p:nvSpPr>
        <p:spPr bwMode="auto">
          <a:xfrm>
            <a:off x="6229350" y="5302250"/>
            <a:ext cx="107950" cy="10795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86" name="Oval 82"/>
          <p:cNvSpPr>
            <a:spLocks noChangeArrowheads="1"/>
          </p:cNvSpPr>
          <p:nvPr/>
        </p:nvSpPr>
        <p:spPr bwMode="auto">
          <a:xfrm>
            <a:off x="7524750" y="5302250"/>
            <a:ext cx="107950" cy="10795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87" name="Text Box 83"/>
          <p:cNvSpPr txBox="1">
            <a:spLocks noChangeArrowheads="1"/>
          </p:cNvSpPr>
          <p:nvPr/>
        </p:nvSpPr>
        <p:spPr bwMode="auto">
          <a:xfrm>
            <a:off x="5940425" y="53752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-2/3</a:t>
            </a:r>
            <a:endParaRPr lang="ru-RU" b="1"/>
          </a:p>
        </p:txBody>
      </p:sp>
      <p:sp>
        <p:nvSpPr>
          <p:cNvPr id="5188" name="Text Box 84"/>
          <p:cNvSpPr txBox="1">
            <a:spLocks noChangeArrowheads="1"/>
          </p:cNvSpPr>
          <p:nvPr/>
        </p:nvSpPr>
        <p:spPr bwMode="auto">
          <a:xfrm>
            <a:off x="7885113" y="4941888"/>
            <a:ext cx="5032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600" b="1"/>
              <a:t>+</a:t>
            </a:r>
          </a:p>
        </p:txBody>
      </p:sp>
      <p:sp>
        <p:nvSpPr>
          <p:cNvPr id="5189" name="Text Box 85"/>
          <p:cNvSpPr txBox="1">
            <a:spLocks noChangeArrowheads="1"/>
          </p:cNvSpPr>
          <p:nvPr/>
        </p:nvSpPr>
        <p:spPr bwMode="auto">
          <a:xfrm>
            <a:off x="5581650" y="4941888"/>
            <a:ext cx="5032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600" b="1"/>
              <a:t>+</a:t>
            </a:r>
          </a:p>
        </p:txBody>
      </p:sp>
      <p:sp>
        <p:nvSpPr>
          <p:cNvPr id="5190" name="Text Box 86"/>
          <p:cNvSpPr txBox="1">
            <a:spLocks noChangeArrowheads="1"/>
          </p:cNvSpPr>
          <p:nvPr/>
        </p:nvSpPr>
        <p:spPr bwMode="auto">
          <a:xfrm>
            <a:off x="6661150" y="4941888"/>
            <a:ext cx="5032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600" b="1"/>
              <a:t> – </a:t>
            </a:r>
          </a:p>
        </p:txBody>
      </p:sp>
      <p:sp>
        <p:nvSpPr>
          <p:cNvPr id="5191" name="Text Box 87"/>
          <p:cNvSpPr txBox="1">
            <a:spLocks noChangeArrowheads="1"/>
          </p:cNvSpPr>
          <p:nvPr/>
        </p:nvSpPr>
        <p:spPr bwMode="auto">
          <a:xfrm>
            <a:off x="5292725" y="6046788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/>
              <a:t>Ответ:</a:t>
            </a:r>
          </a:p>
        </p:txBody>
      </p:sp>
      <p:graphicFrame>
        <p:nvGraphicFramePr>
          <p:cNvPr id="5192" name="Object 88"/>
          <p:cNvGraphicFramePr>
            <a:graphicFrameLocks noChangeAspect="1"/>
          </p:cNvGraphicFramePr>
          <p:nvPr/>
        </p:nvGraphicFramePr>
        <p:xfrm>
          <a:off x="6196013" y="5815013"/>
          <a:ext cx="2659062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9" name="Equation" r:id="rId17" imgW="1536033" imgH="495085" progId="Equation.DSMT4">
                  <p:embed/>
                </p:oleObj>
              </mc:Choice>
              <mc:Fallback>
                <p:oleObj name="Equation" r:id="rId17" imgW="1536033" imgH="4950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6013" y="5815013"/>
                        <a:ext cx="2659062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93" name="Picture 91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67" r="-14151"/>
          <a:stretch>
            <a:fillRect/>
          </a:stretch>
        </p:blipFill>
        <p:spPr bwMode="auto">
          <a:xfrm>
            <a:off x="4572000" y="2206625"/>
            <a:ext cx="576263" cy="45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097568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50"/>
          <p:cNvSpPr>
            <a:spLocks noChangeArrowheads="1"/>
          </p:cNvSpPr>
          <p:nvPr/>
        </p:nvSpPr>
        <p:spPr bwMode="auto">
          <a:xfrm>
            <a:off x="1367631" y="1555750"/>
            <a:ext cx="7561263" cy="431800"/>
          </a:xfrm>
          <a:prstGeom prst="roundRect">
            <a:avLst>
              <a:gd name="adj" fmla="val 27940"/>
            </a:avLst>
          </a:prstGeom>
          <a:solidFill>
            <a:schemeClr val="accent1">
              <a:lumMod val="20000"/>
              <a:lumOff val="80000"/>
            </a:schemeClr>
          </a:solidFill>
          <a:ln w="57150" cmpd="thinThick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520950" y="216693"/>
            <a:ext cx="48244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Проверь своё решение</a:t>
            </a: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1774825" y="1052513"/>
            <a:ext cx="1520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/>
              <a:t>Вариант 1.</a:t>
            </a: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156325" y="1054100"/>
            <a:ext cx="1520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/>
              <a:t>Вариант 2.</a:t>
            </a:r>
          </a:p>
        </p:txBody>
      </p:sp>
      <p:pic>
        <p:nvPicPr>
          <p:cNvPr id="6150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362" r="-14151"/>
          <a:stretch>
            <a:fillRect/>
          </a:stretch>
        </p:blipFill>
        <p:spPr bwMode="auto">
          <a:xfrm>
            <a:off x="4572000" y="2276475"/>
            <a:ext cx="576263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51" name="Object 9"/>
          <p:cNvGraphicFramePr>
            <a:graphicFrameLocks noChangeAspect="1"/>
          </p:cNvGraphicFramePr>
          <p:nvPr/>
        </p:nvGraphicFramePr>
        <p:xfrm>
          <a:off x="1144588" y="2276475"/>
          <a:ext cx="31400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8" name="Equation" r:id="rId4" imgW="1892300" imgH="304800" progId="Equation.DSMT4">
                  <p:embed/>
                </p:oleObj>
              </mc:Choice>
              <mc:Fallback>
                <p:oleObj name="Equation" r:id="rId4" imgW="1892300" imgH="304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2276475"/>
                        <a:ext cx="31400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10"/>
          <p:cNvGraphicFramePr>
            <a:graphicFrameLocks noChangeAspect="1"/>
          </p:cNvGraphicFramePr>
          <p:nvPr/>
        </p:nvGraphicFramePr>
        <p:xfrm>
          <a:off x="5219700" y="2276475"/>
          <a:ext cx="34559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9" name="Equation" r:id="rId6" imgW="2082800" imgH="304800" progId="Equation.DSMT4">
                  <p:embed/>
                </p:oleObj>
              </mc:Choice>
              <mc:Fallback>
                <p:oleObj name="Equation" r:id="rId6" imgW="2082800" imgH="304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276475"/>
                        <a:ext cx="345598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Rectangle 11"/>
          <p:cNvSpPr>
            <a:spLocks noChangeArrowheads="1"/>
          </p:cNvSpPr>
          <p:nvPr/>
        </p:nvSpPr>
        <p:spPr bwMode="auto">
          <a:xfrm>
            <a:off x="1722438" y="1555750"/>
            <a:ext cx="6057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400" dirty="0">
                <a:cs typeface="Times New Roman" pitchFamily="18" charset="0"/>
              </a:rPr>
              <a:t>№2. Найдите область определения функции:</a:t>
            </a:r>
            <a:endParaRPr lang="ru-RU" sz="2400" dirty="0"/>
          </a:p>
        </p:txBody>
      </p:sp>
      <p:graphicFrame>
        <p:nvGraphicFramePr>
          <p:cNvPr id="6154" name="Object 13"/>
          <p:cNvGraphicFramePr>
            <a:graphicFrameLocks noChangeAspect="1"/>
          </p:cNvGraphicFramePr>
          <p:nvPr/>
        </p:nvGraphicFramePr>
        <p:xfrm>
          <a:off x="1189038" y="3141663"/>
          <a:ext cx="172720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0" name="Equation" r:id="rId8" imgW="901309" imgH="520474" progId="Equation.DSMT4">
                  <p:embed/>
                </p:oleObj>
              </mc:Choice>
              <mc:Fallback>
                <p:oleObj name="Equation" r:id="rId8" imgW="901309" imgH="52047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3141663"/>
                        <a:ext cx="1727200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Freeform 14"/>
          <p:cNvSpPr>
            <a:spLocks/>
          </p:cNvSpPr>
          <p:nvPr/>
        </p:nvSpPr>
        <p:spPr bwMode="auto">
          <a:xfrm>
            <a:off x="1836738" y="4208463"/>
            <a:ext cx="1368425" cy="360362"/>
          </a:xfrm>
          <a:custGeom>
            <a:avLst/>
            <a:gdLst>
              <a:gd name="T0" fmla="*/ 0 w 862"/>
              <a:gd name="T1" fmla="*/ 360362 h 227"/>
              <a:gd name="T2" fmla="*/ 1368425 w 862"/>
              <a:gd name="T3" fmla="*/ 360362 h 227"/>
              <a:gd name="T4" fmla="*/ 1295400 w 862"/>
              <a:gd name="T5" fmla="*/ 215900 h 227"/>
              <a:gd name="T6" fmla="*/ 1260475 w 862"/>
              <a:gd name="T7" fmla="*/ 155575 h 227"/>
              <a:gd name="T8" fmla="*/ 1196975 w 862"/>
              <a:gd name="T9" fmla="*/ 85725 h 227"/>
              <a:gd name="T10" fmla="*/ 1079500 w 862"/>
              <a:gd name="T11" fmla="*/ 0 h 227"/>
              <a:gd name="T12" fmla="*/ 287338 w 862"/>
              <a:gd name="T13" fmla="*/ 0 h 227"/>
              <a:gd name="T14" fmla="*/ 149225 w 862"/>
              <a:gd name="T15" fmla="*/ 92075 h 227"/>
              <a:gd name="T16" fmla="*/ 71438 w 862"/>
              <a:gd name="T17" fmla="*/ 215900 h 227"/>
              <a:gd name="T18" fmla="*/ 0 w 862"/>
              <a:gd name="T19" fmla="*/ 360362 h 22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62" h="227">
                <a:moveTo>
                  <a:pt x="0" y="227"/>
                </a:moveTo>
                <a:lnTo>
                  <a:pt x="862" y="227"/>
                </a:lnTo>
                <a:lnTo>
                  <a:pt x="816" y="136"/>
                </a:lnTo>
                <a:lnTo>
                  <a:pt x="794" y="98"/>
                </a:lnTo>
                <a:lnTo>
                  <a:pt x="754" y="54"/>
                </a:lnTo>
                <a:lnTo>
                  <a:pt x="680" y="0"/>
                </a:lnTo>
                <a:lnTo>
                  <a:pt x="181" y="0"/>
                </a:lnTo>
                <a:lnTo>
                  <a:pt x="94" y="58"/>
                </a:lnTo>
                <a:lnTo>
                  <a:pt x="45" y="136"/>
                </a:lnTo>
                <a:lnTo>
                  <a:pt x="0" y="227"/>
                </a:lnTo>
                <a:close/>
              </a:path>
            </a:pathLst>
          </a:custGeom>
          <a:solidFill>
            <a:srgbClr val="4299A0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156" name="Group 15"/>
          <p:cNvGrpSpPr>
            <a:grpSpLocks/>
          </p:cNvGrpSpPr>
          <p:nvPr/>
        </p:nvGrpSpPr>
        <p:grpSpPr bwMode="auto">
          <a:xfrm>
            <a:off x="1116013" y="4532313"/>
            <a:ext cx="3455987" cy="396875"/>
            <a:chOff x="748" y="1955"/>
            <a:chExt cx="2177" cy="250"/>
          </a:xfrm>
        </p:grpSpPr>
        <p:sp>
          <p:nvSpPr>
            <p:cNvPr id="6188" name="Line 16"/>
            <p:cNvSpPr>
              <a:spLocks noChangeShapeType="1"/>
            </p:cNvSpPr>
            <p:nvPr/>
          </p:nvSpPr>
          <p:spPr bwMode="auto">
            <a:xfrm>
              <a:off x="748" y="1979"/>
              <a:ext cx="195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9" name="Text Box 17"/>
            <p:cNvSpPr txBox="1">
              <a:spLocks noChangeArrowheads="1"/>
            </p:cNvSpPr>
            <p:nvPr/>
          </p:nvSpPr>
          <p:spPr bwMode="auto">
            <a:xfrm>
              <a:off x="2562" y="1955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 i="1">
                  <a:latin typeface="Times New Roman" pitchFamily="18" charset="0"/>
                </a:rPr>
                <a:t>x</a:t>
              </a:r>
              <a:endParaRPr lang="ru-RU" sz="2000" b="1" i="1">
                <a:latin typeface="Times New Roman" pitchFamily="18" charset="0"/>
              </a:endParaRPr>
            </a:p>
          </p:txBody>
        </p:sp>
      </p:grpSp>
      <p:sp>
        <p:nvSpPr>
          <p:cNvPr id="6157" name="Text Box 18"/>
          <p:cNvSpPr txBox="1">
            <a:spLocks noChangeArrowheads="1"/>
          </p:cNvSpPr>
          <p:nvPr/>
        </p:nvSpPr>
        <p:spPr bwMode="auto">
          <a:xfrm>
            <a:off x="3060700" y="46053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6</a:t>
            </a:r>
          </a:p>
        </p:txBody>
      </p:sp>
      <p:sp>
        <p:nvSpPr>
          <p:cNvPr id="6158" name="Arc 19"/>
          <p:cNvSpPr>
            <a:spLocks/>
          </p:cNvSpPr>
          <p:nvPr/>
        </p:nvSpPr>
        <p:spPr bwMode="auto">
          <a:xfrm rot="10422079" flipH="1" flipV="1">
            <a:off x="1119188" y="4144963"/>
            <a:ext cx="754062" cy="423862"/>
          </a:xfrm>
          <a:custGeom>
            <a:avLst/>
            <a:gdLst>
              <a:gd name="T0" fmla="*/ 0 w 22587"/>
              <a:gd name="T1" fmla="*/ 451 h 21600"/>
              <a:gd name="T2" fmla="*/ 754062 w 22587"/>
              <a:gd name="T3" fmla="*/ 423862 h 21600"/>
              <a:gd name="T4" fmla="*/ 32951 w 22587"/>
              <a:gd name="T5" fmla="*/ 42386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587" h="21600" fill="none" extrusionOk="0">
                <a:moveTo>
                  <a:pt x="-1" y="22"/>
                </a:moveTo>
                <a:cubicBezTo>
                  <a:pt x="328" y="7"/>
                  <a:pt x="657" y="-1"/>
                  <a:pt x="987" y="0"/>
                </a:cubicBezTo>
                <a:cubicBezTo>
                  <a:pt x="12916" y="0"/>
                  <a:pt x="22587" y="9670"/>
                  <a:pt x="22587" y="21600"/>
                </a:cubicBezTo>
              </a:path>
              <a:path w="22587" h="21600" stroke="0" extrusionOk="0">
                <a:moveTo>
                  <a:pt x="-1" y="22"/>
                </a:moveTo>
                <a:cubicBezTo>
                  <a:pt x="328" y="7"/>
                  <a:pt x="657" y="-1"/>
                  <a:pt x="987" y="0"/>
                </a:cubicBezTo>
                <a:cubicBezTo>
                  <a:pt x="12916" y="0"/>
                  <a:pt x="22587" y="9670"/>
                  <a:pt x="22587" y="21600"/>
                </a:cubicBezTo>
                <a:lnTo>
                  <a:pt x="987" y="21600"/>
                </a:lnTo>
                <a:lnTo>
                  <a:pt x="-1" y="22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9" name="Arc 20"/>
          <p:cNvSpPr>
            <a:spLocks/>
          </p:cNvSpPr>
          <p:nvPr/>
        </p:nvSpPr>
        <p:spPr bwMode="auto">
          <a:xfrm rot="11177921" flipV="1">
            <a:off x="3197225" y="4143375"/>
            <a:ext cx="869950" cy="433388"/>
          </a:xfrm>
          <a:custGeom>
            <a:avLst/>
            <a:gdLst>
              <a:gd name="T0" fmla="*/ 0 w 21600"/>
              <a:gd name="T1" fmla="*/ 0 h 21600"/>
              <a:gd name="T2" fmla="*/ 869950 w 21600"/>
              <a:gd name="T3" fmla="*/ 433388 h 21600"/>
              <a:gd name="T4" fmla="*/ 0 w 21600"/>
              <a:gd name="T5" fmla="*/ 43338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60" name="AutoShape 21"/>
          <p:cNvSpPr>
            <a:spLocks/>
          </p:cNvSpPr>
          <p:nvPr/>
        </p:nvSpPr>
        <p:spPr bwMode="auto">
          <a:xfrm rot="5400000">
            <a:off x="2338387" y="3741738"/>
            <a:ext cx="360363" cy="1296988"/>
          </a:xfrm>
          <a:prstGeom prst="leftBracket">
            <a:avLst>
              <a:gd name="adj" fmla="val 104091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61" name="Oval 22"/>
          <p:cNvSpPr>
            <a:spLocks noChangeArrowheads="1"/>
          </p:cNvSpPr>
          <p:nvPr/>
        </p:nvSpPr>
        <p:spPr bwMode="auto">
          <a:xfrm>
            <a:off x="1836738" y="4497388"/>
            <a:ext cx="107950" cy="10795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62" name="Oval 23"/>
          <p:cNvSpPr>
            <a:spLocks noChangeArrowheads="1"/>
          </p:cNvSpPr>
          <p:nvPr/>
        </p:nvSpPr>
        <p:spPr bwMode="auto">
          <a:xfrm>
            <a:off x="3132138" y="4497388"/>
            <a:ext cx="107950" cy="10795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63" name="Text Box 24"/>
          <p:cNvSpPr txBox="1">
            <a:spLocks noChangeArrowheads="1"/>
          </p:cNvSpPr>
          <p:nvPr/>
        </p:nvSpPr>
        <p:spPr bwMode="auto">
          <a:xfrm>
            <a:off x="1692275" y="45704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0</a:t>
            </a:r>
          </a:p>
        </p:txBody>
      </p:sp>
      <p:sp>
        <p:nvSpPr>
          <p:cNvPr id="6164" name="Text Box 27"/>
          <p:cNvSpPr txBox="1">
            <a:spLocks noChangeArrowheads="1"/>
          </p:cNvSpPr>
          <p:nvPr/>
        </p:nvSpPr>
        <p:spPr bwMode="auto">
          <a:xfrm>
            <a:off x="1042988" y="4081463"/>
            <a:ext cx="5032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600" b="1"/>
              <a:t> – </a:t>
            </a:r>
          </a:p>
        </p:txBody>
      </p:sp>
      <p:sp>
        <p:nvSpPr>
          <p:cNvPr id="6165" name="Text Box 28"/>
          <p:cNvSpPr txBox="1">
            <a:spLocks noChangeArrowheads="1"/>
          </p:cNvSpPr>
          <p:nvPr/>
        </p:nvSpPr>
        <p:spPr bwMode="auto">
          <a:xfrm>
            <a:off x="3492500" y="4065588"/>
            <a:ext cx="5032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600" b="1"/>
              <a:t> – </a:t>
            </a:r>
          </a:p>
        </p:txBody>
      </p:sp>
      <p:sp>
        <p:nvSpPr>
          <p:cNvPr id="6166" name="Text Box 29"/>
          <p:cNvSpPr txBox="1">
            <a:spLocks noChangeArrowheads="1"/>
          </p:cNvSpPr>
          <p:nvPr/>
        </p:nvSpPr>
        <p:spPr bwMode="auto">
          <a:xfrm>
            <a:off x="2339975" y="4137025"/>
            <a:ext cx="5032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600" b="1"/>
              <a:t>+</a:t>
            </a:r>
          </a:p>
        </p:txBody>
      </p:sp>
      <p:sp>
        <p:nvSpPr>
          <p:cNvPr id="6167" name="Text Box 30"/>
          <p:cNvSpPr txBox="1">
            <a:spLocks noChangeArrowheads="1"/>
          </p:cNvSpPr>
          <p:nvPr/>
        </p:nvSpPr>
        <p:spPr bwMode="auto">
          <a:xfrm>
            <a:off x="1042988" y="5037138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/>
              <a:t>Ответ:</a:t>
            </a:r>
          </a:p>
        </p:txBody>
      </p:sp>
      <p:graphicFrame>
        <p:nvGraphicFramePr>
          <p:cNvPr id="6168" name="Object 31"/>
          <p:cNvGraphicFramePr>
            <a:graphicFrameLocks noChangeAspect="1"/>
          </p:cNvGraphicFramePr>
          <p:nvPr/>
        </p:nvGraphicFramePr>
        <p:xfrm>
          <a:off x="1979613" y="5002213"/>
          <a:ext cx="8636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1" name="Equation" r:id="rId10" imgW="444114" imgH="266469" progId="Equation.DSMT4">
                  <p:embed/>
                </p:oleObj>
              </mc:Choice>
              <mc:Fallback>
                <p:oleObj name="Equation" r:id="rId10" imgW="444114" imgH="2664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5002213"/>
                        <a:ext cx="8636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9" name="Object 33"/>
          <p:cNvGraphicFramePr>
            <a:graphicFrameLocks noChangeAspect="1"/>
          </p:cNvGraphicFramePr>
          <p:nvPr/>
        </p:nvGraphicFramePr>
        <p:xfrm>
          <a:off x="5219700" y="3141663"/>
          <a:ext cx="172720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2" name="Equation" r:id="rId12" imgW="901309" imgH="520474" progId="Equation.DSMT4">
                  <p:embed/>
                </p:oleObj>
              </mc:Choice>
              <mc:Fallback>
                <p:oleObj name="Equation" r:id="rId12" imgW="901309" imgH="52047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3141663"/>
                        <a:ext cx="1727200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0" name="Freeform 34"/>
          <p:cNvSpPr>
            <a:spLocks/>
          </p:cNvSpPr>
          <p:nvPr/>
        </p:nvSpPr>
        <p:spPr bwMode="auto">
          <a:xfrm>
            <a:off x="6013450" y="4208463"/>
            <a:ext cx="1368425" cy="360362"/>
          </a:xfrm>
          <a:custGeom>
            <a:avLst/>
            <a:gdLst>
              <a:gd name="T0" fmla="*/ 0 w 862"/>
              <a:gd name="T1" fmla="*/ 360362 h 227"/>
              <a:gd name="T2" fmla="*/ 1368425 w 862"/>
              <a:gd name="T3" fmla="*/ 360362 h 227"/>
              <a:gd name="T4" fmla="*/ 1295400 w 862"/>
              <a:gd name="T5" fmla="*/ 215900 h 227"/>
              <a:gd name="T6" fmla="*/ 1260475 w 862"/>
              <a:gd name="T7" fmla="*/ 155575 h 227"/>
              <a:gd name="T8" fmla="*/ 1196975 w 862"/>
              <a:gd name="T9" fmla="*/ 85725 h 227"/>
              <a:gd name="T10" fmla="*/ 1079500 w 862"/>
              <a:gd name="T11" fmla="*/ 0 h 227"/>
              <a:gd name="T12" fmla="*/ 287338 w 862"/>
              <a:gd name="T13" fmla="*/ 0 h 227"/>
              <a:gd name="T14" fmla="*/ 149225 w 862"/>
              <a:gd name="T15" fmla="*/ 92075 h 227"/>
              <a:gd name="T16" fmla="*/ 71438 w 862"/>
              <a:gd name="T17" fmla="*/ 215900 h 227"/>
              <a:gd name="T18" fmla="*/ 0 w 862"/>
              <a:gd name="T19" fmla="*/ 360362 h 22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62" h="227">
                <a:moveTo>
                  <a:pt x="0" y="227"/>
                </a:moveTo>
                <a:lnTo>
                  <a:pt x="862" y="227"/>
                </a:lnTo>
                <a:lnTo>
                  <a:pt x="816" y="136"/>
                </a:lnTo>
                <a:lnTo>
                  <a:pt x="794" y="98"/>
                </a:lnTo>
                <a:lnTo>
                  <a:pt x="754" y="54"/>
                </a:lnTo>
                <a:lnTo>
                  <a:pt x="680" y="0"/>
                </a:lnTo>
                <a:lnTo>
                  <a:pt x="181" y="0"/>
                </a:lnTo>
                <a:lnTo>
                  <a:pt x="94" y="58"/>
                </a:lnTo>
                <a:lnTo>
                  <a:pt x="45" y="136"/>
                </a:lnTo>
                <a:lnTo>
                  <a:pt x="0" y="227"/>
                </a:lnTo>
                <a:close/>
              </a:path>
            </a:pathLst>
          </a:custGeom>
          <a:solidFill>
            <a:srgbClr val="4299A0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171" name="Group 35"/>
          <p:cNvGrpSpPr>
            <a:grpSpLocks/>
          </p:cNvGrpSpPr>
          <p:nvPr/>
        </p:nvGrpSpPr>
        <p:grpSpPr bwMode="auto">
          <a:xfrm>
            <a:off x="5292725" y="4532313"/>
            <a:ext cx="3455988" cy="396875"/>
            <a:chOff x="748" y="1955"/>
            <a:chExt cx="2177" cy="250"/>
          </a:xfrm>
        </p:grpSpPr>
        <p:sp>
          <p:nvSpPr>
            <p:cNvPr id="6186" name="Line 36"/>
            <p:cNvSpPr>
              <a:spLocks noChangeShapeType="1"/>
            </p:cNvSpPr>
            <p:nvPr/>
          </p:nvSpPr>
          <p:spPr bwMode="auto">
            <a:xfrm>
              <a:off x="748" y="1979"/>
              <a:ext cx="195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7" name="Text Box 37"/>
            <p:cNvSpPr txBox="1">
              <a:spLocks noChangeArrowheads="1"/>
            </p:cNvSpPr>
            <p:nvPr/>
          </p:nvSpPr>
          <p:spPr bwMode="auto">
            <a:xfrm>
              <a:off x="2562" y="1955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 i="1">
                  <a:latin typeface="Times New Roman" pitchFamily="18" charset="0"/>
                </a:rPr>
                <a:t>x</a:t>
              </a:r>
              <a:endParaRPr lang="ru-RU" sz="2000" b="1" i="1">
                <a:latin typeface="Times New Roman" pitchFamily="18" charset="0"/>
              </a:endParaRPr>
            </a:p>
          </p:txBody>
        </p:sp>
      </p:grpSp>
      <p:sp>
        <p:nvSpPr>
          <p:cNvPr id="6172" name="Text Box 38"/>
          <p:cNvSpPr txBox="1">
            <a:spLocks noChangeArrowheads="1"/>
          </p:cNvSpPr>
          <p:nvPr/>
        </p:nvSpPr>
        <p:spPr bwMode="auto">
          <a:xfrm>
            <a:off x="7237413" y="46053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7</a:t>
            </a:r>
          </a:p>
        </p:txBody>
      </p:sp>
      <p:sp>
        <p:nvSpPr>
          <p:cNvPr id="6173" name="Arc 39"/>
          <p:cNvSpPr>
            <a:spLocks/>
          </p:cNvSpPr>
          <p:nvPr/>
        </p:nvSpPr>
        <p:spPr bwMode="auto">
          <a:xfrm rot="10422079" flipH="1" flipV="1">
            <a:off x="5295900" y="4144963"/>
            <a:ext cx="754063" cy="423862"/>
          </a:xfrm>
          <a:custGeom>
            <a:avLst/>
            <a:gdLst>
              <a:gd name="T0" fmla="*/ 0 w 22587"/>
              <a:gd name="T1" fmla="*/ 451 h 21600"/>
              <a:gd name="T2" fmla="*/ 754063 w 22587"/>
              <a:gd name="T3" fmla="*/ 423862 h 21600"/>
              <a:gd name="T4" fmla="*/ 32951 w 22587"/>
              <a:gd name="T5" fmla="*/ 42386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587" h="21600" fill="none" extrusionOk="0">
                <a:moveTo>
                  <a:pt x="-1" y="22"/>
                </a:moveTo>
                <a:cubicBezTo>
                  <a:pt x="328" y="7"/>
                  <a:pt x="657" y="-1"/>
                  <a:pt x="987" y="0"/>
                </a:cubicBezTo>
                <a:cubicBezTo>
                  <a:pt x="12916" y="0"/>
                  <a:pt x="22587" y="9670"/>
                  <a:pt x="22587" y="21600"/>
                </a:cubicBezTo>
              </a:path>
              <a:path w="22587" h="21600" stroke="0" extrusionOk="0">
                <a:moveTo>
                  <a:pt x="-1" y="22"/>
                </a:moveTo>
                <a:cubicBezTo>
                  <a:pt x="328" y="7"/>
                  <a:pt x="657" y="-1"/>
                  <a:pt x="987" y="0"/>
                </a:cubicBezTo>
                <a:cubicBezTo>
                  <a:pt x="12916" y="0"/>
                  <a:pt x="22587" y="9670"/>
                  <a:pt x="22587" y="21600"/>
                </a:cubicBezTo>
                <a:lnTo>
                  <a:pt x="987" y="21600"/>
                </a:lnTo>
                <a:lnTo>
                  <a:pt x="-1" y="22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74" name="Arc 40"/>
          <p:cNvSpPr>
            <a:spLocks/>
          </p:cNvSpPr>
          <p:nvPr/>
        </p:nvSpPr>
        <p:spPr bwMode="auto">
          <a:xfrm rot="11177921" flipV="1">
            <a:off x="7373938" y="4143375"/>
            <a:ext cx="869950" cy="433388"/>
          </a:xfrm>
          <a:custGeom>
            <a:avLst/>
            <a:gdLst>
              <a:gd name="T0" fmla="*/ 0 w 21600"/>
              <a:gd name="T1" fmla="*/ 0 h 21600"/>
              <a:gd name="T2" fmla="*/ 869950 w 21600"/>
              <a:gd name="T3" fmla="*/ 433388 h 21600"/>
              <a:gd name="T4" fmla="*/ 0 w 21600"/>
              <a:gd name="T5" fmla="*/ 43338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75" name="AutoShape 41"/>
          <p:cNvSpPr>
            <a:spLocks/>
          </p:cNvSpPr>
          <p:nvPr/>
        </p:nvSpPr>
        <p:spPr bwMode="auto">
          <a:xfrm rot="5400000">
            <a:off x="6515100" y="3741738"/>
            <a:ext cx="360363" cy="1296987"/>
          </a:xfrm>
          <a:prstGeom prst="leftBracket">
            <a:avLst>
              <a:gd name="adj" fmla="val 104091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76" name="Oval 42"/>
          <p:cNvSpPr>
            <a:spLocks noChangeArrowheads="1"/>
          </p:cNvSpPr>
          <p:nvPr/>
        </p:nvSpPr>
        <p:spPr bwMode="auto">
          <a:xfrm>
            <a:off x="6013450" y="4497388"/>
            <a:ext cx="107950" cy="10795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77" name="Oval 43"/>
          <p:cNvSpPr>
            <a:spLocks noChangeArrowheads="1"/>
          </p:cNvSpPr>
          <p:nvPr/>
        </p:nvSpPr>
        <p:spPr bwMode="auto">
          <a:xfrm>
            <a:off x="7308850" y="4497388"/>
            <a:ext cx="107950" cy="10795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78" name="Text Box 44"/>
          <p:cNvSpPr txBox="1">
            <a:spLocks noChangeArrowheads="1"/>
          </p:cNvSpPr>
          <p:nvPr/>
        </p:nvSpPr>
        <p:spPr bwMode="auto">
          <a:xfrm>
            <a:off x="5868988" y="45704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0</a:t>
            </a:r>
          </a:p>
        </p:txBody>
      </p:sp>
      <p:sp>
        <p:nvSpPr>
          <p:cNvPr id="6179" name="Text Box 45"/>
          <p:cNvSpPr txBox="1">
            <a:spLocks noChangeArrowheads="1"/>
          </p:cNvSpPr>
          <p:nvPr/>
        </p:nvSpPr>
        <p:spPr bwMode="auto">
          <a:xfrm>
            <a:off x="5219700" y="4081463"/>
            <a:ext cx="5032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600" b="1"/>
              <a:t> – </a:t>
            </a:r>
          </a:p>
        </p:txBody>
      </p:sp>
      <p:sp>
        <p:nvSpPr>
          <p:cNvPr id="6180" name="Text Box 46"/>
          <p:cNvSpPr txBox="1">
            <a:spLocks noChangeArrowheads="1"/>
          </p:cNvSpPr>
          <p:nvPr/>
        </p:nvSpPr>
        <p:spPr bwMode="auto">
          <a:xfrm>
            <a:off x="7669213" y="4065588"/>
            <a:ext cx="5032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600" b="1"/>
              <a:t> – </a:t>
            </a:r>
          </a:p>
        </p:txBody>
      </p:sp>
      <p:sp>
        <p:nvSpPr>
          <p:cNvPr id="6181" name="Text Box 47"/>
          <p:cNvSpPr txBox="1">
            <a:spLocks noChangeArrowheads="1"/>
          </p:cNvSpPr>
          <p:nvPr/>
        </p:nvSpPr>
        <p:spPr bwMode="auto">
          <a:xfrm>
            <a:off x="6516688" y="4137025"/>
            <a:ext cx="5032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600" b="1" dirty="0"/>
              <a:t>+</a:t>
            </a:r>
          </a:p>
        </p:txBody>
      </p:sp>
      <p:sp>
        <p:nvSpPr>
          <p:cNvPr id="6182" name="Text Box 48"/>
          <p:cNvSpPr txBox="1">
            <a:spLocks noChangeArrowheads="1"/>
          </p:cNvSpPr>
          <p:nvPr/>
        </p:nvSpPr>
        <p:spPr bwMode="auto">
          <a:xfrm>
            <a:off x="5219700" y="5037138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/>
              <a:t>Ответ:</a:t>
            </a:r>
          </a:p>
        </p:txBody>
      </p:sp>
      <p:graphicFrame>
        <p:nvGraphicFramePr>
          <p:cNvPr id="6183" name="Object 49"/>
          <p:cNvGraphicFramePr>
            <a:graphicFrameLocks noChangeAspect="1"/>
          </p:cNvGraphicFramePr>
          <p:nvPr/>
        </p:nvGraphicFramePr>
        <p:xfrm>
          <a:off x="6156325" y="5002213"/>
          <a:ext cx="8636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3" name="Equation" r:id="rId14" imgW="444114" imgH="266469" progId="Equation.DSMT4">
                  <p:embed/>
                </p:oleObj>
              </mc:Choice>
              <mc:Fallback>
                <p:oleObj name="Equation" r:id="rId14" imgW="444114" imgH="2664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5002213"/>
                        <a:ext cx="8636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4" name="Text Box 51"/>
          <p:cNvSpPr txBox="1">
            <a:spLocks noChangeArrowheads="1"/>
          </p:cNvSpPr>
          <p:nvPr/>
        </p:nvSpPr>
        <p:spPr bwMode="auto">
          <a:xfrm>
            <a:off x="1116013" y="2781300"/>
            <a:ext cx="1439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/>
              <a:t>Решение.</a:t>
            </a:r>
          </a:p>
        </p:txBody>
      </p:sp>
      <p:sp>
        <p:nvSpPr>
          <p:cNvPr id="6185" name="Text Box 52"/>
          <p:cNvSpPr txBox="1">
            <a:spLocks noChangeArrowheads="1"/>
          </p:cNvSpPr>
          <p:nvPr/>
        </p:nvSpPr>
        <p:spPr bwMode="auto">
          <a:xfrm>
            <a:off x="5148263" y="2816225"/>
            <a:ext cx="1439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/>
              <a:t>Решение.</a:t>
            </a:r>
          </a:p>
        </p:txBody>
      </p:sp>
    </p:spTree>
    <p:extLst>
      <p:ext uri="{BB962C8B-B14F-4D97-AF65-F5344CB8AC3E}">
        <p14:creationId xmlns:p14="http://schemas.microsoft.com/office/powerpoint/2010/main" val="915762650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8"/>
          <p:cNvSpPr>
            <a:spLocks noChangeArrowheads="1"/>
          </p:cNvSpPr>
          <p:nvPr/>
        </p:nvSpPr>
        <p:spPr bwMode="auto">
          <a:xfrm>
            <a:off x="2051721" y="1712913"/>
            <a:ext cx="6265192" cy="1079500"/>
          </a:xfrm>
          <a:prstGeom prst="roundRect">
            <a:avLst>
              <a:gd name="adj" fmla="val 27940"/>
            </a:avLst>
          </a:prstGeom>
          <a:solidFill>
            <a:schemeClr val="accent1">
              <a:lumMod val="20000"/>
              <a:lumOff val="80000"/>
            </a:schemeClr>
          </a:solidFill>
          <a:ln w="57150" cmpd="thinThick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835150" y="692150"/>
            <a:ext cx="655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Оценка самостоятельной работы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2555875" y="1723110"/>
            <a:ext cx="5183188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ru-RU" sz="2400" b="1" dirty="0"/>
              <a:t>За каждый верно выполненный пример – поставьте 1 балл.</a:t>
            </a:r>
          </a:p>
        </p:txBody>
      </p:sp>
      <p:sp>
        <p:nvSpPr>
          <p:cNvPr id="7173" name="Text Box 24"/>
          <p:cNvSpPr txBox="1">
            <a:spLocks noChangeArrowheads="1"/>
          </p:cNvSpPr>
          <p:nvPr/>
        </p:nvSpPr>
        <p:spPr bwMode="auto">
          <a:xfrm>
            <a:off x="2555875" y="3908425"/>
            <a:ext cx="626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/>
              <a:t>1 балл – удовлетворительно, «3». </a:t>
            </a:r>
          </a:p>
        </p:txBody>
      </p:sp>
      <p:sp>
        <p:nvSpPr>
          <p:cNvPr id="7174" name="Text Box 25"/>
          <p:cNvSpPr txBox="1">
            <a:spLocks noChangeArrowheads="1"/>
          </p:cNvSpPr>
          <p:nvPr/>
        </p:nvSpPr>
        <p:spPr bwMode="auto">
          <a:xfrm>
            <a:off x="2555875" y="4556125"/>
            <a:ext cx="467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/>
              <a:t>2 балла – хорошо, «4». </a:t>
            </a:r>
          </a:p>
        </p:txBody>
      </p:sp>
      <p:sp>
        <p:nvSpPr>
          <p:cNvPr id="7175" name="Text Box 26"/>
          <p:cNvSpPr txBox="1">
            <a:spLocks noChangeArrowheads="1"/>
          </p:cNvSpPr>
          <p:nvPr/>
        </p:nvSpPr>
        <p:spPr bwMode="auto">
          <a:xfrm>
            <a:off x="2555875" y="5276850"/>
            <a:ext cx="4103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/>
              <a:t>3 балла – отлично, «5». </a:t>
            </a:r>
          </a:p>
        </p:txBody>
      </p:sp>
      <p:sp>
        <p:nvSpPr>
          <p:cNvPr id="7176" name="Text Box 27"/>
          <p:cNvSpPr txBox="1">
            <a:spLocks noChangeArrowheads="1"/>
          </p:cNvSpPr>
          <p:nvPr/>
        </p:nvSpPr>
        <p:spPr bwMode="auto">
          <a:xfrm>
            <a:off x="2555875" y="3259138"/>
            <a:ext cx="3743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/>
              <a:t>0 баллов – плохо,  «2».</a:t>
            </a:r>
          </a:p>
        </p:txBody>
      </p:sp>
    </p:spTree>
    <p:extLst>
      <p:ext uri="{BB962C8B-B14F-4D97-AF65-F5344CB8AC3E}">
        <p14:creationId xmlns:p14="http://schemas.microsoft.com/office/powerpoint/2010/main" val="781687681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БЛОКНО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БЛОКНОТ</Template>
  <TotalTime>697</TotalTime>
  <Words>588</Words>
  <Application>Microsoft Office PowerPoint</Application>
  <PresentationFormat>Экран (4:3)</PresentationFormat>
  <Paragraphs>156</Paragraphs>
  <Slides>19</Slides>
  <Notes>1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Презентация БЛОКНОТ</vt:lpstr>
      <vt:lpstr>Формула</vt:lpstr>
      <vt:lpstr>Equation</vt:lpstr>
      <vt:lpstr>Microsoft Equation 3.0</vt:lpstr>
      <vt:lpstr>Применение метода интервалов для решения неравенств</vt:lpstr>
      <vt:lpstr>Метод интервалов — универсальный метод решения неравенств.</vt:lpstr>
      <vt:lpstr>Обобщённый метод интервалов</vt:lpstr>
      <vt:lpstr>Решите неравенство: (х+2)(х-3)   0.</vt:lpstr>
      <vt:lpstr>2. При каких значениях х имеет  смысл выражение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Рефлексия</vt:lpstr>
      <vt:lpstr>Домашнее задание:</vt:lpstr>
      <vt:lpstr>Спасибо за работу!</vt:lpstr>
      <vt:lpstr>Использованные источники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User</cp:lastModifiedBy>
  <cp:revision>54</cp:revision>
  <dcterms:created xsi:type="dcterms:W3CDTF">2011-07-10T05:40:54Z</dcterms:created>
  <dcterms:modified xsi:type="dcterms:W3CDTF">2012-12-12T19:27:55Z</dcterms:modified>
</cp:coreProperties>
</file>