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B81B-BAC7-4248-A8A6-32E01992E72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414-2C0B-4A5D-9BE4-83D9335001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B81B-BAC7-4248-A8A6-32E01992E72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414-2C0B-4A5D-9BE4-83D933500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B81B-BAC7-4248-A8A6-32E01992E72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414-2C0B-4A5D-9BE4-83D933500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B81B-BAC7-4248-A8A6-32E01992E72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414-2C0B-4A5D-9BE4-83D933500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B81B-BAC7-4248-A8A6-32E01992E72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5335414-2C0B-4A5D-9BE4-83D933500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B81B-BAC7-4248-A8A6-32E01992E72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414-2C0B-4A5D-9BE4-83D933500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B81B-BAC7-4248-A8A6-32E01992E72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414-2C0B-4A5D-9BE4-83D933500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B81B-BAC7-4248-A8A6-32E01992E72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414-2C0B-4A5D-9BE4-83D933500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B81B-BAC7-4248-A8A6-32E01992E72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414-2C0B-4A5D-9BE4-83D933500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B81B-BAC7-4248-A8A6-32E01992E72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414-2C0B-4A5D-9BE4-83D933500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B81B-BAC7-4248-A8A6-32E01992E72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414-2C0B-4A5D-9BE4-83D933500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4EB81B-BAC7-4248-A8A6-32E01992E72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335414-2C0B-4A5D-9BE4-83D933500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229600" cy="1828800"/>
          </a:xfrm>
        </p:spPr>
        <p:txBody>
          <a:bodyPr>
            <a:normAutofit/>
          </a:bodyPr>
          <a:lstStyle/>
          <a:p>
            <a:r>
              <a:rPr lang="ru-RU" dirty="0" smtClean="0"/>
              <a:t>Мониторинг качества </a:t>
            </a:r>
            <a:r>
              <a:rPr lang="ru-RU" smtClean="0"/>
              <a:t>образования 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7526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Мониторинг – сложное явление, которое может быть охарактеризовано и как система, и как процесс.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fld id="{E8C04666-DEA7-45A2-9602-589AA74F33BF}" type="slidenum">
              <a:rPr lang="ru-RU" sz="3600" smtClean="0"/>
              <a:pPr/>
              <a:t>1</a:t>
            </a:fld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Педагогические </a:t>
            </a:r>
            <a:r>
              <a:rPr lang="ru-RU" smtClean="0"/>
              <a:t>условия мониторинга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Результаты мониторинга:</a:t>
            </a:r>
            <a:endParaRPr lang="ru-RU" dirty="0" smtClean="0"/>
          </a:p>
          <a:p>
            <a:pPr lvl="0"/>
            <a:r>
              <a:rPr lang="ru-RU" i="1" dirty="0" smtClean="0"/>
              <a:t>Помогают каждому участнику образовательного процесса осмыслить собственную деятельность;</a:t>
            </a:r>
            <a:endParaRPr lang="ru-RU" dirty="0" smtClean="0"/>
          </a:p>
          <a:p>
            <a:pPr lvl="0"/>
            <a:r>
              <a:rPr lang="ru-RU" i="1" smtClean="0"/>
              <a:t>Дает </a:t>
            </a:r>
            <a:r>
              <a:rPr lang="ru-RU" i="1" smtClean="0"/>
              <a:t>возможность </a:t>
            </a:r>
            <a:r>
              <a:rPr lang="ru-RU" i="1" smtClean="0"/>
              <a:t>определить,  </a:t>
            </a:r>
            <a:r>
              <a:rPr lang="ru-RU" i="1" dirty="0" smtClean="0"/>
              <a:t>н</a:t>
            </a:r>
            <a:r>
              <a:rPr lang="ru-RU" i="1" smtClean="0"/>
              <a:t>асколько </a:t>
            </a:r>
            <a:r>
              <a:rPr lang="ru-RU" i="1" dirty="0" smtClean="0"/>
              <a:t>рациональны педагогические и дидактические средства, используемые в процессе </a:t>
            </a:r>
            <a:r>
              <a:rPr lang="ru-RU" i="1" dirty="0" smtClean="0"/>
              <a:t>обучения</a:t>
            </a:r>
            <a:r>
              <a:rPr lang="ru-RU" i="1" dirty="0" smtClean="0"/>
              <a:t>;</a:t>
            </a:r>
            <a:endParaRPr lang="ru-RU" dirty="0" smtClean="0"/>
          </a:p>
          <a:p>
            <a:pPr lvl="0"/>
            <a:r>
              <a:rPr lang="ru-RU" i="1" dirty="0" smtClean="0"/>
              <a:t>Позволяют выявить, насколько они адекватны целям образовательного процесса и возрастным особенностям школьников.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Выводы.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Мониторинг  - важнейшее условие эффективного управления общеобразовательным учреждением, ориентированным на предоставление нового качества образования.</a:t>
            </a:r>
          </a:p>
          <a:p>
            <a:pPr lvl="0"/>
            <a:r>
              <a:rPr lang="ru-RU" dirty="0" smtClean="0"/>
              <a:t>Организация содержания и осуществление мониторинга качества образования должны быть подчинены реализации требований, вытекающих  из принципов:  </a:t>
            </a:r>
            <a:r>
              <a:rPr lang="ru-RU" dirty="0" err="1" smtClean="0"/>
              <a:t>целеноправленности</a:t>
            </a:r>
            <a:r>
              <a:rPr lang="ru-RU" dirty="0" smtClean="0"/>
              <a:t>, непрерывности, целостности , согласованности действий субъектов мониторинга,  </a:t>
            </a:r>
            <a:r>
              <a:rPr lang="ru-RU" dirty="0" err="1" smtClean="0"/>
              <a:t>адресности</a:t>
            </a:r>
            <a:r>
              <a:rPr lang="ru-RU" dirty="0" smtClean="0"/>
              <a:t>  и гласности добываемой с его помощью информации.</a:t>
            </a:r>
          </a:p>
          <a:p>
            <a:pPr lvl="0"/>
            <a:r>
              <a:rPr lang="ru-RU" dirty="0" smtClean="0"/>
              <a:t> В ходе проведения мониторинга должен быть обеспечен полный его цикл, так как пропуск (или искажение любого из этапов этого процесса негативно отразится на качестве мониторинговой информации, а затем на принятых управленческих решениях.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Комплекс критериев оценки качества школьного образования включает в себя инвариантные и вариативные показатели. В число инвариантных показателей должны входить признаки, характеризующие качество результатов образования, качество функционирования образовательного процесса и качество созданных для него условий.</a:t>
            </a:r>
          </a:p>
          <a:p>
            <a:pPr lvl="0"/>
            <a:r>
              <a:rPr lang="ru-RU" dirty="0" smtClean="0"/>
              <a:t>Важнейшим условием успешности мониторинговой оценки качества школьного образования является адекватность критериев и оптимальность (необходимость и достаточность) подбора диагностических методик составляющих </a:t>
            </a:r>
            <a:r>
              <a:rPr lang="ru-RU" dirty="0" err="1" smtClean="0"/>
              <a:t>критериально</a:t>
            </a:r>
            <a:r>
              <a:rPr lang="ru-RU" dirty="0" smtClean="0"/>
              <a:t> – оценочный комплекс.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Система мониторинга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система мониторинг представляет собой совокупность взаимосвязанных элементов: цели его проведения, объекта отслеживания, субъектов организации и осуществления мониторинга, комплекса критериев и показателей оценки. Методов сбора информации, одновременно выступая подсистемой управления образованием.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Мониторинг – это и процесс, представляющий собой последовательное осуществление сбора сущностной и разносторонней информации о качестве образования, её обработки. Систематизации, глубокого анализа, оценки, интерпретации, прогноза дальнейшего развития и выработки мер по коррекции образовательного процесса и созданных для него условий.</a:t>
            </a:r>
          </a:p>
          <a:p>
            <a:pPr>
              <a:buNone/>
            </a:pPr>
            <a:r>
              <a:rPr lang="ru-RU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ru-RU" dirty="0" err="1" smtClean="0"/>
              <a:t>Квалитология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Квалитология</a:t>
            </a:r>
            <a:r>
              <a:rPr lang="ru-RU" dirty="0" smtClean="0"/>
              <a:t> – наука о качестве объектов, создаваемых человеком, применяемым им технологических и производственных процессов, о качестве труда и о качестве тестовых проверок.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Субетто</a:t>
            </a:r>
            <a:r>
              <a:rPr lang="ru-RU" dirty="0" smtClean="0"/>
              <a:t> А.И. </a:t>
            </a:r>
            <a:r>
              <a:rPr lang="ru-RU" dirty="0" err="1" smtClean="0"/>
              <a:t>Квалитология</a:t>
            </a:r>
            <a:r>
              <a:rPr lang="ru-RU" dirty="0" smtClean="0"/>
              <a:t> образования. – СПб. – М. 200.- С. 141)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ru-RU" dirty="0" smtClean="0"/>
              <a:t>Качество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Качество образования – категория, определяющая состояние и результативность образовательного  процесса, его соответствие потребностям и ожиданием общества (различных социальных групп). Качество образования определяется совокупностью показателей, характеризующих различные аспекты образовательного учреждения: условия, процесс и результат.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Образовательный процесс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Образовательный процесс – последовательная смена состояний образовательной среды, где под образовательной средой понимается система влияний и условий формирования личности. А также возможностей для ее развития, содержащихся в социальном и пространственно – предметном окружении.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Факторы, влияющие на построение модели качества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600" dirty="0" smtClean="0"/>
              <a:t>Общая профессиональная подготовленность учителей;</a:t>
            </a:r>
          </a:p>
          <a:p>
            <a:pPr lvl="0"/>
            <a:r>
              <a:rPr lang="ru-RU" sz="1600" dirty="0" smtClean="0"/>
              <a:t>Стремление учителей дать учащимся хорошие и прочные знания, направленность педагогического коллектива на качество учебного процесса;</a:t>
            </a:r>
          </a:p>
          <a:p>
            <a:pPr lvl="0"/>
            <a:r>
              <a:rPr lang="ru-RU" sz="1600" dirty="0" smtClean="0"/>
              <a:t>Общая организация учебы в школе  (ритмичность, продуманность расписания, режим работы, учебная дисциплина, посещаемость).</a:t>
            </a:r>
          </a:p>
          <a:p>
            <a:pPr lvl="0"/>
            <a:r>
              <a:rPr lang="ru-RU" sz="1600" dirty="0" smtClean="0"/>
              <a:t>Современность и содержательное (предметное) наполнение образовательных (учебных) программ, их соответствие требованиям продолжения образования, личностного развития.</a:t>
            </a:r>
          </a:p>
          <a:p>
            <a:pPr lvl="0"/>
            <a:r>
              <a:rPr lang="ru-RU" sz="1600" dirty="0" smtClean="0"/>
              <a:t>Наличие редких индивидуальностей в среде учителей;</a:t>
            </a:r>
          </a:p>
          <a:p>
            <a:pPr lvl="0"/>
            <a:r>
              <a:rPr lang="ru-RU" sz="1600" dirty="0" smtClean="0"/>
              <a:t>Ценностное восприятие качества образования участниками ОП;</a:t>
            </a:r>
          </a:p>
          <a:p>
            <a:pPr lvl="0"/>
            <a:r>
              <a:rPr lang="ru-RU" sz="1600" dirty="0" smtClean="0"/>
              <a:t>Степень </a:t>
            </a:r>
            <a:r>
              <a:rPr lang="ru-RU" sz="1600" dirty="0" err="1" smtClean="0"/>
              <a:t>индивидуализированности</a:t>
            </a:r>
            <a:r>
              <a:rPr lang="ru-RU" sz="1600" dirty="0" smtClean="0"/>
              <a:t> образовательного процесса, доминирование установок на поощрение старательных и одаренных детей;</a:t>
            </a:r>
          </a:p>
          <a:p>
            <a:pPr lvl="0"/>
            <a:r>
              <a:rPr lang="ru-RU" sz="1600" dirty="0" smtClean="0"/>
              <a:t>Степень свободы учителей в выборе методик, подходов, технологии обучения;</a:t>
            </a:r>
          </a:p>
          <a:p>
            <a:pPr lvl="0"/>
            <a:r>
              <a:rPr lang="ru-RU" sz="1600" dirty="0" smtClean="0"/>
              <a:t>Отношения общества к образованию, </a:t>
            </a:r>
            <a:r>
              <a:rPr lang="ru-RU" sz="1600" dirty="0" err="1" smtClean="0"/>
              <a:t>востребованность</a:t>
            </a:r>
            <a:r>
              <a:rPr lang="ru-RU" sz="1600" dirty="0" smtClean="0"/>
              <a:t>  интеллекта, установки на образованность в общественном мнении семей, школе, классных коллективов;</a:t>
            </a:r>
          </a:p>
          <a:p>
            <a:pPr lvl="0"/>
            <a:r>
              <a:rPr lang="ru-RU" sz="1600" dirty="0" smtClean="0"/>
              <a:t>Реализация цели вне его.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Факторы, влияющие на построение модели качества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Наличие редких индивидуальностей в среде учителей;</a:t>
            </a:r>
          </a:p>
          <a:p>
            <a:pPr lvl="0"/>
            <a:r>
              <a:rPr lang="ru-RU" dirty="0" smtClean="0"/>
              <a:t>Ценностное восприятие качества образования участниками ОП;</a:t>
            </a:r>
          </a:p>
          <a:p>
            <a:pPr lvl="0"/>
            <a:r>
              <a:rPr lang="ru-RU" dirty="0" smtClean="0"/>
              <a:t>Степень </a:t>
            </a:r>
            <a:r>
              <a:rPr lang="ru-RU" dirty="0" err="1" smtClean="0"/>
              <a:t>индивидуализированности</a:t>
            </a:r>
            <a:r>
              <a:rPr lang="ru-RU" dirty="0" smtClean="0"/>
              <a:t> образовательного процесса, доминирование установок на поощрение старательных и одаренных детей;</a:t>
            </a:r>
          </a:p>
          <a:p>
            <a:pPr lvl="0"/>
            <a:r>
              <a:rPr lang="ru-RU" dirty="0" smtClean="0"/>
              <a:t>Степень свободы учителей в выборе методик, подходов, технологии обучения;</a:t>
            </a:r>
          </a:p>
          <a:p>
            <a:pPr lvl="0"/>
            <a:r>
              <a:rPr lang="ru-RU" dirty="0" smtClean="0"/>
              <a:t>Отношения общества к образованию, </a:t>
            </a:r>
            <a:r>
              <a:rPr lang="ru-RU" smtClean="0"/>
              <a:t>востребованность</a:t>
            </a:r>
            <a:r>
              <a:rPr lang="ru-RU" dirty="0" smtClean="0"/>
              <a:t>  интеллекта, установки на образованность в общественном мнении семей, школе, классных коллективов;</a:t>
            </a:r>
          </a:p>
          <a:p>
            <a:pPr lvl="0"/>
            <a:r>
              <a:rPr lang="ru-RU" dirty="0" smtClean="0"/>
              <a:t>Реализация цели вне его.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Организационные условия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мониторинга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БЛОК «Измерение и информация»</a:t>
            </a:r>
          </a:p>
          <a:p>
            <a:pPr lvl="0"/>
            <a:r>
              <a:rPr lang="ru-RU" dirty="0" smtClean="0"/>
              <a:t>БЛОК  «Построение модели»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667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Мониторинг качества образования </vt:lpstr>
      <vt:lpstr>Система мониторинга</vt:lpstr>
      <vt:lpstr>Мониторинг</vt:lpstr>
      <vt:lpstr>Квалитология.</vt:lpstr>
      <vt:lpstr>Качество образования</vt:lpstr>
      <vt:lpstr>Образовательный процесс</vt:lpstr>
      <vt:lpstr>Факторы, влияющие на построение модели качества образования</vt:lpstr>
      <vt:lpstr>Факторы, влияющие на построение модели качества образования</vt:lpstr>
      <vt:lpstr>Организационные условия мониторинга</vt:lpstr>
      <vt:lpstr>Педагогические условия мониторинга</vt:lpstr>
      <vt:lpstr>Выводы.</vt:lpstr>
      <vt:lpstr>Выводы.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качества образования </dc:title>
  <dc:creator>User</dc:creator>
  <cp:lastModifiedBy>Цаприлова</cp:lastModifiedBy>
  <cp:revision>16</cp:revision>
  <dcterms:created xsi:type="dcterms:W3CDTF">2011-02-09T09:26:03Z</dcterms:created>
  <dcterms:modified xsi:type="dcterms:W3CDTF">2012-12-03T14:54:06Z</dcterms:modified>
</cp:coreProperties>
</file>