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7"/>
  </p:notesMasterIdLst>
  <p:sldIdLst>
    <p:sldId id="256" r:id="rId2"/>
    <p:sldId id="26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D87"/>
    <a:srgbClr val="F490DA"/>
    <a:srgbClr val="B6B4D0"/>
    <a:srgbClr val="CC99FF"/>
    <a:srgbClr val="A2E2AD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60"/>
  </p:normalViewPr>
  <p:slideViewPr>
    <p:cSldViewPr>
      <p:cViewPr varScale="1">
        <p:scale>
          <a:sx n="60" d="100"/>
          <a:sy n="60" d="100"/>
        </p:scale>
        <p:origin x="-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56A20449-3FEA-4230-AA56-6A970F064A8B}" type="datetimeFigureOut">
              <a:rPr lang="ru-RU"/>
              <a:pPr>
                <a:defRPr/>
              </a:pPr>
              <a:t>31.03.2011</a:t>
            </a:fld>
            <a:endParaRPr lang="ru-RU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E6F71EC-CDB5-42E0-B1EA-FB186784B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293DC-8F70-4084-B106-BEC755CE5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26D6-4941-4F96-A651-BAA72015D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703EB-B809-4392-9E73-84926CF02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553A91-10C8-493F-A17D-0D8375705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E2B9E-6027-4476-91D1-902FF7455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B5832-EE4F-4F7F-8FA1-6B410CB7C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E5EAC-59B4-43FF-8EBF-9F5D434A8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77721C-8A92-4C32-8316-D246948B7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CE992-BB1C-40F3-A649-0C8184711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EEE9C5-FB81-407D-A09C-DDC22A5D3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FDF0657-1713-4DAD-85DF-F6E81C067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9AE4A486-2690-46F2-91B5-392EACBDD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5" r:id="rId4"/>
    <p:sldLayoutId id="2147483904" r:id="rId5"/>
    <p:sldLayoutId id="2147483909" r:id="rId6"/>
    <p:sldLayoutId id="2147483903" r:id="rId7"/>
    <p:sldLayoutId id="2147483910" r:id="rId8"/>
    <p:sldLayoutId id="2147483911" r:id="rId9"/>
    <p:sldLayoutId id="2147483902" r:id="rId10"/>
    <p:sldLayoutId id="2147483901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 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57166"/>
            <a:ext cx="6672262" cy="1300162"/>
          </a:xfrm>
        </p:spPr>
        <p:txBody>
          <a:bodyPr/>
          <a:lstStyle/>
          <a:p>
            <a:pPr algn="ctr" eaLnBrk="1" hangingPunct="1"/>
            <a:r>
              <a:rPr lang="ru-RU" sz="4400" dirty="0" smtClean="0"/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«Учитель, </a:t>
            </a:r>
            <a:endParaRPr lang="ru-RU" sz="3600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sz="3600" dirty="0" smtClean="0">
                <a:solidFill>
                  <a:srgbClr val="C00000"/>
                </a:solidFill>
              </a:rPr>
              <a:t>который </a:t>
            </a:r>
            <a:r>
              <a:rPr lang="ru-RU" sz="3600" dirty="0" smtClean="0">
                <a:solidFill>
                  <a:srgbClr val="C00000"/>
                </a:solidFill>
              </a:rPr>
              <a:t>работает </a:t>
            </a:r>
            <a:endParaRPr lang="ru-RU" sz="3600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sz="3600" dirty="0" smtClean="0">
                <a:solidFill>
                  <a:srgbClr val="C00000"/>
                </a:solidFill>
              </a:rPr>
              <a:t>не </a:t>
            </a:r>
            <a:r>
              <a:rPr lang="ru-RU" sz="3600" dirty="0" smtClean="0">
                <a:solidFill>
                  <a:srgbClr val="C00000"/>
                </a:solidFill>
              </a:rPr>
              <a:t>так…!</a:t>
            </a:r>
          </a:p>
          <a:p>
            <a:pPr algn="ctr" eaLnBrk="1" hangingPunct="1"/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25" y="52863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66"/>
                </a:solidFill>
                <a:latin typeface="Arial" charset="0"/>
              </a:rPr>
              <a:t>  </a:t>
            </a:r>
            <a:endParaRPr lang="en-GB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2786058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algn="r" eaLnBrk="0" hangingPunct="0"/>
            <a:r>
              <a:rPr lang="ru-RU" b="1" i="1" dirty="0">
                <a:ea typeface="Times New Roman" pitchFamily="18" charset="0"/>
              </a:rPr>
              <a:t>Учитель – это человек, который учится всю жизнь, только в этом случае он обретает право учить </a:t>
            </a:r>
            <a:endParaRPr lang="ru-RU" sz="1600" dirty="0"/>
          </a:p>
          <a:p>
            <a:pPr lvl="0" indent="449263" algn="r" eaLnBrk="0" hangingPunct="0"/>
            <a:r>
              <a:rPr lang="ru-RU" b="1" i="1" dirty="0">
                <a:ea typeface="Times New Roman" pitchFamily="18" charset="0"/>
              </a:rPr>
              <a:t>(</a:t>
            </a:r>
            <a:r>
              <a:rPr lang="ru-RU" b="1" i="1" dirty="0" err="1">
                <a:ea typeface="Times New Roman" pitchFamily="18" charset="0"/>
              </a:rPr>
              <a:t>Лизинский</a:t>
            </a:r>
            <a:r>
              <a:rPr lang="ru-RU" b="1" i="1" dirty="0">
                <a:ea typeface="Times New Roman" pitchFamily="18" charset="0"/>
              </a:rPr>
              <a:t> В. М.).</a:t>
            </a:r>
            <a:endParaRPr lang="ru-RU" sz="2800" dirty="0"/>
          </a:p>
        </p:txBody>
      </p:sp>
      <p:pic>
        <p:nvPicPr>
          <p:cNvPr id="7" name="Picture 5" descr="Дума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3143240" cy="3071834"/>
          </a:xfrm>
          <a:prstGeom prst="rect">
            <a:avLst/>
          </a:prstGeom>
          <a:noFill/>
        </p:spPr>
      </p:pic>
      <p:pic>
        <p:nvPicPr>
          <p:cNvPr id="8" name="Picture 2" descr="APARTM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7875" y="4500570"/>
            <a:ext cx="2016125" cy="2160588"/>
          </a:xfrm>
          <a:prstGeom prst="rect">
            <a:avLst/>
          </a:prstGeom>
          <a:noFill/>
        </p:spPr>
      </p:pic>
      <p:pic>
        <p:nvPicPr>
          <p:cNvPr id="10" name="Picture 4" descr="g030585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61013"/>
            <a:ext cx="1331913" cy="1296987"/>
          </a:xfrm>
          <a:prstGeom prst="rect">
            <a:avLst/>
          </a:prstGeom>
          <a:noFill/>
        </p:spPr>
      </p:pic>
      <p:pic>
        <p:nvPicPr>
          <p:cNvPr id="11" name="Picture 3" descr="paper70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6562725"/>
            <a:ext cx="7143750" cy="2952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положительные моменты: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14414" y="1428736"/>
            <a:ext cx="7467600" cy="4873752"/>
          </a:xfrm>
        </p:spPr>
        <p:txBody>
          <a:bodyPr/>
          <a:lstStyle/>
          <a:p>
            <a:pPr marL="590550" indent="-590550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ru-RU" b="1" dirty="0" smtClean="0"/>
              <a:t>соответствие материала по сложности и типу класса;</a:t>
            </a:r>
            <a:endParaRPr lang="ru-RU" dirty="0" smtClean="0"/>
          </a:p>
          <a:p>
            <a:pPr marL="590550" indent="-590550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ru-RU" b="1" dirty="0" smtClean="0"/>
              <a:t>оптимальный темп урока;</a:t>
            </a:r>
            <a:endParaRPr lang="ru-RU" dirty="0" smtClean="0"/>
          </a:p>
          <a:p>
            <a:pPr marL="590550" indent="-590550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ru-RU" b="1" dirty="0" smtClean="0"/>
              <a:t>общая эрудиция учителей;</a:t>
            </a:r>
            <a:endParaRPr lang="ru-RU" dirty="0" smtClean="0"/>
          </a:p>
          <a:p>
            <a:pPr marL="590550" indent="-590550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ru-RU" b="1" dirty="0" smtClean="0"/>
              <a:t>культура и выразительность речи учителей;</a:t>
            </a:r>
            <a:endParaRPr lang="ru-RU" dirty="0" smtClean="0"/>
          </a:p>
          <a:p>
            <a:pPr marL="590550" indent="-590550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ru-RU" b="1" dirty="0" smtClean="0"/>
              <a:t>сотрудничество с учащимися.</a:t>
            </a:r>
            <a:endParaRPr lang="ru-RU" dirty="0" smtClean="0"/>
          </a:p>
          <a:p>
            <a:pPr marL="590550" indent="-590550"/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132"/>
            <a:ext cx="3032377" cy="219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90550" indent="-590550" algn="ctr"/>
            <a:r>
              <a:rPr lang="ru-RU" b="1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негативные моменты: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1924" cy="4873752"/>
          </a:xfrm>
        </p:spPr>
        <p:txBody>
          <a:bodyPr/>
          <a:lstStyle/>
          <a:p>
            <a:pPr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ru-RU" b="1" dirty="0" smtClean="0"/>
              <a:t>недостаточная мотивировка учащихся;</a:t>
            </a:r>
            <a:endParaRPr lang="ru-RU" dirty="0" smtClean="0"/>
          </a:p>
          <a:p>
            <a:pPr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ru-RU" b="1" dirty="0" smtClean="0"/>
              <a:t>стандартность форм работы на уроке;</a:t>
            </a:r>
            <a:endParaRPr lang="ru-RU" dirty="0" smtClean="0"/>
          </a:p>
          <a:p>
            <a:pPr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ru-RU" b="1" dirty="0" smtClean="0"/>
              <a:t>недостаточное внимание к созданию ситуации успеха на уроке.</a:t>
            </a:r>
          </a:p>
          <a:p>
            <a:endParaRPr lang="ru-RU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71744"/>
            <a:ext cx="3954696" cy="254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МОТИВАЦИЯ УЧЕНИЯ – ОСНОВНОЕ УСЛОВИЕ УСПЕШНОГО ОБУЧЕНИЯ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3214686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E01E76"/>
                </a:solidFill>
                <a:latin typeface="Century Gothic" pitchFamily="34" charset="0"/>
              </a:rPr>
              <a:t>   </a:t>
            </a:r>
            <a:r>
              <a:rPr lang="ru-RU" b="1" dirty="0" smtClean="0">
                <a:latin typeface="Century Gothic" pitchFamily="34" charset="0"/>
              </a:rPr>
              <a:t> «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ВСЕ НАШИ ЗАМЫСЛЫ , ВСЕ ПОИСКИ И ПОСТРОЕНИЯ ПРЕВРАЩАЮТСЯ В ПРАХ, ЕСЛИ У УЧЕНИКА НЕТ ЖЕЛАНИЯ УЧИТЬСЯ»</a:t>
            </a:r>
          </a:p>
          <a:p>
            <a:pPr algn="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В. А. Сухомлинский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МОТИВАЦИЯ УЧЕНИЯ – ОСНОВНОЕ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УСЛОВИЕ УСПЕШНОГО ОБУЧЕНИЯ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57554" y="1357298"/>
            <a:ext cx="5257808" cy="3257560"/>
          </a:xfrm>
        </p:spPr>
        <p:txBody>
          <a:bodyPr/>
          <a:lstStyle/>
          <a:p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МОТИВ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от латинского) – приводить в движение, толкать.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Это побуждение к деятельности, связанное с удовлетворением потребности человека.</a:t>
            </a:r>
          </a:p>
          <a:p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МОТИВАЦИЯ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побуждение, вызывающее активность и определяющие его направленность.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совокупность побуждений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к деятельности.</a:t>
            </a:r>
          </a:p>
          <a:p>
            <a:endParaRPr lang="ru-RU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271464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357166"/>
            <a:ext cx="8429684" cy="621510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268660"/>
          <a:ext cx="8072494" cy="4589340"/>
        </p:xfrm>
        <a:graphic>
          <a:graphicData uri="http://schemas.openxmlformats.org/drawingml/2006/table">
            <a:tbl>
              <a:tblPr/>
              <a:tblGrid>
                <a:gridCol w="3380432"/>
                <a:gridCol w="4692062"/>
              </a:tblGrid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Times New Roman"/>
                        </a:rPr>
                        <a:t>Целеполагание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Вид, формы и методы проведения урока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Использование современных педагогических технологий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Приемы обратной связи на уроке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Приемы оценки знаний обучающихся на уроке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Виды и формы контроля по предметам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285728"/>
            <a:ext cx="80794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Приемы создания ситуации успеха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на уроке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143116"/>
            <a:ext cx="2270727" cy="228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Century Schoolbook" pitchFamily="18" charset="0"/>
                <a:cs typeface="Arial" pitchFamily="34" charset="0"/>
              </a:rPr>
              <a:t>Содержание: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85852" y="1142984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Портрет современного учителя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Аналитическая справка о педагогических кадрах школы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Взаимоотношения между участниками образовательного процесса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Профессиональное становление учителя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Роль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мотивации в процессе обучения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Синдром эмоционального выгорания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i="1" dirty="0" smtClean="0"/>
          </a:p>
        </p:txBody>
      </p:sp>
      <p:pic>
        <p:nvPicPr>
          <p:cNvPr id="4" name="Picture 5" descr="j0299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375150"/>
            <a:ext cx="2952750" cy="24828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214546" y="1984248"/>
            <a:ext cx="7467600" cy="4873752"/>
          </a:xfrm>
        </p:spPr>
        <p:txBody>
          <a:bodyPr numCol="2"/>
          <a:lstStyle/>
          <a:p>
            <a:r>
              <a:rPr lang="ru-RU" sz="2000" dirty="0" smtClean="0"/>
              <a:t>сообразительный, </a:t>
            </a:r>
            <a:endParaRPr lang="ru-RU" sz="2000" dirty="0" smtClean="0"/>
          </a:p>
          <a:p>
            <a:r>
              <a:rPr lang="ru-RU" sz="2000" dirty="0" smtClean="0"/>
              <a:t>умный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r>
              <a:rPr lang="ru-RU" sz="2000" dirty="0" smtClean="0"/>
              <a:t>самостоятельно </a:t>
            </a:r>
            <a:r>
              <a:rPr lang="ru-RU" sz="2000" dirty="0" smtClean="0"/>
              <a:t>мыслящий, </a:t>
            </a:r>
            <a:endParaRPr lang="ru-RU" sz="2000" dirty="0" smtClean="0"/>
          </a:p>
          <a:p>
            <a:r>
              <a:rPr lang="ru-RU" sz="2000" dirty="0" smtClean="0"/>
              <a:t>любящий </a:t>
            </a:r>
            <a:r>
              <a:rPr lang="ru-RU" sz="2000" dirty="0" smtClean="0"/>
              <a:t>науку и учение, </a:t>
            </a:r>
            <a:endParaRPr lang="ru-RU" sz="2000" dirty="0" smtClean="0"/>
          </a:p>
          <a:p>
            <a:r>
              <a:rPr lang="ru-RU" sz="2000" dirty="0" smtClean="0"/>
              <a:t>мудрый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r>
              <a:rPr lang="ru-RU" sz="2000" dirty="0" smtClean="0"/>
              <a:t>ответственный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r>
              <a:rPr lang="ru-RU" sz="2000" dirty="0" smtClean="0"/>
              <a:t>трудолюбивый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r>
              <a:rPr lang="ru-RU" sz="2000" dirty="0" smtClean="0"/>
              <a:t>опрятный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r>
              <a:rPr lang="ru-RU" sz="2000" dirty="0" smtClean="0"/>
              <a:t>пунктуальный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r>
              <a:rPr lang="ru-RU" sz="2000" dirty="0" smtClean="0"/>
              <a:t>тактичный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r>
              <a:rPr lang="ru-RU" sz="2000" dirty="0" smtClean="0"/>
              <a:t>воспитанный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r>
              <a:rPr lang="ru-RU" sz="2000" dirty="0" smtClean="0"/>
              <a:t>интересный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r>
              <a:rPr lang="ru-RU" sz="2000" dirty="0" smtClean="0"/>
              <a:t>активный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r>
              <a:rPr lang="ru-RU" sz="2000" dirty="0" smtClean="0"/>
              <a:t>независимый</a:t>
            </a:r>
            <a:r>
              <a:rPr lang="ru-RU" sz="2000" dirty="0" smtClean="0"/>
              <a:t>, 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солидный</a:t>
            </a:r>
            <a:r>
              <a:rPr lang="ru-RU" sz="2000" dirty="0" smtClean="0"/>
              <a:t>; </a:t>
            </a:r>
            <a:endParaRPr lang="ru-RU" sz="2000" dirty="0" smtClean="0"/>
          </a:p>
          <a:p>
            <a:r>
              <a:rPr lang="ru-RU" sz="2000" dirty="0" smtClean="0"/>
              <a:t>а </a:t>
            </a:r>
            <a:r>
              <a:rPr lang="ru-RU" sz="2000" dirty="0" smtClean="0"/>
              <a:t>также это человек, уважающий людей, патриот и индивидуальность.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13" descr="j0233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2028950" cy="238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428596" y="64291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Примеры качеств современного учителя</a:t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endParaRPr lang="ru-RU" sz="3200" dirty="0">
              <a:latin typeface="Century Schoolbook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428604"/>
            <a:ext cx="5614998" cy="37862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Результаты анкетирования учеников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sz="2700" dirty="0" smtClean="0">
                <a:solidFill>
                  <a:srgbClr val="C00000"/>
                </a:solidFill>
              </a:rPr>
              <a:t>Удовлетворенность работой школы и педагогического коллектива»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/>
              <a:t> 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Всего </a:t>
            </a:r>
            <a:r>
              <a:rPr lang="ru-RU" sz="2400" b="1" dirty="0" smtClean="0">
                <a:solidFill>
                  <a:schemeClr val="tx1"/>
                </a:solidFill>
              </a:rPr>
              <a:t>в опросе участвовало 112 человек их 153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(</a:t>
            </a:r>
            <a:r>
              <a:rPr lang="ru-RU" sz="2400" b="1" dirty="0" smtClean="0">
                <a:solidFill>
                  <a:schemeClr val="tx1"/>
                </a:solidFill>
              </a:rPr>
              <a:t>75% от общего количества учащихся 9-11 классов).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5297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27146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5469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Что </a:t>
            </a:r>
            <a:r>
              <a:rPr lang="ru-RU" sz="2400" b="1" dirty="0" smtClean="0">
                <a:solidFill>
                  <a:srgbClr val="C00000"/>
                </a:solidFill>
              </a:rPr>
              <a:t>нравится в работе школы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Материально-техническое обеспечение  - 80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 школе уютно – 93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Сотрудничество с  ДШИ № 18 - 40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Обеспеченность учебниками и литературой - 96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Санитарно-гигиенические условия -71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Что не нравится в работе школы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Питание в школьной столовой  (кормят не вкусно) – 98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Большая загруженность школы (учитель не имеет возможности заниматься с учениками после уроков) – 54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Отсутствие УПК – </a:t>
            </a:r>
            <a:r>
              <a:rPr lang="ru-RU" sz="2400" dirty="0" smtClean="0">
                <a:solidFill>
                  <a:schemeClr val="tx1"/>
                </a:solidFill>
              </a:rPr>
              <a:t>25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5" descr="сканирование"/>
          <p:cNvPicPr>
            <a:picLocks noChangeAspect="1" noChangeArrowheads="1"/>
          </p:cNvPicPr>
          <p:nvPr/>
        </p:nvPicPr>
        <p:blipFill>
          <a:blip r:embed="rId2">
            <a:lum bright="-40000" contrast="60000"/>
            <a:grayscl/>
          </a:blip>
          <a:srcRect l="59186" t="69923" r="17868" b="3862"/>
          <a:stretch>
            <a:fillRect/>
          </a:stretch>
        </p:blipFill>
        <p:spPr bwMode="auto">
          <a:xfrm>
            <a:off x="6500826" y="5000636"/>
            <a:ext cx="178595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74680"/>
            <a:ext cx="7467600" cy="60833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Что нравится в работе школы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Материально-техническое обеспечение  - 80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 школе уютно – 93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Сотрудничество с  ДШИ № 18 - 40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Обеспеченность учебниками и литературой - 96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Санитарно-гигиенические условия -71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Что не нравится в работе школы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Питание в школьной столовой  (кормят не вкусно) – 98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Большая загруженность школы (учитель не имеет возможности заниматься с учениками после уроков) – 54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Отсутствие УПК – </a:t>
            </a:r>
            <a:r>
              <a:rPr lang="ru-RU" sz="2400" dirty="0" smtClean="0">
                <a:solidFill>
                  <a:schemeClr val="tx1"/>
                </a:solidFill>
              </a:rPr>
              <a:t>25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72599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Что останавливает от </a:t>
            </a:r>
            <a:r>
              <a:rPr lang="ru-RU" sz="2700" b="1" dirty="0" smtClean="0">
                <a:solidFill>
                  <a:srgbClr val="C00000"/>
                </a:solidFill>
              </a:rPr>
              <a:t>выбора профессии учитель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Низкая заработная плата – 110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Низкий социальный статус учителей – 110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Необходима ли профессия учителя в наше время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Да, живое общение ни чем не заменишь  -57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Не знаю - 32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Не нужна, можно учиться через интернет  - 11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286256"/>
            <a:ext cx="4071966" cy="194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Взаимодействия между участниками образовательного процесса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642910" y="4643446"/>
            <a:ext cx="3657600" cy="2000264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ru-RU" sz="1900" dirty="0" smtClean="0"/>
              <a:t>Нам трудно работать со школьниками которые обладают следующими характеристиками и качествами…</a:t>
            </a:r>
            <a:endParaRPr lang="ru-RU" sz="1900" dirty="0" smtClean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29190" y="1500174"/>
            <a:ext cx="3657600" cy="2571768"/>
          </a:xfrm>
          <a:prstGeom prst="roundRect">
            <a:avLst>
              <a:gd name="adj" fmla="val 4407"/>
            </a:avLst>
          </a:prstGeom>
        </p:spPr>
        <p:txBody>
          <a:bodyPr/>
          <a:lstStyle/>
          <a:p>
            <a:r>
              <a:rPr lang="ru-RU" dirty="0" smtClean="0"/>
              <a:t>Нам легко работать со школьниками, которые </a:t>
            </a:r>
            <a:r>
              <a:rPr lang="ru-RU" dirty="0" smtClean="0"/>
              <a:t>обладают следующими характеристиками и </a:t>
            </a:r>
            <a:r>
              <a:rPr lang="ru-RU" dirty="0" smtClean="0"/>
              <a:t>качествами…</a:t>
            </a:r>
            <a:endParaRPr lang="ru-RU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505740"/>
            <a:ext cx="2519370" cy="217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896585" cy="257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entury Schoolbook" pitchFamily="18" charset="0"/>
              </a:rPr>
              <a:t>МОТИВАЦИЯ УЧЕНИЯ – </a:t>
            </a:r>
            <a:b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entury Schoolbook" pitchFamily="18" charset="0"/>
              </a:rPr>
            </a:br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entury Schoolbook" pitchFamily="18" charset="0"/>
              </a:rPr>
              <a:t>ОСНОВНОЕ УСЛОВИЕ УСПЕШНОГО ОБУЧЕНИЯ</a:t>
            </a:r>
            <a:endParaRPr lang="ru-RU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pic>
        <p:nvPicPr>
          <p:cNvPr id="50177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52774" y="1928802"/>
            <a:ext cx="456249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1294</TotalTime>
  <Words>326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Century Schoolbook</vt:lpstr>
      <vt:lpstr>Wingdings</vt:lpstr>
      <vt:lpstr>Wingdings 2</vt:lpstr>
      <vt:lpstr>Calibri</vt:lpstr>
      <vt:lpstr>Verdana</vt:lpstr>
      <vt:lpstr>Times New Roman</vt:lpstr>
      <vt:lpstr>Эркер</vt:lpstr>
      <vt:lpstr> </vt:lpstr>
      <vt:lpstr>Содержание:</vt:lpstr>
      <vt:lpstr>                             Примеры качеств современного учителя </vt:lpstr>
      <vt:lpstr>Результаты анкетирования учеников «Удовлетворенность работой школы и педагогического коллектива»    Всего в опросе участвовало 112 человек их 153  (75% от общего количества учащихся 9-11 классов). </vt:lpstr>
      <vt:lpstr>Что нравится в работе школы Материально-техническое обеспечение  - 80  В школе уютно – 93  Сотрудничество с  ДШИ № 18 - 40 Обеспеченность учебниками и литературой - 96 Санитарно-гигиенические условия -71 Что не нравится в работе школы  Питание в школьной столовой  (кормят не вкусно) – 98  Большая загруженность школы (учитель не имеет возможности заниматься с учениками после уроков) – 54 Отсутствие УПК – 25 </vt:lpstr>
      <vt:lpstr>Что нравится в работе школы Материально-техническое обеспечение  - 80  В школе уютно – 93  Сотрудничество с  ДШИ № 18 - 40 Обеспеченность учебниками и литературой - 96 Санитарно-гигиенические условия -71 Что не нравится в работе школы  Питание в школьной столовой  (кормят не вкусно) – 98  Большая загруженность школы (учитель не имеет возможности заниматься с учениками после уроков) – 54 Отсутствие УПК – 25  </vt:lpstr>
      <vt:lpstr>Что останавливает от выбора профессии учитель Низкая заработная плата – 110 Низкий социальный статус учителей – 110 Необходима ли профессия учителя в наше время Да, живое общение ни чем не заменишь  -57 Не знаю - 32 Не нужна, можно учиться через интернет  - 11     </vt:lpstr>
      <vt:lpstr>Взаимодействия между участниками образовательного процесса</vt:lpstr>
      <vt:lpstr>МОТИВАЦИЯ УЧЕНИЯ –  ОСНОВНОЕ УСЛОВИЕ УСПЕШНОГО ОБУЧЕНИЯ</vt:lpstr>
      <vt:lpstr>положительные моменты:</vt:lpstr>
      <vt:lpstr> негативные моменты:</vt:lpstr>
      <vt:lpstr>   МОТИВАЦИЯ УЧЕНИЯ – ОСНОВНОЕ УСЛОВИЕ УСПЕШНОГО ОБУЧЕНИЯ  </vt:lpstr>
      <vt:lpstr>МОТИВАЦИЯ УЧЕНИЯ – ОСНОВНОЕ  УСЛОВИЕ УСПЕШНОГО ОБУЧЕНИЯ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метода проектов  на уроках экономики</dc:title>
  <dc:creator>Admin</dc:creator>
  <cp:lastModifiedBy>Pentium4</cp:lastModifiedBy>
  <cp:revision>113</cp:revision>
  <dcterms:created xsi:type="dcterms:W3CDTF">2010-11-11T11:30:42Z</dcterms:created>
  <dcterms:modified xsi:type="dcterms:W3CDTF">2011-03-31T04:03:26Z</dcterms:modified>
</cp:coreProperties>
</file>