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5"/>
  </p:notesMasterIdLst>
  <p:sldIdLst>
    <p:sldId id="263" r:id="rId2"/>
    <p:sldId id="256" r:id="rId3"/>
    <p:sldId id="266" r:id="rId4"/>
    <p:sldId id="258" r:id="rId5"/>
    <p:sldId id="259" r:id="rId6"/>
    <p:sldId id="262" r:id="rId7"/>
    <p:sldId id="261" r:id="rId8"/>
    <p:sldId id="260" r:id="rId9"/>
    <p:sldId id="264" r:id="rId10"/>
    <p:sldId id="268" r:id="rId11"/>
    <p:sldId id="265" r:id="rId12"/>
    <p:sldId id="267" r:id="rId13"/>
    <p:sldId id="269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0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43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4" d="100"/>
          <a:sy n="54" d="100"/>
        </p:scale>
        <p:origin x="-1662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8B4362-377B-4AB8-A4C2-40AFEBD7B661}" type="datetimeFigureOut">
              <a:rPr lang="ru-RU" smtClean="0"/>
              <a:pPr/>
              <a:t>05.01.2015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076FC8-5B32-4227-9692-7F6B6F551E5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27661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23ACC2B-27F0-4005-81AF-9402BCA54967}" type="datetimeFigureOut">
              <a:rPr lang="ru-RU" smtClean="0"/>
              <a:pPr/>
              <a:t>05.01.2015</a:t>
            </a:fld>
            <a:endParaRPr lang="ru-RU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854B9D-0C4D-4428-BE8D-519C8B6E135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870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23ACC2B-27F0-4005-81AF-9402BCA54967}" type="datetimeFigureOut">
              <a:rPr lang="ru-RU" smtClean="0"/>
              <a:pPr/>
              <a:t>05.01.2015</a:t>
            </a:fld>
            <a:endParaRPr lang="ru-RU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854B9D-0C4D-4428-BE8D-519C8B6E135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50919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23ACC2B-27F0-4005-81AF-9402BCA54967}" type="datetimeFigureOut">
              <a:rPr lang="ru-RU" smtClean="0"/>
              <a:pPr/>
              <a:t>05.01.2015</a:t>
            </a:fld>
            <a:endParaRPr lang="ru-RU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854B9D-0C4D-4428-BE8D-519C8B6E135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5658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23ACC2B-27F0-4005-81AF-9402BCA54967}" type="datetimeFigureOut">
              <a:rPr lang="ru-RU" smtClean="0"/>
              <a:pPr/>
              <a:t>05.01.2015</a:t>
            </a:fld>
            <a:endParaRPr lang="ru-RU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854B9D-0C4D-4428-BE8D-519C8B6E135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2937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23ACC2B-27F0-4005-81AF-9402BCA54967}" type="datetimeFigureOut">
              <a:rPr lang="ru-RU" smtClean="0"/>
              <a:pPr/>
              <a:t>05.01.2015</a:t>
            </a:fld>
            <a:endParaRPr lang="ru-RU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854B9D-0C4D-4428-BE8D-519C8B6E135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57386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23ACC2B-27F0-4005-81AF-9402BCA54967}" type="datetimeFigureOut">
              <a:rPr lang="ru-RU" smtClean="0"/>
              <a:pPr/>
              <a:t>05.01.2015</a:t>
            </a:fld>
            <a:endParaRPr lang="ru-RU"/>
          </a:p>
        </p:txBody>
      </p:sp>
      <p:sp>
        <p:nvSpPr>
          <p:cNvPr id="6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854B9D-0C4D-4428-BE8D-519C8B6E135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38498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23ACC2B-27F0-4005-81AF-9402BCA54967}" type="datetimeFigureOut">
              <a:rPr lang="ru-RU" smtClean="0"/>
              <a:pPr/>
              <a:t>05.01.2015</a:t>
            </a:fld>
            <a:endParaRPr lang="ru-RU"/>
          </a:p>
        </p:txBody>
      </p:sp>
      <p:sp>
        <p:nvSpPr>
          <p:cNvPr id="8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854B9D-0C4D-4428-BE8D-519C8B6E135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9728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23ACC2B-27F0-4005-81AF-9402BCA54967}" type="datetimeFigureOut">
              <a:rPr lang="ru-RU" smtClean="0"/>
              <a:pPr/>
              <a:t>05.01.2015</a:t>
            </a:fld>
            <a:endParaRPr lang="ru-RU"/>
          </a:p>
        </p:txBody>
      </p:sp>
      <p:sp>
        <p:nvSpPr>
          <p:cNvPr id="4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854B9D-0C4D-4428-BE8D-519C8B6E135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05085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23ACC2B-27F0-4005-81AF-9402BCA54967}" type="datetimeFigureOut">
              <a:rPr lang="ru-RU" smtClean="0"/>
              <a:pPr/>
              <a:t>05.01.2015</a:t>
            </a:fld>
            <a:endParaRPr lang="ru-RU"/>
          </a:p>
        </p:txBody>
      </p:sp>
      <p:sp>
        <p:nvSpPr>
          <p:cNvPr id="3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854B9D-0C4D-4428-BE8D-519C8B6E135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79274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23ACC2B-27F0-4005-81AF-9402BCA54967}" type="datetimeFigureOut">
              <a:rPr lang="ru-RU" smtClean="0"/>
              <a:pPr/>
              <a:t>05.01.2015</a:t>
            </a:fld>
            <a:endParaRPr lang="ru-RU"/>
          </a:p>
        </p:txBody>
      </p:sp>
      <p:sp>
        <p:nvSpPr>
          <p:cNvPr id="6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854B9D-0C4D-4428-BE8D-519C8B6E135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12028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Місце для зображення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23ACC2B-27F0-4005-81AF-9402BCA54967}" type="datetimeFigureOut">
              <a:rPr lang="ru-RU" smtClean="0"/>
              <a:pPr/>
              <a:t>05.01.2015</a:t>
            </a:fld>
            <a:endParaRPr lang="ru-RU"/>
          </a:p>
        </p:txBody>
      </p:sp>
      <p:sp>
        <p:nvSpPr>
          <p:cNvPr id="6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854B9D-0C4D-4428-BE8D-519C8B6E135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00586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Місце для заголовка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uk-UA" altLang="ru-RU" smtClean="0"/>
              <a:t>Зразок заголовка</a:t>
            </a:r>
            <a:endParaRPr lang="ru-RU" altLang="ru-RU" smtClean="0"/>
          </a:p>
        </p:txBody>
      </p:sp>
      <p:sp>
        <p:nvSpPr>
          <p:cNvPr id="1027" name="Місце для тексту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uk-UA" altLang="ru-RU" smtClean="0"/>
              <a:t>Зразок тексту</a:t>
            </a:r>
          </a:p>
          <a:p>
            <a:pPr lvl="1"/>
            <a:r>
              <a:rPr lang="uk-UA" altLang="ru-RU" smtClean="0"/>
              <a:t>Другий рівень</a:t>
            </a:r>
          </a:p>
          <a:p>
            <a:pPr lvl="2"/>
            <a:r>
              <a:rPr lang="uk-UA" altLang="ru-RU" smtClean="0"/>
              <a:t>Третій рівень</a:t>
            </a:r>
          </a:p>
          <a:p>
            <a:pPr lvl="3"/>
            <a:r>
              <a:rPr lang="uk-UA" altLang="ru-RU" smtClean="0"/>
              <a:t>Четвертий рівень</a:t>
            </a:r>
          </a:p>
          <a:p>
            <a:pPr lvl="4"/>
            <a:r>
              <a:rPr lang="uk-UA" altLang="ru-RU" smtClean="0"/>
              <a:t>П'ятий рівень</a:t>
            </a:r>
            <a:endParaRPr lang="ru-RU" altLang="ru-RU" smtClean="0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223ACC2B-27F0-4005-81AF-9402BCA54967}" type="datetimeFigureOut">
              <a:rPr lang="ru-RU" smtClean="0"/>
              <a:pPr/>
              <a:t>05.01.2015</a:t>
            </a:fld>
            <a:endParaRPr lang="ru-RU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FC854B9D-0C4D-4428-BE8D-519C8B6E135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418654"/>
            <a:ext cx="8003232" cy="634082"/>
          </a:xfrm>
          <a:solidFill>
            <a:schemeClr val="bg1">
              <a:lumMod val="9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txBody>
          <a:bodyPr/>
          <a:lstStyle/>
          <a:p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Специальный выпуск новостей </a:t>
            </a:r>
            <a:endParaRPr lang="ru-RU" sz="32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86743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692696"/>
            <a:ext cx="813690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Задание для группы экспертов.</a:t>
            </a:r>
          </a:p>
          <a:p>
            <a:pPr algn="ctr"/>
            <a:endParaRPr lang="ru-RU" sz="2400" b="1" u="sng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Используя справочную литературу, учебники, Интернет – ресурсы</a:t>
            </a:r>
            <a:r>
              <a:rPr lang="ru-RU" sz="2400" b="1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найдите 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способы задания функции и </a:t>
            </a:r>
            <a:r>
              <a:rPr lang="ru-RU" sz="2400" b="1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кратко охарактеризуйте 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каждый способ.</a:t>
            </a:r>
          </a:p>
        </p:txBody>
      </p:sp>
    </p:spTree>
    <p:extLst>
      <p:ext uri="{BB962C8B-B14F-4D97-AF65-F5344CB8AC3E}">
        <p14:creationId xmlns:p14="http://schemas.microsoft.com/office/powerpoint/2010/main" val="491742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5576" y="836712"/>
            <a:ext cx="7632848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Способы задания функции:</a:t>
            </a:r>
          </a:p>
          <a:p>
            <a:endParaRPr lang="ru-RU" sz="24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342900" indent="-342900">
              <a:buAutoNum type="arabicPeriod"/>
            </a:pP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 помощью таблицы. При этом способе приводится таблица, в которой указаны значения функции для конечного множества значений аргумента.</a:t>
            </a:r>
          </a:p>
          <a:p>
            <a:pPr marL="342900" indent="-342900">
              <a:buAutoNum type="arabicPeriod"/>
            </a:pPr>
            <a:endParaRPr lang="ru-RU" sz="2400" b="1" dirty="0" smtClean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>
              <a:buAutoNum type="arabicPeriod"/>
            </a:pP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Аналитически. Функция задаётся формулой.</a:t>
            </a:r>
          </a:p>
          <a:p>
            <a:pPr marL="342900" indent="-342900">
              <a:buAutoNum type="arabicPeriod"/>
            </a:pPr>
            <a:endParaRPr lang="ru-RU" sz="2400" b="1" dirty="0" smtClean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>
              <a:buAutoNum type="arabicPeriod"/>
            </a:pP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Графически. Функция задаётся с помощью графика.</a:t>
            </a:r>
          </a:p>
          <a:p>
            <a:pPr marL="342900" indent="-342900">
              <a:buAutoNum type="arabicPeriod"/>
            </a:pPr>
            <a:endParaRPr lang="ru-RU" sz="2400" b="1" dirty="0" smtClean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>
              <a:buAutoNum type="arabicPeriod"/>
            </a:pP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Словесное описание. Правило задания функции описывается словами.</a:t>
            </a:r>
            <a:endParaRPr lang="ru-RU" sz="24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1638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692696"/>
            <a:ext cx="813690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Автомобиль, двигаясь  с постоянной скоростью 70 км</a:t>
            </a:r>
            <a:r>
              <a:rPr lang="en-US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</a:t>
            </a:r>
            <a:r>
              <a:rPr lang="ru-RU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 , за </a:t>
            </a:r>
          </a:p>
          <a:p>
            <a:r>
              <a:rPr lang="en-US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 </a:t>
            </a:r>
            <a:r>
              <a:rPr lang="ru-RU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часов проходит путь </a:t>
            </a:r>
            <a:r>
              <a:rPr lang="en-US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 </a:t>
            </a:r>
            <a:r>
              <a:rPr lang="ru-RU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км.</a:t>
            </a:r>
          </a:p>
          <a:p>
            <a:endParaRPr lang="ru-RU" sz="2400" dirty="0"/>
          </a:p>
          <a:p>
            <a:pPr marL="457200" indent="-457200">
              <a:buAutoNum type="arabicPeriod"/>
            </a:pP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Задайте зависимость пути от времени аналитически.</a:t>
            </a:r>
          </a:p>
          <a:p>
            <a:pPr marL="457200" indent="-457200">
              <a:buAutoNum type="arabicPeriod"/>
            </a:pP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Составьте таблицу значений .</a:t>
            </a:r>
          </a:p>
          <a:p>
            <a:pPr marL="457200" indent="-457200">
              <a:buAutoNum type="arabicPeriod"/>
            </a:pP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Постройте  график  этой зависимости.</a:t>
            </a:r>
          </a:p>
          <a:p>
            <a:pPr marL="457200" indent="-457200">
              <a:buAutoNum type="arabicPeriod"/>
            </a:pP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 помощью графика найдите значение </a:t>
            </a:r>
            <a:r>
              <a:rPr lang="en-US" sz="24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если </a:t>
            </a:r>
            <a:r>
              <a:rPr lang="en-US" sz="24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= 1,5 ч.</a:t>
            </a: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06099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692696"/>
            <a:ext cx="813690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Задание на дом:</a:t>
            </a:r>
          </a:p>
          <a:p>
            <a:endParaRPr lang="ru-RU" sz="2400" dirty="0"/>
          </a:p>
          <a:p>
            <a:pPr marL="457200" indent="-457200">
              <a:buAutoNum type="arabicPeriod"/>
            </a:pP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Прочитать параграф 9.</a:t>
            </a:r>
          </a:p>
          <a:p>
            <a:pPr marL="457200" indent="-457200">
              <a:buAutoNum type="arabicPeriod"/>
            </a:pP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ыполнить  № 9.1; 9.7.</a:t>
            </a:r>
          </a:p>
          <a:p>
            <a:pPr marL="457200" indent="-457200">
              <a:buAutoNum type="arabicPeriod"/>
            </a:pPr>
            <a:r>
              <a:rPr lang="ru-RU" sz="2400" b="1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Для желающих  № 9.4; 9.5.</a:t>
            </a:r>
            <a:endParaRPr lang="ru-RU" sz="2400" b="1" dirty="0" smtClean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31804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620688"/>
            <a:ext cx="7846640" cy="2979763"/>
          </a:xfrm>
          <a:ln>
            <a:noFill/>
          </a:ln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Тема урока : «Способы задания функции»</a:t>
            </a:r>
            <a:endParaRPr lang="ru-RU" b="1" dirty="0">
              <a:solidFill>
                <a:srgbClr val="A5002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3501008"/>
            <a:ext cx="8208912" cy="1368152"/>
          </a:xfrm>
          <a:ln>
            <a:noFill/>
          </a:ln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Цель урока : выяснить, какие способы задания функции существуют.</a:t>
            </a:r>
            <a:endParaRPr lang="ru-RU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81371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3064" y="404664"/>
            <a:ext cx="77048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Является ли графиком какой – либо функции линия, изображённая на заданном рисунке. </a:t>
            </a:r>
          </a:p>
          <a:p>
            <a:pPr algn="ctr"/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Если «да», то объясните почему.</a:t>
            </a:r>
            <a:endParaRPr lang="ru-RU" sz="24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5" name="Рисунок 4" descr="vyXI9bVNvD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300" y="1772816"/>
            <a:ext cx="7811342" cy="4464496"/>
          </a:xfrm>
          <a:prstGeom prst="rect">
            <a:avLst/>
          </a:prstGeom>
          <a:ln>
            <a:solidFill>
              <a:schemeClr val="accent2">
                <a:lumMod val="5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3492874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2520" y="203388"/>
            <a:ext cx="8363272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Учёные, которые долгие годы работали над понятием «функция» :</a:t>
            </a:r>
            <a:endParaRPr lang="ru-RU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556792"/>
            <a:ext cx="8219256" cy="4752568"/>
          </a:xfrm>
          <a:noFill/>
          <a:ln w="28575"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ru-RU" dirty="0" smtClean="0"/>
              <a:t>                                                                 </a:t>
            </a:r>
            <a:endParaRPr lang="ru-RU" sz="2400" dirty="0" smtClean="0"/>
          </a:p>
          <a:p>
            <a:pPr marL="514350" indent="-514350">
              <a:buAutoNum type="arabicPeriod"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                                                                                </a:t>
            </a:r>
            <a:r>
              <a:rPr lang="ru-RU" sz="1800" dirty="0" smtClean="0"/>
              <a:t>  </a:t>
            </a:r>
            <a:r>
              <a:rPr lang="ru-RU" sz="1800" dirty="0" err="1" smtClean="0"/>
              <a:t>Жозеф</a:t>
            </a:r>
            <a:r>
              <a:rPr lang="ru-RU" sz="1800" dirty="0" smtClean="0"/>
              <a:t> Луи Лагранж       Леонард Эйлер      Рене Декарт               Даниил Бернулли</a:t>
            </a:r>
          </a:p>
          <a:p>
            <a:pPr marL="0" indent="0">
              <a:buNone/>
            </a:pPr>
            <a:r>
              <a:rPr lang="ru-RU" sz="1800" dirty="0" smtClean="0"/>
              <a:t>     (1736 – 1813)                 ( 1707 – 1783)         ( 1596 -1650)             ( 1700 – 1782)</a:t>
            </a:r>
          </a:p>
          <a:p>
            <a:pPr marL="0" indent="0">
              <a:buNone/>
            </a:pPr>
            <a:endParaRPr lang="ru-RU" sz="1800" dirty="0" smtClean="0"/>
          </a:p>
          <a:p>
            <a:pPr marL="0" indent="0">
              <a:buNone/>
            </a:pPr>
            <a:endParaRPr lang="ru-RU" sz="1800" dirty="0" smtClean="0"/>
          </a:p>
          <a:p>
            <a:pPr marL="0" indent="0">
              <a:buNone/>
            </a:pPr>
            <a:endParaRPr lang="ru-RU" sz="1800" dirty="0" smtClean="0"/>
          </a:p>
          <a:p>
            <a:pPr marL="0" indent="0">
              <a:buNone/>
            </a:pPr>
            <a:endParaRPr lang="ru-RU" sz="1800" dirty="0" smtClean="0"/>
          </a:p>
          <a:p>
            <a:pPr marL="0" indent="0">
              <a:buNone/>
            </a:pPr>
            <a:endParaRPr lang="ru-RU" sz="1800" dirty="0" smtClean="0"/>
          </a:p>
          <a:p>
            <a:pPr marL="0" indent="0">
              <a:buNone/>
            </a:pPr>
            <a:endParaRPr lang="ru-RU" sz="1800" dirty="0" smtClean="0"/>
          </a:p>
          <a:p>
            <a:pPr marL="0" indent="0">
              <a:buNone/>
            </a:pPr>
            <a:r>
              <a:rPr lang="ru-RU" sz="1800" dirty="0" smtClean="0"/>
              <a:t>              Готфрид Вильгельм                  Жан </a:t>
            </a:r>
            <a:r>
              <a:rPr lang="ru-RU" sz="1800" dirty="0" err="1" smtClean="0"/>
              <a:t>Лерон</a:t>
            </a:r>
            <a:r>
              <a:rPr lang="ru-RU" sz="1800" dirty="0" smtClean="0"/>
              <a:t>                         Жан Батист </a:t>
            </a:r>
            <a:r>
              <a:rPr lang="ru-RU" sz="1800" dirty="0" err="1" smtClean="0"/>
              <a:t>Жозеф</a:t>
            </a:r>
            <a:endParaRPr lang="ru-RU" sz="1800" dirty="0" smtClean="0"/>
          </a:p>
          <a:p>
            <a:pPr marL="0" indent="0">
              <a:buNone/>
            </a:pPr>
            <a:r>
              <a:rPr lang="ru-RU" sz="1800" dirty="0" smtClean="0"/>
              <a:t>               Лейбниц  (1646 – 1716</a:t>
            </a:r>
            <a:r>
              <a:rPr lang="ru-RU" sz="1800" smtClean="0"/>
              <a:t>)      </a:t>
            </a:r>
            <a:r>
              <a:rPr lang="ru-RU" sz="1800" dirty="0" smtClean="0"/>
              <a:t>Даламбер ( 1717 – 1783)     Фурье ( 1768 – 1830)</a:t>
            </a:r>
            <a:endParaRPr lang="ru-RU" sz="1800" dirty="0"/>
          </a:p>
        </p:txBody>
      </p:sp>
      <p:pic>
        <p:nvPicPr>
          <p:cNvPr id="1026" name="Picture 2" descr="C:\Users\User\Documents\Новая папка\175px-Лагранж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7" y="1556791"/>
            <a:ext cx="1224000" cy="1594357"/>
          </a:xfrm>
          <a:prstGeom prst="rect">
            <a:avLst/>
          </a:prstGeom>
          <a:noFill/>
          <a:ln w="28575">
            <a:solidFill>
              <a:srgbClr val="C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User\Documents\Новая папка\219px-Leonhard_Euler_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1556792"/>
            <a:ext cx="1266043" cy="1584000"/>
          </a:xfrm>
          <a:prstGeom prst="rect">
            <a:avLst/>
          </a:prstGeom>
          <a:noFill/>
          <a:ln w="28575">
            <a:solidFill>
              <a:srgbClr val="C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788024" y="1556791"/>
            <a:ext cx="1295464" cy="1584000"/>
          </a:xfrm>
          <a:prstGeom prst="rect">
            <a:avLst/>
          </a:prstGeom>
          <a:ln w="28575">
            <a:solidFill>
              <a:srgbClr val="C00000"/>
            </a:solidFill>
          </a:ln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3933056"/>
            <a:ext cx="1250526" cy="1584000"/>
          </a:xfrm>
          <a:prstGeom prst="rect">
            <a:avLst/>
          </a:prstGeom>
          <a:ln w="28575">
            <a:solidFill>
              <a:srgbClr val="C00000"/>
            </a:solidFill>
          </a:ln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9952" y="3933056"/>
            <a:ext cx="1265176" cy="1584000"/>
          </a:xfrm>
          <a:prstGeom prst="rect">
            <a:avLst/>
          </a:prstGeom>
          <a:ln w="28575">
            <a:solidFill>
              <a:srgbClr val="C00000"/>
            </a:solidFill>
          </a:ln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241" y="4005063"/>
            <a:ext cx="1294117" cy="1584000"/>
          </a:xfrm>
          <a:prstGeom prst="rect">
            <a:avLst/>
          </a:prstGeom>
          <a:ln w="28575">
            <a:solidFill>
              <a:srgbClr val="C00000"/>
            </a:solidFill>
          </a:ln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297" y="1556792"/>
            <a:ext cx="971322" cy="1584000"/>
          </a:xfrm>
          <a:prstGeom prst="rect">
            <a:avLst/>
          </a:prstGeom>
          <a:ln w="28575">
            <a:solidFill>
              <a:srgbClr val="C00000"/>
            </a:solidFill>
          </a:ln>
        </p:spPr>
      </p:pic>
    </p:spTree>
    <p:extLst>
      <p:ext uri="{BB962C8B-B14F-4D97-AF65-F5344CB8AC3E}">
        <p14:creationId xmlns:p14="http://schemas.microsoft.com/office/powerpoint/2010/main" val="32400858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395536" y="188640"/>
            <a:ext cx="8229600" cy="2044824"/>
          </a:xfrm>
          <a:noFill/>
        </p:spPr>
        <p:txBody>
          <a:bodyPr>
            <a:normAutofit/>
          </a:bodyPr>
          <a:lstStyle/>
          <a:p>
            <a:r>
              <a:rPr lang="ru-RU" sz="24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 для 1 группы.</a:t>
            </a:r>
            <a:r>
              <a:rPr lang="ru-RU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 таблице приведены сведения о производстве зерна  в России за последние пять лет.</a:t>
            </a:r>
            <a:endParaRPr lang="ru-RU" sz="24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>
          <a:xfrm>
            <a:off x="652340" y="4653136"/>
            <a:ext cx="7848872" cy="1872208"/>
          </a:xfrm>
        </p:spPr>
        <p:txBody>
          <a:bodyPr/>
          <a:lstStyle/>
          <a:p>
            <a:pPr marL="514350" indent="15875">
              <a:buFont typeface="+mj-lt"/>
              <a:buAutoNum type="arabicPeriod"/>
            </a:pP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В каком году было собрано меньше всего зерна?</a:t>
            </a:r>
          </a:p>
          <a:p>
            <a:pPr marL="514350" indent="15875">
              <a:buFont typeface="+mj-lt"/>
              <a:buAutoNum type="arabicPeriod"/>
            </a:pP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В каком году было собрано больше всего зерна?</a:t>
            </a:r>
          </a:p>
          <a:p>
            <a:pPr marL="514350" indent="15875">
              <a:buFont typeface="+mj-lt"/>
              <a:buAutoNum type="arabicPeriod"/>
            </a:pP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На сколько  млн т зерна в 2011г.  было  собрано больше, чем в 2012г .?</a:t>
            </a:r>
            <a:endParaRPr lang="ru-RU" sz="24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77899"/>
              </p:ext>
            </p:extLst>
          </p:nvPr>
        </p:nvGraphicFramePr>
        <p:xfrm>
          <a:off x="1475656" y="2204864"/>
          <a:ext cx="6552729" cy="20162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8149"/>
                <a:gridCol w="1066916"/>
                <a:gridCol w="1066916"/>
                <a:gridCol w="1066916"/>
                <a:gridCol w="1066916"/>
                <a:gridCol w="1066916"/>
              </a:tblGrid>
              <a:tr h="1150701">
                <a:tc>
                  <a:txBody>
                    <a:bodyPr/>
                    <a:lstStyle/>
                    <a:p>
                      <a:r>
                        <a:rPr lang="ru-RU" dirty="0" smtClean="0"/>
                        <a:t>Год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2010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2011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2012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2013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2014</a:t>
                      </a:r>
                      <a:endParaRPr lang="ru-RU" dirty="0"/>
                    </a:p>
                  </a:txBody>
                  <a:tcPr/>
                </a:tc>
              </a:tr>
              <a:tr h="865523">
                <a:tc>
                  <a:txBody>
                    <a:bodyPr/>
                    <a:lstStyle/>
                    <a:p>
                      <a:r>
                        <a:rPr lang="ru-RU" dirty="0" smtClean="0"/>
                        <a:t>Масса зерна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60</a:t>
                      </a:r>
                    </a:p>
                    <a:p>
                      <a:r>
                        <a:rPr lang="ru-RU" dirty="0" smtClean="0"/>
                        <a:t>млн 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73,5</a:t>
                      </a:r>
                    </a:p>
                    <a:p>
                      <a:r>
                        <a:rPr lang="ru-RU" dirty="0" smtClean="0"/>
                        <a:t>млн  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69,9</a:t>
                      </a:r>
                    </a:p>
                    <a:p>
                      <a:r>
                        <a:rPr lang="ru-RU" dirty="0" smtClean="0"/>
                        <a:t>млн  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91,3</a:t>
                      </a:r>
                    </a:p>
                    <a:p>
                      <a:r>
                        <a:rPr lang="ru-RU" dirty="0" smtClean="0"/>
                        <a:t>млн  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100</a:t>
                      </a:r>
                    </a:p>
                    <a:p>
                      <a:r>
                        <a:rPr lang="ru-RU" dirty="0" smtClean="0"/>
                        <a:t>млн т 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62488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Задание для 2 группы</a:t>
            </a:r>
            <a:r>
              <a:rPr lang="ru-RU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ru-RU" sz="2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ru-RU" sz="2400" dirty="0" smtClean="0"/>
                  <a:t> </a:t>
                </a:r>
                <a:r>
                  <a:rPr lang="ru-RU" sz="2400" b="1" dirty="0" smtClean="0">
                    <a:solidFill>
                      <a:schemeClr val="accent2">
                        <a:lumMod val="50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Дана формула </a:t>
                </a:r>
                <a:r>
                  <a:rPr lang="en-US" sz="2400" b="1" dirty="0" smtClean="0">
                    <a:solidFill>
                      <a:schemeClr val="accent2">
                        <a:lumMod val="50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S </a:t>
                </a:r>
                <a14:m>
                  <m:oMath xmlns:m="http://schemas.openxmlformats.org/officeDocument/2006/math">
                    <m:r>
                      <a:rPr lang="en-US" sz="2400" b="1" i="1" smtClean="0">
                        <a:solidFill>
                          <a:schemeClr val="accent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=</m:t>
                    </m:r>
                    <m:r>
                      <a:rPr lang="el-GR" sz="2400" b="1" i="1" smtClean="0">
                        <a:solidFill>
                          <a:schemeClr val="accent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𝝅</m:t>
                    </m:r>
                    <m:sSup>
                      <m:sSupPr>
                        <m:ctrlPr>
                          <a:rPr lang="en-US" sz="2400" b="1" i="1" smtClean="0">
                            <a:solidFill>
                              <a:schemeClr val="accent2">
                                <a:lumMod val="50000"/>
                              </a:schemeClr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1" i="1" smtClean="0">
                            <a:solidFill>
                              <a:schemeClr val="accent2">
                                <a:lumMod val="50000"/>
                              </a:schemeClr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𝒓</m:t>
                        </m:r>
                      </m:e>
                      <m:sup>
                        <m:r>
                          <a:rPr lang="en-US" sz="2400" b="1" i="1" smtClean="0">
                            <a:solidFill>
                              <a:schemeClr val="accent2">
                                <a:lumMod val="50000"/>
                              </a:schemeClr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ru-RU" sz="2400" b="1" dirty="0" smtClean="0">
                    <a:solidFill>
                      <a:schemeClr val="accent2">
                        <a:lumMod val="50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. О какой зависимости идёт речь? Какая переменная является независимой, а какая зависимой? Какие значения может принимать </a:t>
                </a:r>
                <a:r>
                  <a:rPr lang="en-US" sz="2400" b="1" dirty="0" smtClean="0">
                    <a:solidFill>
                      <a:schemeClr val="accent2">
                        <a:lumMod val="50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r</a:t>
                </a:r>
                <a:r>
                  <a:rPr lang="ru-RU" sz="2400" b="1" dirty="0" smtClean="0">
                    <a:solidFill>
                      <a:schemeClr val="accent2">
                        <a:lumMod val="50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? Найдите значение </a:t>
                </a:r>
                <a:r>
                  <a:rPr lang="en-US" sz="2400" b="1" dirty="0" smtClean="0">
                    <a:solidFill>
                      <a:schemeClr val="accent2">
                        <a:lumMod val="50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S</a:t>
                </a:r>
                <a:r>
                  <a:rPr lang="ru-RU" sz="2400" b="1" dirty="0" smtClean="0">
                    <a:solidFill>
                      <a:schemeClr val="accent2">
                        <a:lumMod val="50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, если </a:t>
                </a:r>
                <a:r>
                  <a:rPr lang="en-US" sz="2400" b="1" dirty="0" smtClean="0">
                    <a:solidFill>
                      <a:schemeClr val="accent2">
                        <a:lumMod val="50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r = 1,1</a:t>
                </a:r>
                <a:r>
                  <a:rPr lang="ru-RU" sz="2400" b="1" dirty="0" smtClean="0">
                    <a:solidFill>
                      <a:schemeClr val="accent2">
                        <a:lumMod val="50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; а  </a:t>
                </a:r>
                <a14:m>
                  <m:oMath xmlns:m="http://schemas.openxmlformats.org/officeDocument/2006/math">
                    <m:r>
                      <a:rPr lang="en-US" sz="2400" b="1" i="1" smtClean="0">
                        <a:solidFill>
                          <a:schemeClr val="accent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  <a:ea typeface="Cambria Math"/>
                      </a:rPr>
                      <m:t>𝝅</m:t>
                    </m:r>
                    <m:r>
                      <a:rPr lang="ru-RU" sz="2400" b="1" i="1" smtClean="0">
                        <a:solidFill>
                          <a:schemeClr val="accent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  <a:ea typeface="Cambria Math"/>
                      </a:rPr>
                      <m:t>=</m:t>
                    </m:r>
                    <m:r>
                      <a:rPr lang="ru-RU" sz="2400" b="1" i="1" smtClean="0">
                        <a:solidFill>
                          <a:schemeClr val="accent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  <a:ea typeface="Cambria Math"/>
                      </a:rPr>
                      <m:t>𝟑</m:t>
                    </m:r>
                    <m:r>
                      <a:rPr lang="ru-RU" sz="2400" b="1" i="1" smtClean="0">
                        <a:solidFill>
                          <a:schemeClr val="accent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  <a:ea typeface="Cambria Math"/>
                      </a:rPr>
                      <m:t>. </m:t>
                    </m:r>
                  </m:oMath>
                </a14:m>
                <a:endParaRPr lang="ru-RU" sz="2400" b="1" dirty="0">
                  <a:solidFill>
                    <a:schemeClr val="accent2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185" t="-94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63727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1858218"/>
          </a:xfrm>
        </p:spPr>
        <p:txBody>
          <a:bodyPr/>
          <a:lstStyle/>
          <a:p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4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Задание для 3 группы.</a:t>
            </a:r>
            <a:r>
              <a:rPr lang="ru-RU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Количество попадающих в организм человека бактерий </a:t>
            </a:r>
            <a:b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удваивается каждую секунду. Подсчитайте, какое потомство может </a:t>
            </a:r>
            <a:r>
              <a:rPr lang="ru-RU" sz="2400" b="1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дать одна бактерия 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через 7 секунд.</a:t>
            </a:r>
            <a:endParaRPr lang="ru-RU" sz="24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 descr="F:\Nprn6vQqE9U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2636912"/>
            <a:ext cx="6934672" cy="3321058"/>
          </a:xfrm>
          <a:prstGeom prst="rect">
            <a:avLst/>
          </a:prstGeom>
          <a:noFill/>
          <a:ln>
            <a:solidFill>
              <a:schemeClr val="accent2">
                <a:lumMod val="5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4249672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260648"/>
            <a:ext cx="8780579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Задание для 4 группы.</a:t>
            </a:r>
          </a:p>
          <a:p>
            <a:pPr algn="ctr"/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графике показана зависимость числа поражённых венечных артерий от числа выкуренных за год пачек сигарет. По горизонтали указывается число пачек сигарет, по вертикали – число поражённых венечных артерий. Определите  по графику, сколько артерий будет поражено, если человек выкуривает за год 45 пачек сигарет. </a:t>
            </a:r>
            <a:endParaRPr lang="ru-RU" sz="24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Рисунок 3" descr="dvT-XU8XpMU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33378" y="3068960"/>
            <a:ext cx="6794406" cy="3508674"/>
          </a:xfrm>
          <a:prstGeom prst="rect">
            <a:avLst/>
          </a:prstGeom>
          <a:ln>
            <a:solidFill>
              <a:schemeClr val="accent2">
                <a:lumMod val="5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16237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7584" y="620688"/>
            <a:ext cx="808321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Задание для 5 группы.</a:t>
            </a:r>
          </a:p>
          <a:p>
            <a:pPr algn="ctr"/>
            <a:endParaRPr lang="ru-RU" sz="2400" dirty="0" smtClean="0"/>
          </a:p>
          <a:p>
            <a:endParaRPr lang="ru-RU" sz="2400" dirty="0" smtClean="0"/>
          </a:p>
          <a:p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Постройте график функции</a:t>
            </a:r>
            <a:endParaRPr lang="ru-RU" sz="24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sz="2400" dirty="0" smtClean="0"/>
          </a:p>
          <a:p>
            <a:endParaRPr lang="ru-RU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052747" y="2204864"/>
                <a:ext cx="4294445" cy="75084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/>
                  <a:t>Y =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ru-RU" sz="240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ru-RU" sz="2400" b="0" i="1" smtClean="0">
                            <a:latin typeface="Cambria Math"/>
                          </a:rPr>
                          <m:t>  </m:t>
                        </m:r>
                        <m:eqArr>
                          <m:eqArrPr>
                            <m:ctrlPr>
                              <a:rPr lang="ru-RU" sz="2400" i="1" smtClean="0">
                                <a:latin typeface="Cambria Math"/>
                              </a:rPr>
                            </m:ctrlPr>
                          </m:eqArrPr>
                          <m:e>
                            <m:r>
                              <a:rPr lang="en-US" sz="2400" b="0" i="1" smtClean="0">
                                <a:latin typeface="Cambria Math"/>
                              </a:rPr>
                              <m:t>𝑥</m:t>
                            </m:r>
                            <m:r>
                              <a:rPr lang="en-US" sz="2400" b="0" i="1" smtClean="0">
                                <a:latin typeface="Cambria Math"/>
                              </a:rPr>
                              <m:t>, если  0≤</m:t>
                            </m:r>
                            <m:r>
                              <a:rPr lang="en-US" sz="2400" b="0" i="1" smtClean="0">
                                <a:latin typeface="Cambria Math"/>
                                <a:ea typeface="Cambria Math"/>
                              </a:rPr>
                              <m:t>𝑥</m:t>
                            </m:r>
                            <m:r>
                              <a:rPr lang="en-US" sz="2400" b="0" i="1" smtClean="0">
                                <a:latin typeface="Cambria Math"/>
                                <a:ea typeface="Cambria Math"/>
                              </a:rPr>
                              <m:t> ≤2;          </m:t>
                            </m:r>
                          </m:e>
                          <m:e>
                            <m:r>
                              <a:rPr lang="en-US" sz="2400" b="0" i="1" smtClean="0">
                                <a:latin typeface="Cambria Math"/>
                              </a:rPr>
                              <m:t>2, </m:t>
                            </m:r>
                            <m:r>
                              <a:rPr lang="ru-RU" sz="2400" b="0" i="1" smtClean="0">
                                <a:latin typeface="Cambria Math"/>
                              </a:rPr>
                              <m:t>если  </m:t>
                            </m:r>
                            <m:r>
                              <a:rPr lang="en-US" sz="2400" b="0" i="1" smtClean="0">
                                <a:latin typeface="Cambria Math"/>
                              </a:rPr>
                              <m:t>𝑥</m:t>
                            </m:r>
                            <m:r>
                              <a:rPr lang="ru-RU" sz="2400" b="0" i="1" smtClean="0">
                                <a:latin typeface="Cambria Math"/>
                                <a:ea typeface="Cambria Math"/>
                              </a:rPr>
                              <m:t>≥2.</m:t>
                            </m:r>
                            <m:r>
                              <a:rPr lang="en-US" sz="2400" b="0" i="1" smtClean="0">
                                <a:latin typeface="Cambria Math"/>
                              </a:rPr>
                              <m:t>                      </m:t>
                            </m:r>
                          </m:e>
                        </m:eqArr>
                      </m:e>
                    </m:d>
                  </m:oMath>
                </a14:m>
                <a:endParaRPr lang="ru-RU" sz="24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2747" y="2204864"/>
                <a:ext cx="4294445" cy="750847"/>
              </a:xfrm>
              <a:prstGeom prst="rect">
                <a:avLst/>
              </a:prstGeom>
              <a:blipFill rotWithShape="1">
                <a:blip r:embed="rId2" cstate="print"/>
                <a:stretch>
                  <a:fillRect l="-227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Прямоугольник 3"/>
          <p:cNvSpPr/>
          <p:nvPr/>
        </p:nvSpPr>
        <p:spPr>
          <a:xfrm>
            <a:off x="827584" y="3212976"/>
            <a:ext cx="77768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400" dirty="0">
                <a:solidFill>
                  <a:prstClr val="black"/>
                </a:solidFill>
              </a:rPr>
              <a:t> </a:t>
            </a: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 </a:t>
            </a: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графику найдите её наибольшее 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значение.</a:t>
            </a:r>
            <a:endParaRPr lang="ru-RU" sz="24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40245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09">
  <a:themeElements>
    <a:clrScheme name="Стандартна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07</Template>
  <TotalTime>768</TotalTime>
  <Words>464</Words>
  <Application>Microsoft Office PowerPoint</Application>
  <PresentationFormat>Экран (4:3)</PresentationFormat>
  <Paragraphs>74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09</vt:lpstr>
      <vt:lpstr>Специальный выпуск новостей </vt:lpstr>
      <vt:lpstr>Тема урока : «Способы задания функции»</vt:lpstr>
      <vt:lpstr>Презентация PowerPoint</vt:lpstr>
      <vt:lpstr>Учёные, которые долгие годы работали над понятием «функция» :</vt:lpstr>
      <vt:lpstr>Задание для 1 группы.  В таблице приведены сведения о производстве зерна  в России за последние пять лет.</vt:lpstr>
      <vt:lpstr>Задание для 2 группы.</vt:lpstr>
      <vt:lpstr>  Задание для 3 группы.  Количество попадающих в организм человека бактерий    удваивается каждую секунду. Подсчитайте, какое потомство может дать одна бактерия через 7 секунд.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diakov.net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урока : «Способы задания функции»</dc:title>
  <dc:creator>RePack by Diakov</dc:creator>
  <cp:lastModifiedBy>RePack by Diakov</cp:lastModifiedBy>
  <cp:revision>58</cp:revision>
  <cp:lastPrinted>2014-12-03T16:43:39Z</cp:lastPrinted>
  <dcterms:created xsi:type="dcterms:W3CDTF">2014-11-23T17:02:32Z</dcterms:created>
  <dcterms:modified xsi:type="dcterms:W3CDTF">2015-01-05T10:42:55Z</dcterms:modified>
</cp:coreProperties>
</file>