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5" r:id="rId2"/>
  </p:sldMasterIdLst>
  <p:notesMasterIdLst>
    <p:notesMasterId r:id="rId15"/>
  </p:notesMasterIdLst>
  <p:sldIdLst>
    <p:sldId id="257" r:id="rId3"/>
    <p:sldId id="290" r:id="rId4"/>
    <p:sldId id="289" r:id="rId5"/>
    <p:sldId id="277" r:id="rId6"/>
    <p:sldId id="272" r:id="rId7"/>
    <p:sldId id="270" r:id="rId8"/>
    <p:sldId id="288" r:id="rId9"/>
    <p:sldId id="278" r:id="rId10"/>
    <p:sldId id="280" r:id="rId11"/>
    <p:sldId id="281" r:id="rId12"/>
    <p:sldId id="282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B715A4"/>
    <a:srgbClr val="6600CC"/>
    <a:srgbClr val="336600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6" autoAdjust="0"/>
  </p:normalViewPr>
  <p:slideViewPr>
    <p:cSldViewPr>
      <p:cViewPr varScale="1">
        <p:scale>
          <a:sx n="96" d="100"/>
          <a:sy n="9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71B1C-03D3-4FB7-89E4-E6BFA302EC73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59584-F6EB-4B10-8131-AA8ACD89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6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9584-F6EB-4B10-8131-AA8ACD8968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0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C5F03-A921-43CB-8AC9-B612D7F04A3A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6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9584-F6EB-4B10-8131-AA8ACD8968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33C6-CC31-4F69-93F3-B7AACF8ECEA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1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FA01-8287-4977-9CD8-0CDF45E362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9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C29EB-E1F5-4DAF-8884-47E5790BAD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70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5E4E-8B6C-4CF2-AA64-D460996CB27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BC51-840C-47C0-932F-87DA1E62B1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1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079E-159F-40C0-B6F6-5D6926892A2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BDF3-75FF-438B-88C3-46CBE93C8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8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BE8A-0ECB-4F8D-A217-6594F2B584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EC18-1DAC-4DF3-9EC7-5758F70066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92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4898-E214-4934-8F9A-D3405531B62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EBE6-6E16-4F65-A20F-042C6D1AF9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3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7ACC-E532-4D59-A0F0-730E11C765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8F6D-D587-40F1-BFD3-1780EE7F1B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1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1978-87DB-498B-8515-DE23D63B38C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55FB-70E5-4A39-B886-34F17F1D68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85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3C2E-2335-453C-879C-EB8B2284E0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007F-9D2A-4849-A65E-4B6FEFC688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9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E33F-704B-4745-8D6E-9DB68389DF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3A9B-A296-419D-AD7B-19E87453F6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2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2FF1A-5D8D-418B-A178-8450E68BC1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43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51A6-BC4E-4B27-88CA-EB5B177853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A863-B1AD-40E9-B6B8-87CF0DC345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40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2C1F-363A-419D-9B97-89626125EC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0B69-F1D6-49F1-AE26-3301D882D9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16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ADB40-990C-4B18-836B-46B5989D1BB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2991-F5D6-4CCD-90A1-8A1B6FA9CD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70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6CB6-1120-489E-9A59-9C5115395EE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9780-A6A4-46B2-A3A0-7AD609BEB7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2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614D2-2375-48DF-B8A8-2A663C4EC5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5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A8FB-22A8-4ADB-A695-B5A241E922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3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64FC-D72D-4E67-B0D3-F380A2E1871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8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2936F-6257-4615-A4A7-C386104C98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8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BA97A-A919-426F-8475-E5417AEAD0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5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C5608-2C58-4103-8EE8-9710A20EE1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3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3899D-335F-4544-B360-08B9EF66D9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2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3A8AC4-7DAA-45C0-9028-28836C9EE8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8DDA59-A81A-4279-B233-7C34E6336F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A00088-56B1-478C-A61D-60024CC9C2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3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hyperlink" Target="http://ru.wikipedia.org/wiki/%D0%A4%D0%B0%D0%B9%D0%BB:Muhammad_ibn_Musa_al-Khwarizmi_(statue).jpg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8286808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образовательное учреждение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Шатковская </a:t>
            </a:r>
            <a:r>
              <a:rPr lang="ru-RU" sz="2000" b="1" dirty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средняя общеобразовательная школа № 1</a:t>
            </a:r>
            <a:endParaRPr lang="en-US" sz="2000" b="1" dirty="0">
              <a:ln w="11430">
                <a:noFill/>
              </a:ln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р. п. Шатки, </a:t>
            </a:r>
            <a:r>
              <a:rPr lang="ru-RU" sz="2000" b="1" dirty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Нижегородская область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8177242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Квадратные уравнения</a:t>
            </a:r>
            <a:endParaRPr lang="ru-RU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429000"/>
            <a:ext cx="506658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</a:t>
            </a:r>
            <a:r>
              <a:rPr lang="ru-RU" sz="2400" b="1" dirty="0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обобщающего повторения</a:t>
            </a:r>
            <a:endParaRPr lang="ru-RU" sz="2400" b="1" dirty="0">
              <a:ln w="11430">
                <a:noFill/>
              </a:ln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4800600"/>
            <a:ext cx="3810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</a:t>
            </a:r>
            <a:r>
              <a:rPr lang="ru-RU" sz="2000" b="1" dirty="0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Дивеева Е. С.</a:t>
            </a:r>
            <a:endParaRPr lang="ru-RU" sz="2000" b="1" dirty="0">
              <a:ln w="11430">
                <a:noFill/>
              </a:ln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8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>а</a:t>
            </a:r>
            <a:r>
              <a:rPr lang="en-US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> </a:t>
            </a:r>
            <a:r>
              <a:rPr lang="en-US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>+ b + c = </a:t>
            </a:r>
            <a:r>
              <a:rPr lang="en-US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>0, </a:t>
            </a:r>
            <a:r>
              <a:rPr lang="ru-RU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>то   </a:t>
            </a:r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>х</a:t>
            </a:r>
            <a:r>
              <a:rPr lang="ru-RU" sz="4000" b="1" baseline="-250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>1</a:t>
            </a:r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>= 1, х</a:t>
            </a:r>
            <a:r>
              <a:rPr lang="ru-RU" sz="4000" b="1" baseline="-250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>2</a:t>
            </a:r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> = </a:t>
            </a:r>
            <a:r>
              <a:rPr lang="ru-RU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>с/а</a:t>
            </a:r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en-US" b="1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a + c </a:t>
            </a:r>
            <a:r>
              <a:rPr lang="ru-RU" b="1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–</a:t>
            </a:r>
            <a:r>
              <a:rPr lang="en-US" b="1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 b</a:t>
            </a:r>
            <a:r>
              <a:rPr lang="ru-RU" b="1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=0</a:t>
            </a:r>
            <a:r>
              <a:rPr lang="en-US" b="1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,</a:t>
            </a:r>
            <a:r>
              <a:rPr lang="ru-RU" b="1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b="1" dirty="0" smtClean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то </a:t>
            </a:r>
            <a:r>
              <a:rPr lang="ru-RU" b="1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х</a:t>
            </a:r>
            <a:r>
              <a:rPr lang="ru-RU" b="1" baseline="-25000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ru-RU" b="1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= -1, х</a:t>
            </a:r>
            <a:r>
              <a:rPr lang="ru-RU" b="1" baseline="-25000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2</a:t>
            </a:r>
            <a:r>
              <a:rPr lang="ru-RU" b="1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  <a:t> = - с/а</a:t>
            </a:r>
            <a:br>
              <a:rPr lang="ru-RU" b="1" dirty="0">
                <a:solidFill>
                  <a:srgbClr val="CC0099"/>
                </a:solidFill>
                <a:latin typeface="Times New Roman"/>
                <a:ea typeface="+mn-ea"/>
                <a:cs typeface="+mn-cs"/>
              </a:rPr>
            </a:br>
            <a:endParaRPr lang="ru-RU" b="1" dirty="0">
              <a:solidFill>
                <a:srgbClr val="CC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/>
              <a:t>1) </a:t>
            </a:r>
            <a:r>
              <a:rPr lang="ru-RU" sz="4800" b="1" dirty="0" smtClean="0"/>
              <a:t>-3х</a:t>
            </a:r>
            <a:r>
              <a:rPr lang="ru-RU" sz="4800" b="1" baseline="30000" dirty="0" smtClean="0"/>
              <a:t>2</a:t>
            </a:r>
            <a:r>
              <a:rPr lang="ru-RU" sz="4800" b="1" dirty="0" smtClean="0"/>
              <a:t> +5 </a:t>
            </a:r>
            <a:r>
              <a:rPr lang="ru-RU" sz="4800" b="1" dirty="0"/>
              <a:t>х </a:t>
            </a:r>
            <a:r>
              <a:rPr lang="ru-RU" sz="4800" b="1" dirty="0" smtClean="0"/>
              <a:t>- </a:t>
            </a:r>
            <a:r>
              <a:rPr lang="ru-RU" sz="4800" b="1" dirty="0"/>
              <a:t>2 = 0</a:t>
            </a:r>
          </a:p>
          <a:p>
            <a:r>
              <a:rPr lang="ru-RU" sz="4800" b="1" dirty="0"/>
              <a:t>2</a:t>
            </a:r>
            <a:r>
              <a:rPr lang="ru-RU" sz="4800" b="1" dirty="0" smtClean="0"/>
              <a:t>) </a:t>
            </a:r>
            <a:r>
              <a:rPr lang="ru-RU" sz="4800" b="1" dirty="0"/>
              <a:t>200х</a:t>
            </a:r>
            <a:r>
              <a:rPr lang="ru-RU" sz="4800" b="1" baseline="30000" dirty="0"/>
              <a:t>2</a:t>
            </a:r>
            <a:r>
              <a:rPr lang="ru-RU" sz="4800" b="1" dirty="0"/>
              <a:t> – 23х – 177 = </a:t>
            </a:r>
            <a:r>
              <a:rPr lang="ru-RU" sz="4800" b="1" dirty="0" smtClean="0"/>
              <a:t>0</a:t>
            </a:r>
          </a:p>
          <a:p>
            <a:r>
              <a:rPr lang="ru-RU" sz="4800" b="1" dirty="0" smtClean="0"/>
              <a:t> </a:t>
            </a:r>
            <a:r>
              <a:rPr lang="ru-RU" sz="4800" b="1" dirty="0"/>
              <a:t>3</a:t>
            </a:r>
            <a:r>
              <a:rPr lang="ru-RU" sz="4800" b="1" dirty="0" smtClean="0"/>
              <a:t>) 90х</a:t>
            </a:r>
            <a:r>
              <a:rPr lang="ru-RU" sz="4800" b="1" baseline="30000" dirty="0" smtClean="0"/>
              <a:t>2</a:t>
            </a:r>
            <a:r>
              <a:rPr lang="ru-RU" sz="4800" b="1" dirty="0"/>
              <a:t>– 25х -</a:t>
            </a:r>
            <a:r>
              <a:rPr lang="ru-RU" sz="4800" b="1" dirty="0" smtClean="0"/>
              <a:t>115 </a:t>
            </a:r>
            <a:r>
              <a:rPr lang="ru-RU" sz="4800" b="1" dirty="0"/>
              <a:t>= 0 </a:t>
            </a:r>
            <a:endParaRPr lang="ru-RU" sz="4800" b="1" dirty="0" smtClean="0"/>
          </a:p>
          <a:p>
            <a:r>
              <a:rPr lang="ru-RU" sz="4800" b="1" dirty="0"/>
              <a:t>4</a:t>
            </a:r>
            <a:r>
              <a:rPr lang="ru-RU" sz="4800" b="1" dirty="0" smtClean="0"/>
              <a:t>) 7х</a:t>
            </a:r>
            <a:r>
              <a:rPr lang="ru-RU" sz="4800" b="1" baseline="30000" dirty="0" smtClean="0"/>
              <a:t>2</a:t>
            </a:r>
            <a:r>
              <a:rPr lang="ru-RU" sz="4800" b="1" dirty="0" smtClean="0"/>
              <a:t> </a:t>
            </a:r>
            <a:r>
              <a:rPr lang="ru-RU" sz="4800" b="1" dirty="0"/>
              <a:t>– </a:t>
            </a:r>
            <a:r>
              <a:rPr lang="ru-RU" sz="4800" b="1" dirty="0" smtClean="0"/>
              <a:t>10х +3  </a:t>
            </a:r>
            <a:r>
              <a:rPr lang="ru-RU" sz="4800" b="1" dirty="0"/>
              <a:t>= 0</a:t>
            </a:r>
          </a:p>
          <a:p>
            <a:r>
              <a:rPr lang="ru-RU" sz="4800" b="1" dirty="0"/>
              <a:t>5</a:t>
            </a:r>
            <a:r>
              <a:rPr lang="ru-RU" sz="4800" b="1" dirty="0" smtClean="0"/>
              <a:t>) 12х</a:t>
            </a:r>
            <a:r>
              <a:rPr lang="ru-RU" sz="4800" b="1" baseline="30000" dirty="0" smtClean="0"/>
              <a:t>2</a:t>
            </a:r>
            <a:r>
              <a:rPr lang="ru-RU" sz="4800" b="1" dirty="0" smtClean="0"/>
              <a:t> +13х +1 </a:t>
            </a:r>
            <a:r>
              <a:rPr lang="ru-RU" sz="4800" b="1" dirty="0"/>
              <a:t>= 0</a:t>
            </a:r>
          </a:p>
          <a:p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65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Ответы: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sz="4000" b="1" dirty="0" smtClean="0"/>
                  <a:t>1)</a:t>
                </a:r>
                <a:r>
                  <a:rPr lang="ru-RU" sz="4000" b="1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х</a:t>
                </a:r>
                <a:r>
                  <a:rPr lang="ru-RU" sz="4000" b="1" baseline="-25000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ru-RU" sz="4000" b="1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</a:t>
                </a:r>
                <a:r>
                  <a:rPr lang="ru-RU" sz="4000" b="1" dirty="0" smtClean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1, </a:t>
                </a:r>
                <a:r>
                  <a:rPr lang="ru-RU" sz="4000" b="1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х</a:t>
                </a:r>
                <a:r>
                  <a:rPr lang="ru-RU" sz="4000" b="1" baseline="-25000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ru-RU" sz="4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000" b="1" dirty="0" smtClean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 2/3</a:t>
                </a:r>
                <a:endParaRPr lang="ru-RU" sz="4000" b="1" dirty="0" smtClean="0"/>
              </a:p>
              <a:p>
                <a:r>
                  <a:rPr lang="ru-RU" sz="4000" b="1" dirty="0" smtClean="0"/>
                  <a:t>2)</a:t>
                </a:r>
                <a:r>
                  <a:rPr lang="ru-RU" sz="4000" b="1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х</a:t>
                </a:r>
                <a:r>
                  <a:rPr lang="ru-RU" sz="4000" b="1" baseline="-25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ru-RU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</a:t>
                </a:r>
                <a:r>
                  <a:rPr lang="ru-RU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1,</a:t>
                </a:r>
                <a:r>
                  <a:rPr lang="ru-RU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х</a:t>
                </a:r>
                <a:r>
                  <a:rPr lang="ru-RU" sz="4000" b="1" baseline="-25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ru-RU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- 177/ 200</a:t>
                </a:r>
                <a:endParaRPr lang="ru-RU" sz="4000" b="1" dirty="0" smtClean="0">
                  <a:solidFill>
                    <a:srgbClr val="002060"/>
                  </a:solidFill>
                </a:endParaRPr>
              </a:p>
              <a:p>
                <a:r>
                  <a:rPr lang="ru-RU" sz="4000" b="1" dirty="0" smtClean="0"/>
                  <a:t>3)</a:t>
                </a:r>
                <a:r>
                  <a:rPr lang="ru-RU" sz="4000" b="1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000" b="1" dirty="0" smtClean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х</a:t>
                </a:r>
                <a:r>
                  <a:rPr lang="ru-RU" sz="4000" b="1" baseline="-25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ru-RU" sz="4000" b="1" dirty="0" smtClean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- 1,</a:t>
                </a:r>
                <a:r>
                  <a:rPr lang="ru-RU" sz="4000" b="1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х</a:t>
                </a:r>
                <a:r>
                  <a:rPr lang="ru-RU" sz="4000" b="1" baseline="-25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ru-RU" sz="4000" b="1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000" b="1" dirty="0" smtClean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115/90= 23/18= 1</a:t>
                </a:r>
                <a:r>
                  <a:rPr lang="ru-RU" sz="4000" b="1" dirty="0">
                    <a:solidFill>
                      <a:srgbClr val="3366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3366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rgbClr val="3366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336600"/>
                            </a:solidFill>
                            <a:latin typeface="Cambria Math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ru-RU" sz="4000" b="1" dirty="0">
                    <a:solidFill>
                      <a:srgbClr val="336600"/>
                    </a:solidFill>
                  </a:rPr>
                  <a:t> </a:t>
                </a:r>
                <a:endParaRPr lang="ru-RU" sz="4000" b="1" dirty="0" smtClean="0">
                  <a:solidFill>
                    <a:srgbClr val="336600"/>
                  </a:solidFill>
                </a:endParaRPr>
              </a:p>
              <a:p>
                <a:r>
                  <a:rPr lang="ru-RU" sz="4000" b="1" dirty="0" smtClean="0"/>
                  <a:t>4)</a:t>
                </a:r>
                <a:r>
                  <a:rPr lang="ru-RU" sz="4000" b="1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0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х</a:t>
                </a:r>
                <a:r>
                  <a:rPr lang="ru-RU" sz="4000" b="1" baseline="-250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ru-RU" sz="40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</a:t>
                </a:r>
                <a:r>
                  <a:rPr lang="ru-RU" sz="40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1,</a:t>
                </a:r>
                <a:r>
                  <a:rPr lang="ru-RU" sz="40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х</a:t>
                </a:r>
                <a:r>
                  <a:rPr lang="ru-RU" sz="4000" b="1" baseline="-250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ru-RU" sz="40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0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3/7</a:t>
                </a:r>
                <a:endParaRPr lang="ru-RU" sz="4000" b="1" dirty="0" smtClean="0">
                  <a:solidFill>
                    <a:schemeClr val="accent6"/>
                  </a:solidFill>
                </a:endParaRPr>
              </a:p>
              <a:p>
                <a:r>
                  <a:rPr lang="ru-RU" sz="4000" b="1" dirty="0" smtClean="0"/>
                  <a:t>5)</a:t>
                </a:r>
                <a:r>
                  <a:rPr lang="ru-RU" sz="4000" b="1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х</a:t>
                </a:r>
                <a:r>
                  <a:rPr lang="ru-RU" sz="4000" b="1" baseline="-25000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ru-RU" sz="4000" b="1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</a:t>
                </a:r>
                <a:r>
                  <a:rPr lang="ru-RU" sz="4000" b="1" dirty="0" smtClean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-1,</a:t>
                </a:r>
                <a:r>
                  <a:rPr lang="ru-RU" sz="4000" b="1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х</a:t>
                </a:r>
                <a:r>
                  <a:rPr lang="ru-RU" sz="4000" b="1" baseline="-25000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ru-RU" sz="4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000" b="1" dirty="0" smtClean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- 1/12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96" t="-2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9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Домашнее задание</a:t>
            </a:r>
            <a:r>
              <a:rPr lang="ru-RU" sz="1800" b="1" dirty="0" smtClean="0"/>
              <a:t>.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2000" i="1" dirty="0"/>
              <a:t>Составить кроссворд по теме: «Квадратные уравнения».</a:t>
            </a:r>
          </a:p>
          <a:p>
            <a:pPr marL="0" indent="0">
              <a:buNone/>
            </a:pPr>
            <a:r>
              <a:rPr lang="ru-RU" sz="2000" i="1" dirty="0"/>
              <a:t>Уравнение 3х</a:t>
            </a:r>
            <a:r>
              <a:rPr lang="ru-RU" sz="2000" i="1" baseline="30000" dirty="0"/>
              <a:t>2</a:t>
            </a:r>
            <a:r>
              <a:rPr lang="ru-RU" sz="2000" i="1" dirty="0"/>
              <a:t>+2х-1=0 решить разными способами( минимум 4 способа</a:t>
            </a:r>
            <a:r>
              <a:rPr lang="ru-RU" sz="2000" i="1" dirty="0" smtClean="0"/>
              <a:t>).</a:t>
            </a: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r>
              <a:rPr lang="ru-RU" sz="1800" b="1" dirty="0" smtClean="0"/>
              <a:t>Выставление оценок . </a:t>
            </a:r>
          </a:p>
          <a:p>
            <a:pPr marL="0" indent="0">
              <a:buNone/>
            </a:pPr>
            <a:r>
              <a:rPr lang="ru-RU" sz="1800" b="1" dirty="0" smtClean="0"/>
              <a:t>  Критерии оценки: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27 и более                «5»</a:t>
            </a:r>
          </a:p>
          <a:p>
            <a:pPr marL="0" indent="0">
              <a:buNone/>
            </a:pPr>
            <a:r>
              <a:rPr lang="ru-RU" sz="1800" b="1" dirty="0"/>
              <a:t>16 – 26 баллов         «4»</a:t>
            </a:r>
          </a:p>
          <a:p>
            <a:pPr marL="0" indent="0">
              <a:buNone/>
            </a:pPr>
            <a:r>
              <a:rPr lang="ru-RU" sz="1800" b="1" dirty="0"/>
              <a:t>9– 15 баллов           «3»</a:t>
            </a:r>
          </a:p>
          <a:p>
            <a:pPr marL="0" indent="0">
              <a:buNone/>
            </a:pPr>
            <a:r>
              <a:rPr lang="ru-RU" sz="1800" b="1" dirty="0"/>
              <a:t>Менее 9 баллов       «2»</a:t>
            </a:r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E079E-159F-40C0-B6F6-5D6926892A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4BDF3-75FF-438B-88C3-46CBE93C8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8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900113" y="620713"/>
            <a:ext cx="7559675" cy="5256212"/>
          </a:xfrm>
          <a:prstGeom prst="flowChartPunchedTap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692275" y="1916113"/>
            <a:ext cx="66246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 dirty="0"/>
              <a:t>Если ты услышишь, </a:t>
            </a:r>
            <a:br>
              <a:rPr lang="ru-RU" sz="3200" b="1" i="1" dirty="0"/>
            </a:br>
            <a:r>
              <a:rPr lang="ru-RU" sz="3200" b="1" i="1" dirty="0"/>
              <a:t>             что кто-то не любит  </a:t>
            </a:r>
            <a:br>
              <a:rPr lang="ru-RU" sz="3200" b="1" i="1" dirty="0"/>
            </a:br>
            <a:r>
              <a:rPr lang="ru-RU" sz="3200" b="1" i="1" dirty="0"/>
              <a:t>             математику, не верь.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/>
              <a:t>Её нельзя не любить - её   </a:t>
            </a:r>
            <a:br>
              <a:rPr lang="ru-RU" sz="3200" b="1" i="1" dirty="0"/>
            </a:br>
            <a:r>
              <a:rPr lang="ru-RU" sz="3200" b="1" i="1" dirty="0"/>
              <a:t>            можно только не </a:t>
            </a:r>
            <a:r>
              <a:rPr lang="ru-RU" sz="3200" b="1" i="1" dirty="0" smtClean="0"/>
              <a:t>знать.</a:t>
            </a:r>
            <a:endParaRPr lang="ru-RU" sz="3200" b="1" i="1" dirty="0"/>
          </a:p>
        </p:txBody>
      </p:sp>
      <p:pic>
        <p:nvPicPr>
          <p:cNvPr id="7172" name="Picture 7" descr="[[o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2292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4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474863"/>
            <a:ext cx="65678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Квадратным уравнением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называют уравнение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вида …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…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Gabriola" pitchFamily="82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3238" y="494116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39488" y="2567744"/>
            <a:ext cx="18160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Ответ: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645024"/>
            <a:ext cx="53880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ax</a:t>
            </a:r>
            <a:r>
              <a:rPr lang="ru-RU" sz="6000" b="1" dirty="0">
                <a:solidFill>
                  <a:srgbClr val="0070C0"/>
                </a:solidFill>
              </a:rPr>
              <a:t>² + </a:t>
            </a:r>
            <a:r>
              <a:rPr lang="en-US" sz="6000" b="1" dirty="0" err="1">
                <a:solidFill>
                  <a:srgbClr val="0070C0"/>
                </a:solidFill>
              </a:rPr>
              <a:t>bx</a:t>
            </a:r>
            <a:r>
              <a:rPr lang="ru-RU" sz="6000" b="1" dirty="0">
                <a:solidFill>
                  <a:srgbClr val="0070C0"/>
                </a:solidFill>
              </a:rPr>
              <a:t> + </a:t>
            </a:r>
            <a:r>
              <a:rPr lang="en-US" sz="6000" b="1" dirty="0">
                <a:solidFill>
                  <a:srgbClr val="0070C0"/>
                </a:solidFill>
              </a:rPr>
              <a:t>c</a:t>
            </a:r>
            <a:r>
              <a:rPr lang="ru-RU" sz="6000" b="1" dirty="0">
                <a:solidFill>
                  <a:srgbClr val="0070C0"/>
                </a:solidFill>
              </a:rPr>
              <a:t> = 0 </a:t>
            </a:r>
          </a:p>
        </p:txBody>
      </p:sp>
    </p:spTree>
    <p:extLst>
      <p:ext uri="{BB962C8B-B14F-4D97-AF65-F5344CB8AC3E}">
        <p14:creationId xmlns:p14="http://schemas.microsoft.com/office/powerpoint/2010/main" val="30414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78124" y="19738"/>
            <a:ext cx="71294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</a:rPr>
              <a:t>Из предложенных уравнений выберите квадратные уравнения</a:t>
            </a:r>
          </a:p>
        </p:txBody>
      </p:sp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50" name="Group 10"/>
          <p:cNvGrpSpPr>
            <a:grpSpLocks/>
          </p:cNvGrpSpPr>
          <p:nvPr/>
        </p:nvGrpSpPr>
        <p:grpSpPr bwMode="auto">
          <a:xfrm>
            <a:off x="469118" y="1208794"/>
            <a:ext cx="2246746" cy="806046"/>
            <a:chOff x="975" y="1979"/>
            <a:chExt cx="1633" cy="408"/>
          </a:xfrm>
        </p:grpSpPr>
        <p:sp>
          <p:nvSpPr>
            <p:cNvPr id="61451" name="AutoShape 11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452" name="Text Box 12"/>
            <p:cNvSpPr txBox="1">
              <a:spLocks noChangeArrowheads="1"/>
            </p:cNvSpPr>
            <p:nvPr/>
          </p:nvSpPr>
          <p:spPr bwMode="auto">
            <a:xfrm>
              <a:off x="1066" y="2069"/>
              <a:ext cx="14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  5х</a:t>
              </a:r>
              <a:r>
                <a:rPr lang="en-US" sz="2000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 = 0</a:t>
              </a:r>
              <a:endParaRPr lang="ru-RU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453" name="Group 13"/>
          <p:cNvGrpSpPr>
            <a:grpSpLocks/>
          </p:cNvGrpSpPr>
          <p:nvPr/>
        </p:nvGrpSpPr>
        <p:grpSpPr bwMode="auto">
          <a:xfrm>
            <a:off x="280173" y="2313343"/>
            <a:ext cx="2435691" cy="793885"/>
            <a:chOff x="975" y="1979"/>
            <a:chExt cx="1633" cy="408"/>
          </a:xfrm>
        </p:grpSpPr>
        <p:sp>
          <p:nvSpPr>
            <p:cNvPr id="61454" name="AutoShape 14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1066" y="2069"/>
              <a:ext cx="145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dirty="0" smtClean="0">
                  <a:solidFill>
                    <a:srgbClr val="009900"/>
                  </a:solidFill>
                  <a:latin typeface="Arial" charset="0"/>
                </a:rPr>
                <a:t>16 - х</a:t>
              </a:r>
              <a:r>
                <a:rPr lang="en-US" sz="2100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sz="2100" b="1" dirty="0" smtClean="0">
                  <a:solidFill>
                    <a:srgbClr val="009900"/>
                  </a:solidFill>
                  <a:latin typeface="Arial" charset="0"/>
                </a:rPr>
                <a:t> - 15 = 0</a:t>
              </a:r>
              <a:endParaRPr lang="ru-RU" sz="21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456" name="Group 16"/>
          <p:cNvGrpSpPr>
            <a:grpSpLocks/>
          </p:cNvGrpSpPr>
          <p:nvPr/>
        </p:nvGrpSpPr>
        <p:grpSpPr bwMode="auto">
          <a:xfrm>
            <a:off x="225152" y="3423571"/>
            <a:ext cx="2510079" cy="736158"/>
            <a:chOff x="975" y="1979"/>
            <a:chExt cx="1633" cy="408"/>
          </a:xfrm>
        </p:grpSpPr>
        <p:sp>
          <p:nvSpPr>
            <p:cNvPr id="61457" name="AutoShape 17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458" name="Text Box 18"/>
            <p:cNvSpPr txBox="1">
              <a:spLocks noChangeArrowheads="1"/>
            </p:cNvSpPr>
            <p:nvPr/>
          </p:nvSpPr>
          <p:spPr bwMode="auto">
            <a:xfrm>
              <a:off x="1046" y="2059"/>
              <a:ext cx="1451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(х-1)(х+1) = х</a:t>
              </a:r>
              <a:r>
                <a:rPr lang="en-US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endParaRPr lang="ru-RU" b="1" dirty="0" smtClean="0">
                <a:solidFill>
                  <a:srgbClr val="009900"/>
                </a:solidFill>
                <a:latin typeface="Arial" charset="0"/>
              </a:endParaRPr>
            </a:p>
          </p:txBody>
        </p:sp>
      </p:grpSp>
      <p:grpSp>
        <p:nvGrpSpPr>
          <p:cNvPr id="61459" name="Group 19"/>
          <p:cNvGrpSpPr>
            <a:grpSpLocks/>
          </p:cNvGrpSpPr>
          <p:nvPr/>
        </p:nvGrpSpPr>
        <p:grpSpPr bwMode="auto">
          <a:xfrm>
            <a:off x="250501" y="4517332"/>
            <a:ext cx="2459382" cy="752224"/>
            <a:chOff x="975" y="1979"/>
            <a:chExt cx="1633" cy="411"/>
          </a:xfrm>
        </p:grpSpPr>
        <p:sp>
          <p:nvSpPr>
            <p:cNvPr id="61460" name="AutoShape 20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461" name="Text Box 21"/>
            <p:cNvSpPr txBox="1">
              <a:spLocks noChangeArrowheads="1"/>
            </p:cNvSpPr>
            <p:nvPr/>
          </p:nvSpPr>
          <p:spPr bwMode="auto">
            <a:xfrm>
              <a:off x="1066" y="2069"/>
              <a:ext cx="1451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67х</a:t>
              </a:r>
              <a:r>
                <a:rPr lang="en-US" sz="2000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 - 95х = 0</a:t>
              </a:r>
              <a:endParaRPr lang="ru-RU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465" name="Group 25"/>
          <p:cNvGrpSpPr>
            <a:grpSpLocks/>
          </p:cNvGrpSpPr>
          <p:nvPr/>
        </p:nvGrpSpPr>
        <p:grpSpPr bwMode="auto">
          <a:xfrm>
            <a:off x="245201" y="5522743"/>
            <a:ext cx="2505637" cy="840853"/>
            <a:chOff x="975" y="1979"/>
            <a:chExt cx="1633" cy="411"/>
          </a:xfrm>
        </p:grpSpPr>
        <p:sp>
          <p:nvSpPr>
            <p:cNvPr id="61466" name="AutoShape 26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467" name="Text Box 27"/>
            <p:cNvSpPr txBox="1">
              <a:spLocks noChangeArrowheads="1"/>
            </p:cNvSpPr>
            <p:nvPr/>
          </p:nvSpPr>
          <p:spPr bwMode="auto">
            <a:xfrm>
              <a:off x="1066" y="2069"/>
              <a:ext cx="1451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6х</a:t>
              </a:r>
              <a:r>
                <a:rPr lang="en-US" sz="2000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 + 7х  = 5</a:t>
              </a:r>
              <a:endParaRPr lang="ru-RU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>
            <a:off x="3401309" y="1364529"/>
            <a:ext cx="2394086" cy="834299"/>
            <a:chOff x="975" y="1979"/>
            <a:chExt cx="1633" cy="408"/>
          </a:xfrm>
        </p:grpSpPr>
        <p:sp>
          <p:nvSpPr>
            <p:cNvPr id="61472" name="AutoShape 32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473" name="Text Box 33"/>
            <p:cNvSpPr txBox="1">
              <a:spLocks noChangeArrowheads="1"/>
            </p:cNvSpPr>
            <p:nvPr/>
          </p:nvSpPr>
          <p:spPr bwMode="auto">
            <a:xfrm>
              <a:off x="1066" y="2068"/>
              <a:ext cx="1451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6 - 8х</a:t>
              </a:r>
              <a:r>
                <a:rPr lang="en-US" sz="2000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 =2х+9</a:t>
              </a:r>
              <a:endParaRPr lang="ru-RU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3430386" y="2485546"/>
            <a:ext cx="2335931" cy="876559"/>
            <a:chOff x="975" y="1979"/>
            <a:chExt cx="1633" cy="408"/>
          </a:xfrm>
        </p:grpSpPr>
        <p:sp>
          <p:nvSpPr>
            <p:cNvPr id="61475" name="AutoShape 35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srgbClr val="009900"/>
                  </a:solidFill>
                  <a:latin typeface="Arial" charset="0"/>
                </a:rPr>
                <a:t>12х</a:t>
              </a:r>
              <a:r>
                <a:rPr lang="en-US" sz="2000" b="1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sz="2000" b="1" smtClean="0">
                  <a:solidFill>
                    <a:srgbClr val="009900"/>
                  </a:solidFill>
                  <a:latin typeface="Arial" charset="0"/>
                </a:rPr>
                <a:t>+7х= - 7х</a:t>
              </a:r>
              <a:r>
                <a:rPr lang="en-US" b="1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b="1" smtClean="0">
                  <a:solidFill>
                    <a:srgbClr val="009900"/>
                  </a:solidFill>
                  <a:latin typeface="Arial" charset="0"/>
                </a:rPr>
                <a:t>- 2х</a:t>
              </a:r>
            </a:p>
          </p:txBody>
        </p:sp>
        <p:sp>
          <p:nvSpPr>
            <p:cNvPr id="61476" name="Text Box 36"/>
            <p:cNvSpPr txBox="1">
              <a:spLocks noChangeArrowheads="1"/>
            </p:cNvSpPr>
            <p:nvPr/>
          </p:nvSpPr>
          <p:spPr bwMode="auto">
            <a:xfrm>
              <a:off x="1066" y="2069"/>
              <a:ext cx="1451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>
            <a:off x="3436350" y="3655819"/>
            <a:ext cx="2324003" cy="912798"/>
            <a:chOff x="975" y="1979"/>
            <a:chExt cx="1633" cy="408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smtClean="0">
                  <a:solidFill>
                    <a:srgbClr val="009900"/>
                  </a:solidFill>
                  <a:latin typeface="Arial" charset="0"/>
                </a:rPr>
                <a:t>6х(2х-3)=4х(3х+4)</a:t>
              </a:r>
            </a:p>
          </p:txBody>
        </p:sp>
        <p:sp>
          <p:nvSpPr>
            <p:cNvPr id="61479" name="Text Box 39"/>
            <p:cNvSpPr txBox="1">
              <a:spLocks noChangeArrowheads="1"/>
            </p:cNvSpPr>
            <p:nvPr/>
          </p:nvSpPr>
          <p:spPr bwMode="auto">
            <a:xfrm>
              <a:off x="1066" y="2069"/>
              <a:ext cx="1451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480" name="Group 40"/>
          <p:cNvGrpSpPr>
            <a:grpSpLocks/>
          </p:cNvGrpSpPr>
          <p:nvPr/>
        </p:nvGrpSpPr>
        <p:grpSpPr bwMode="auto">
          <a:xfrm>
            <a:off x="3426372" y="5126673"/>
            <a:ext cx="2513192" cy="827491"/>
            <a:chOff x="975" y="1979"/>
            <a:chExt cx="1633" cy="408"/>
          </a:xfrm>
        </p:grpSpPr>
        <p:sp>
          <p:nvSpPr>
            <p:cNvPr id="61481" name="AutoShape 41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482" name="Text Box 42"/>
            <p:cNvSpPr txBox="1">
              <a:spLocks noChangeArrowheads="1"/>
            </p:cNvSpPr>
            <p:nvPr/>
          </p:nvSpPr>
          <p:spPr bwMode="auto">
            <a:xfrm>
              <a:off x="1042" y="2062"/>
              <a:ext cx="1451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10х</a:t>
              </a:r>
              <a:r>
                <a:rPr lang="en-US" sz="2000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- 5 = 3х</a:t>
              </a:r>
              <a:r>
                <a:rPr lang="en-US" sz="2000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-5 </a:t>
              </a:r>
            </a:p>
          </p:txBody>
        </p:sp>
      </p:grpSp>
      <p:grpSp>
        <p:nvGrpSpPr>
          <p:cNvPr id="61486" name="Group 46"/>
          <p:cNvGrpSpPr>
            <a:grpSpLocks/>
          </p:cNvGrpSpPr>
          <p:nvPr/>
        </p:nvGrpSpPr>
        <p:grpSpPr bwMode="auto">
          <a:xfrm>
            <a:off x="6432339" y="1208794"/>
            <a:ext cx="2280988" cy="823508"/>
            <a:chOff x="975" y="2020"/>
            <a:chExt cx="1633" cy="408"/>
          </a:xfrm>
        </p:grpSpPr>
        <p:sp>
          <p:nvSpPr>
            <p:cNvPr id="61487" name="AutoShape 47"/>
            <p:cNvSpPr>
              <a:spLocks noChangeArrowheads="1"/>
            </p:cNvSpPr>
            <p:nvPr/>
          </p:nvSpPr>
          <p:spPr bwMode="auto">
            <a:xfrm>
              <a:off x="975" y="2020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488" name="Text Box 48"/>
            <p:cNvSpPr txBox="1">
              <a:spLocks noChangeArrowheads="1"/>
            </p:cNvSpPr>
            <p:nvPr/>
          </p:nvSpPr>
          <p:spPr bwMode="auto">
            <a:xfrm>
              <a:off x="1066" y="2069"/>
              <a:ext cx="145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9900"/>
                  </a:solidFill>
                  <a:latin typeface="Arial" charset="0"/>
                </a:rPr>
                <a:t>4х</a:t>
              </a:r>
              <a:r>
                <a:rPr lang="en-US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b="1" dirty="0" smtClean="0">
                  <a:solidFill>
                    <a:srgbClr val="009900"/>
                  </a:solidFill>
                  <a:latin typeface="Arial" charset="0"/>
                </a:rPr>
                <a:t>-18х =4х</a:t>
              </a:r>
              <a:r>
                <a:rPr lang="en-US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b="1" dirty="0" smtClean="0">
                  <a:solidFill>
                    <a:srgbClr val="009900"/>
                  </a:solidFill>
                  <a:latin typeface="Arial" charset="0"/>
                </a:rPr>
                <a:t>+5</a:t>
              </a:r>
            </a:p>
          </p:txBody>
        </p:sp>
      </p:grpSp>
      <p:grpSp>
        <p:nvGrpSpPr>
          <p:cNvPr id="61489" name="Group 49"/>
          <p:cNvGrpSpPr>
            <a:grpSpLocks/>
          </p:cNvGrpSpPr>
          <p:nvPr/>
        </p:nvGrpSpPr>
        <p:grpSpPr bwMode="auto">
          <a:xfrm>
            <a:off x="6498059" y="2186560"/>
            <a:ext cx="2267751" cy="853383"/>
            <a:chOff x="975" y="1979"/>
            <a:chExt cx="1633" cy="408"/>
          </a:xfrm>
        </p:grpSpPr>
        <p:sp>
          <p:nvSpPr>
            <p:cNvPr id="61490" name="AutoShape 50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491" name="Text Box 51"/>
            <p:cNvSpPr txBox="1">
              <a:spLocks noChangeArrowheads="1"/>
            </p:cNvSpPr>
            <p:nvPr/>
          </p:nvSpPr>
          <p:spPr bwMode="auto">
            <a:xfrm>
              <a:off x="1066" y="2069"/>
              <a:ext cx="145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25+х = 7х - 12</a:t>
              </a:r>
            </a:p>
          </p:txBody>
        </p:sp>
      </p:grpSp>
      <p:grpSp>
        <p:nvGrpSpPr>
          <p:cNvPr id="61492" name="Group 52"/>
          <p:cNvGrpSpPr>
            <a:grpSpLocks/>
          </p:cNvGrpSpPr>
          <p:nvPr/>
        </p:nvGrpSpPr>
        <p:grpSpPr bwMode="auto">
          <a:xfrm>
            <a:off x="6491900" y="3208965"/>
            <a:ext cx="2303868" cy="874601"/>
            <a:chOff x="975" y="1979"/>
            <a:chExt cx="1633" cy="408"/>
          </a:xfrm>
        </p:grpSpPr>
        <p:sp>
          <p:nvSpPr>
            <p:cNvPr id="61493" name="AutoShape 53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494" name="Text Box 54"/>
            <p:cNvSpPr txBox="1">
              <a:spLocks noChangeArrowheads="1"/>
            </p:cNvSpPr>
            <p:nvPr/>
          </p:nvSpPr>
          <p:spPr bwMode="auto">
            <a:xfrm>
              <a:off x="1066" y="2069"/>
              <a:ext cx="145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- 5х</a:t>
              </a:r>
              <a:r>
                <a:rPr lang="en-US" sz="2000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 = 9х -2</a:t>
              </a:r>
              <a:endParaRPr lang="ru-RU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495" name="Group 55"/>
          <p:cNvGrpSpPr>
            <a:grpSpLocks/>
          </p:cNvGrpSpPr>
          <p:nvPr/>
        </p:nvGrpSpPr>
        <p:grpSpPr bwMode="auto">
          <a:xfrm>
            <a:off x="6544352" y="4326640"/>
            <a:ext cx="2241122" cy="800033"/>
            <a:chOff x="975" y="1979"/>
            <a:chExt cx="1633" cy="408"/>
          </a:xfrm>
        </p:grpSpPr>
        <p:sp>
          <p:nvSpPr>
            <p:cNvPr id="61496" name="AutoShape 56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497" name="Text Box 57"/>
            <p:cNvSpPr txBox="1">
              <a:spLocks noChangeArrowheads="1"/>
            </p:cNvSpPr>
            <p:nvPr/>
          </p:nvSpPr>
          <p:spPr bwMode="auto">
            <a:xfrm>
              <a:off x="1066" y="2069"/>
              <a:ext cx="1451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9900"/>
                  </a:solidFill>
                  <a:latin typeface="Arial" charset="0"/>
                </a:rPr>
                <a:t>х</a:t>
              </a:r>
              <a:r>
                <a:rPr lang="en-US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b="1" dirty="0" smtClean="0">
                  <a:solidFill>
                    <a:srgbClr val="009900"/>
                  </a:solidFill>
                  <a:latin typeface="Arial" charset="0"/>
                </a:rPr>
                <a:t> - 34х+289 = 0</a:t>
              </a:r>
              <a:endParaRPr lang="ru-RU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501" name="Group 61"/>
          <p:cNvGrpSpPr>
            <a:grpSpLocks/>
          </p:cNvGrpSpPr>
          <p:nvPr/>
        </p:nvGrpSpPr>
        <p:grpSpPr bwMode="auto">
          <a:xfrm>
            <a:off x="6512537" y="5502054"/>
            <a:ext cx="2416879" cy="788218"/>
            <a:chOff x="975" y="1979"/>
            <a:chExt cx="1633" cy="411"/>
          </a:xfrm>
        </p:grpSpPr>
        <p:sp>
          <p:nvSpPr>
            <p:cNvPr id="61502" name="AutoShape 62"/>
            <p:cNvSpPr>
              <a:spLocks noChangeArrowheads="1"/>
            </p:cNvSpPr>
            <p:nvPr/>
          </p:nvSpPr>
          <p:spPr bwMode="auto">
            <a:xfrm>
              <a:off x="975" y="197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503" name="Text Box 63"/>
            <p:cNvSpPr txBox="1">
              <a:spLocks noChangeArrowheads="1"/>
            </p:cNvSpPr>
            <p:nvPr/>
          </p:nvSpPr>
          <p:spPr bwMode="auto">
            <a:xfrm>
              <a:off x="1066" y="2069"/>
              <a:ext cx="1451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16 - х</a:t>
              </a:r>
              <a:r>
                <a:rPr lang="en-US" sz="2000" b="1" dirty="0" smtClean="0">
                  <a:solidFill>
                    <a:srgbClr val="009900"/>
                  </a:solidFill>
                  <a:latin typeface="Arial" charset="0"/>
                </a:rPr>
                <a:t>²</a:t>
              </a:r>
              <a:r>
                <a:rPr lang="ru-RU" sz="2000" b="1" dirty="0" smtClean="0">
                  <a:solidFill>
                    <a:srgbClr val="009900"/>
                  </a:solidFill>
                  <a:latin typeface="Arial" charset="0"/>
                </a:rPr>
                <a:t>  = 0</a:t>
              </a:r>
              <a:endParaRPr lang="ru-RU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4" name="Скругленная соединительная линия 3"/>
          <p:cNvCxnSpPr/>
          <p:nvPr/>
        </p:nvCxnSpPr>
        <p:spPr>
          <a:xfrm rot="16200000" flipH="1">
            <a:off x="561246" y="3523533"/>
            <a:ext cx="5266640" cy="413485"/>
          </a:xfrm>
          <a:prstGeom prst="curvedConnector3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кругленная соединительная линия 5"/>
          <p:cNvCxnSpPr/>
          <p:nvPr/>
        </p:nvCxnSpPr>
        <p:spPr>
          <a:xfrm rot="16200000" flipH="1">
            <a:off x="3554696" y="3575332"/>
            <a:ext cx="5244542" cy="432636"/>
          </a:xfrm>
          <a:prstGeom prst="curvedConnector3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1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32656"/>
            <a:ext cx="8229600" cy="62658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Определите вид квадратного уравнения и укажите его коэффициенты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: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         а) 1,3х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 </a:t>
            </a:r>
            <a:r>
              <a:rPr lang="en-US" sz="4400" b="1" dirty="0" smtClean="0">
                <a:solidFill>
                  <a:srgbClr val="FF0000"/>
                </a:solidFill>
              </a:rPr>
              <a:t>= </a:t>
            </a:r>
            <a:r>
              <a:rPr lang="ru-RU" sz="4400" b="1" dirty="0" smtClean="0">
                <a:solidFill>
                  <a:srgbClr val="FF0000"/>
                </a:solidFill>
              </a:rPr>
              <a:t>0                       </a:t>
            </a:r>
          </a:p>
          <a:p>
            <a:r>
              <a:rPr lang="ru-RU" sz="4400" b="1" dirty="0" smtClean="0">
                <a:solidFill>
                  <a:srgbClr val="000000"/>
                </a:solidFill>
              </a:rPr>
              <a:t>         б) 6х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</a:rPr>
              <a:t>+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</a:rPr>
              <a:t>х</a:t>
            </a:r>
            <a:r>
              <a:rPr lang="en-US" sz="4400" b="1" baseline="30000" dirty="0" smtClean="0">
                <a:solidFill>
                  <a:srgbClr val="000000"/>
                </a:solidFill>
              </a:rPr>
              <a:t>2 </a:t>
            </a:r>
            <a:r>
              <a:rPr lang="en-US" sz="4400" b="1" dirty="0" smtClean="0">
                <a:solidFill>
                  <a:srgbClr val="000000"/>
                </a:solidFill>
              </a:rPr>
              <a:t>- 3 = 0</a:t>
            </a:r>
            <a:endParaRPr lang="ru-RU" sz="4400" b="1" dirty="0" smtClean="0">
              <a:solidFill>
                <a:srgbClr val="00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         в) 49х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– 81 </a:t>
            </a:r>
            <a:r>
              <a:rPr lang="ru-RU" sz="4400" b="1" dirty="0" smtClean="0">
                <a:solidFill>
                  <a:srgbClr val="FF0000"/>
                </a:solidFill>
              </a:rPr>
              <a:t>=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0 </a:t>
            </a:r>
            <a:r>
              <a:rPr lang="ru-RU" sz="4400" b="1" dirty="0" smtClean="0">
                <a:solidFill>
                  <a:srgbClr val="000000"/>
                </a:solidFill>
              </a:rPr>
              <a:t>         </a:t>
            </a:r>
            <a:endParaRPr lang="en-US" sz="4400" b="1" dirty="0" smtClean="0">
              <a:solidFill>
                <a:srgbClr val="00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         г)2х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 </a:t>
            </a:r>
            <a:r>
              <a:rPr lang="ru-RU" sz="4400" b="1" dirty="0" smtClean="0">
                <a:solidFill>
                  <a:srgbClr val="FF0000"/>
                </a:solidFill>
              </a:rPr>
              <a:t>-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8х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7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=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0 </a:t>
            </a:r>
          </a:p>
          <a:p>
            <a:r>
              <a:rPr lang="ru-RU" sz="4400" b="1" dirty="0" smtClean="0">
                <a:solidFill>
                  <a:srgbClr val="000000"/>
                </a:solidFill>
              </a:rPr>
              <a:t>         д) 3х</a:t>
            </a:r>
            <a:r>
              <a:rPr lang="en-US" sz="44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</a:rPr>
              <a:t>-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</a:rPr>
              <a:t>2х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</a:rPr>
              <a:t>=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</a:rPr>
              <a:t>0 </a:t>
            </a:r>
            <a:endParaRPr lang="ru-RU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457200" y="2255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-1676400" y="4618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35" name="Rectangle 43"/>
          <p:cNvSpPr>
            <a:spLocks noGrp="1" noChangeArrowheads="1"/>
          </p:cNvSpPr>
          <p:nvPr>
            <p:ph idx="1"/>
          </p:nvPr>
        </p:nvSpPr>
        <p:spPr>
          <a:xfrm>
            <a:off x="1143000" y="304800"/>
            <a:ext cx="3352800" cy="6172200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600" dirty="0" smtClean="0">
                <a:ea typeface="Times New Roman"/>
                <a:cs typeface="Times New Roman"/>
              </a:rPr>
              <a:t>1) </a:t>
            </a:r>
            <a:r>
              <a:rPr lang="en-US" sz="3600" b="1" dirty="0">
                <a:ea typeface="Times New Roman"/>
                <a:cs typeface="Times New Roman"/>
              </a:rPr>
              <a:t>3x</a:t>
            </a:r>
            <a:r>
              <a:rPr lang="en-US" sz="3600" b="1" baseline="30000" dirty="0">
                <a:ea typeface="Times New Roman"/>
                <a:cs typeface="Times New Roman"/>
              </a:rPr>
              <a:t>2</a:t>
            </a:r>
            <a:r>
              <a:rPr lang="en-US" sz="3600" b="1" dirty="0">
                <a:ea typeface="Times New Roman"/>
                <a:cs typeface="Times New Roman"/>
              </a:rPr>
              <a:t>-2x-5=0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600" b="1" dirty="0" smtClean="0">
                <a:ea typeface="Times New Roman"/>
                <a:cs typeface="Times New Roman"/>
              </a:rPr>
              <a:t>2) х</a:t>
            </a:r>
            <a:r>
              <a:rPr lang="en-US" sz="3600" b="1" baseline="30000" dirty="0">
                <a:ea typeface="Times New Roman"/>
                <a:cs typeface="Times New Roman"/>
              </a:rPr>
              <a:t>2</a:t>
            </a:r>
            <a:r>
              <a:rPr lang="en-US" sz="3600" b="1" dirty="0">
                <a:ea typeface="Times New Roman"/>
                <a:cs typeface="Times New Roman"/>
              </a:rPr>
              <a:t>=5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600" b="1" dirty="0" smtClean="0">
                <a:ea typeface="Times New Roman"/>
                <a:cs typeface="Times New Roman"/>
              </a:rPr>
              <a:t>3) </a:t>
            </a:r>
            <a:r>
              <a:rPr lang="en-US" sz="3600" b="1" dirty="0" smtClean="0">
                <a:ea typeface="Times New Roman"/>
                <a:cs typeface="Times New Roman"/>
              </a:rPr>
              <a:t>7x</a:t>
            </a:r>
            <a:r>
              <a:rPr lang="en-US" sz="3600" b="1" baseline="30000" dirty="0" smtClean="0">
                <a:ea typeface="Times New Roman"/>
                <a:cs typeface="Times New Roman"/>
              </a:rPr>
              <a:t>2</a:t>
            </a:r>
            <a:r>
              <a:rPr lang="en-US" sz="3600" b="1" dirty="0" smtClean="0">
                <a:ea typeface="Times New Roman"/>
                <a:cs typeface="Times New Roman"/>
              </a:rPr>
              <a:t>+14x=0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600" b="1" dirty="0" smtClean="0">
                <a:ea typeface="Times New Roman"/>
                <a:cs typeface="Times New Roman"/>
              </a:rPr>
              <a:t>4) х</a:t>
            </a:r>
            <a:r>
              <a:rPr lang="en-US" sz="3600" b="1" baseline="30000" dirty="0">
                <a:ea typeface="Times New Roman"/>
                <a:cs typeface="Times New Roman"/>
              </a:rPr>
              <a:t>2</a:t>
            </a:r>
            <a:r>
              <a:rPr lang="en-US" sz="3600" b="1" dirty="0">
                <a:ea typeface="Times New Roman"/>
                <a:cs typeface="Times New Roman"/>
              </a:rPr>
              <a:t>+5x+4=0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600" b="1" dirty="0" smtClean="0">
                <a:ea typeface="Times New Roman"/>
                <a:cs typeface="Times New Roman"/>
              </a:rPr>
              <a:t>5) х</a:t>
            </a:r>
            <a:r>
              <a:rPr lang="en-US" sz="3600" b="1" baseline="30000" dirty="0">
                <a:ea typeface="Times New Roman"/>
                <a:cs typeface="Times New Roman"/>
              </a:rPr>
              <a:t>2</a:t>
            </a:r>
            <a:r>
              <a:rPr lang="en-US" sz="3600" b="1" dirty="0">
                <a:ea typeface="Times New Roman"/>
                <a:cs typeface="Times New Roman"/>
              </a:rPr>
              <a:t>+4x+4=0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600" b="1" dirty="0" smtClean="0">
                <a:ea typeface="Times New Roman"/>
                <a:cs typeface="Times New Roman"/>
              </a:rPr>
              <a:t>6) х</a:t>
            </a:r>
            <a:r>
              <a:rPr lang="en-US" sz="3600" b="1" baseline="30000" dirty="0">
                <a:ea typeface="Times New Roman"/>
                <a:cs typeface="Times New Roman"/>
              </a:rPr>
              <a:t>2</a:t>
            </a:r>
            <a:r>
              <a:rPr lang="en-US" sz="3600" b="1" dirty="0">
                <a:ea typeface="Times New Roman"/>
                <a:cs typeface="Times New Roman"/>
              </a:rPr>
              <a:t>-4=0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600" b="1" dirty="0" smtClean="0">
                <a:ea typeface="Times New Roman"/>
                <a:cs typeface="Times New Roman"/>
              </a:rPr>
              <a:t>7) </a:t>
            </a:r>
            <a:r>
              <a:rPr lang="en-US" sz="3600" b="1" dirty="0" smtClean="0">
                <a:ea typeface="Times New Roman"/>
                <a:cs typeface="Times New Roman"/>
              </a:rPr>
              <a:t>2x</a:t>
            </a:r>
            <a:r>
              <a:rPr lang="en-US" sz="3600" b="1" baseline="30000" dirty="0" smtClean="0">
                <a:ea typeface="Times New Roman"/>
                <a:cs typeface="Times New Roman"/>
              </a:rPr>
              <a:t>2</a:t>
            </a:r>
            <a:r>
              <a:rPr lang="en-US" sz="3600" b="1" dirty="0" smtClean="0">
                <a:ea typeface="Times New Roman"/>
                <a:cs typeface="Times New Roman"/>
              </a:rPr>
              <a:t>-11x+5=0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5791200" y="1371600"/>
            <a:ext cx="106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dirty="0"/>
              <a:t>Д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5867400" y="3276600"/>
            <a:ext cx="106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dirty="0"/>
              <a:t>а</a:t>
            </a: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5791200" y="152400"/>
            <a:ext cx="106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/>
              <a:t>о</a:t>
            </a: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5791200" y="2057400"/>
            <a:ext cx="106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/>
              <a:t>ф</a:t>
            </a: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5867400" y="2667000"/>
            <a:ext cx="106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/>
              <a:t>и</a:t>
            </a: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5867400" y="3962400"/>
            <a:ext cx="106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dirty="0"/>
              <a:t>н</a:t>
            </a:r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5791200" y="685800"/>
            <a:ext cx="106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/>
              <a:t>т</a:t>
            </a:r>
          </a:p>
        </p:txBody>
      </p:sp>
      <p:pic>
        <p:nvPicPr>
          <p:cNvPr id="8243" name="Picture 51" descr="J02866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419600"/>
            <a:ext cx="1933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3889 C -0.01615 0.05718 -0.02535 0.07454 -0.03629 0.0875 C -0.04202 0.09422 -0.04896 0.09861 -0.05504 0.10486 C -0.0599 0.10972 -0.06094 0.11343 -0.06684 0.11574 C -0.08004 0.1294 -0.10122 0.14607 -0.10677 0.16759 C -0.10729 0.19908 -0.1007 0.23912 -0.11511 0.26806 C -0.11754 0.28264 -0.13073 0.29375 -0.14098 0.29769 C -0.14914 0.30903 -0.14809 0.33611 -0.13854 0.34491 C -0.13473 0.35347 -0.13125 0.36227 -0.12674 0.36991 C -0.12466 0.39537 -0.12865 0.41898 -0.14792 0.42801 C -0.1507 0.43866 -0.16216 0.43588 -0.1691 0.44051 C -0.17344 0.44352 -0.17691 0.44792 -0.18091 0.45162 C -0.18212 0.45278 -0.18438 0.45463 -0.18438 0.45486 C -0.18785 0.46134 -0.19045 0.46829 -0.19393 0.475 C -0.19636 0.48611 -0.19653 0.50093 -0.20087 0.51111 C -0.20799 0.52778 -0.23507 0.54699 -0.24914 0.55347 C -0.27066 0.55139 -0.29271 0.55301 -0.31389 0.54722 C -0.3257 0.54398 -0.33716 0.53982 -0.34914 0.53773 C -0.37535 0.53889 -0.4007 0.54213 -0.42674 0.54398 C -0.43039 0.54491 -0.43368 0.54653 -0.43733 0.54722 C -0.44479 0.54861 -0.45973 0.55023 -0.45973 0.55047 C -0.46407 0.55324 -0.4691 0.55533 -0.47275 0.55972 C -0.47518 0.56273 -0.47726 0.56597 -0.47969 0.56922 C -0.48091 0.57084 -0.48334 0.57384 -0.48334 0.57408 C -0.4816 0.59051 -0.48334 0.58218 -0.475 0.58959 C -0.47292 0.59722 -0.47466 0.60533 -0.47622 0.61297 C -0.47848 0.62338 -0.47622 0.62246 -0.48091 0.62246 " pathEditMode="relative" rAng="0" ptsTypes="ffffffffffffffffffffffffffA">
                                      <p:cBhvr>
                                        <p:cTn id="92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222 C -0.00573 0.02431 -0.00833 0.03102 -0.01319 0.03542 C -0.02795 0.04908 -0.04306 0.06597 -0.06024 0.07222 C -0.07691 0.0882 -0.09306 0.10463 -0.10868 0.12245 C -0.1151 0.12963 -0.11667 0.13333 -0.12153 0.14421 C -0.1224 0.14607 -0.12396 0.14954 -0.12396 0.14977 C -0.12535 0.16528 -0.1283 0.18056 -0.12986 0.1963 C -0.13108 0.20718 -0.13333 0.22292 -0.13819 0.23148 C -0.13906 0.2331 -0.14062 0.23333 -0.14167 0.23472 C -0.14861 0.24468 -0.15625 0.25533 -0.16181 0.26667 C -0.16319 0.2875 -0.16545 0.30116 -0.17465 0.3169 C -0.17882 0.32408 -0.17483 0.32107 -0.18056 0.32361 C -0.18472 0.32963 -0.18785 0.33171 -0.19358 0.3338 C -0.20243 0.34236 -0.21111 0.3412 -0.22187 0.34213 C -0.23785 0.34977 -0.25677 0.34653 -0.27274 0.34699 C -0.27951 0.34884 -0.28594 0.35139 -0.29271 0.3537 C -0.29531 0.35579 -0.29844 0.35648 -0.30087 0.35903 C -0.30417 0.36227 -0.30694 0.36713 -0.31024 0.3706 C -0.31597 0.38264 -0.32917 0.39722 -0.3375 0.40579 C -0.34097 0.40926 -0.34931 0.4125 -0.34931 0.41273 C -0.36354 0.41158 -0.37587 0.40833 -0.38924 0.41088 C -0.38958 0.41296 -0.39045 0.41528 -0.39045 0.41759 C -0.39045 0.42014 -0.38715 0.42778 -0.39167 0.42778 " pathEditMode="relative" rAng="0" ptsTypes="ffffffffffffffffffffffA">
                                      <p:cBhvr>
                                        <p:cTn id="95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4.44444E-6 C -0.00851 0.00417 -0.01459 0.01412 -0.02136 0.02176 C -0.02518 0.02616 -0.03091 0.02987 -0.0342 0.03496 C -0.03872 0.04213 -0.0441 0.05186 -0.04844 0.05973 C -0.04966 0.06945 -0.05348 0.07709 -0.05539 0.08635 C -0.05434 0.09723 -0.05469 0.10139 -0.04723 0.10463 C -0.0375 0.11899 -0.02361 0.13195 -0.01198 0.14283 C -0.01042 0.14445 -0.0099 0.14769 -0.00834 0.14954 C -0.004 0.15463 0.00191 0.15579 0.00694 0.1595 L 0.00694 0.15973 C 0.01284 0.16783 0.01718 0.17246 0.02448 0.17801 C 0.03611 0.19723 0.05416 0.21135 0.06805 0.22778 C 0.07343 0.23403 0.08073 0.23704 0.08576 0.24445 C 0.09444 0.25695 0.09809 0.27061 0.1033 0.28588 C 0.10486 0.29885 0.10868 0.322 0.1033 0.33403 C 0.10191 0.33727 0.0993 0.33936 0.09757 0.34237 C 0.09305 0.34954 0.09774 0.34607 0.09166 0.34862 C 0.0842 0.35973 0.07343 0.36204 0.06336 0.36551 C 0.046 0.36459 0.02986 0.3625 0.01284 0.35903 C 0.00347 0.35371 -0.00556 0.35232 -0.01545 0.35047 C -0.02934 0.34514 -0.04358 0.34121 -0.05782 0.33912 C -0.0757 0.34028 -0.0842 0.33704 -0.09775 0.34723 C -0.10087 0.34954 -0.10486 0.35047 -0.10729 0.35371 C -0.11164 0.36019 -0.11441 0.36667 -0.11789 0.37362 C -0.11962 0.3882 -0.12049 0.40463 -0.11424 0.41713 C -0.11007 0.4345 -0.09705 0.44075 -0.08611 0.447 C -0.08056 0.45024 -0.06962 0.45695 -0.06962 0.45718 C -0.06771 0.45973 -0.06598 0.46297 -0.06372 0.46528 C -0.06233 0.4669 -0.06042 0.46713 -0.05903 0.46852 C -0.04914 0.4801 -0.06563 0.4676 -0.05191 0.47686 C -0.04931 0.48565 -0.04375 0.49537 -0.03889 0.50186 C -0.03629 0.51482 -0.03368 0.52709 -0.02848 0.53843 C -0.02934 0.56575 -0.02414 0.57477 -0.04011 0.57963 C -0.05643 0.59445 -0.04584 0.58797 -0.07431 0.59005 C -0.08837 0.59792 -0.06979 0.58797 -0.09184 0.59491 C -0.09601 0.59607 -0.09792 0.60047 -0.10139 0.60325 C -0.1165 0.61505 -0.12084 0.61945 -0.12952 0.63959 C -0.13195 0.65903 -0.13889 0.66945 -0.14723 0.68473 C -0.16528 0.71783 -0.18316 0.73774 -0.21077 0.75278 C -0.22049 0.75232 -0.23039 0.75232 -0.24011 0.75116 C -0.24723 0.75 -0.25573 0.74121 -0.2625 0.73774 C -0.2665 0.73843 -0.27049 0.73774 -0.27431 0.73959 C -0.279 0.74121 -0.28368 0.74838 -0.28837 0.75116 C -0.29861 0.75718 -0.30764 0.7595 -0.31424 0.77269 C -0.31545 0.78334 -0.31302 0.78241 -0.31667 0.78241 " pathEditMode="relative" rAng="0" ptsTypes="ffffffffFfffffffffffffffffffffffffffffffffffA">
                                      <p:cBhvr>
                                        <p:cTn id="98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3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205 C 0.00694 0.05413 0.01423 0.05483 0.02118 0.05691 C 0.02517 0.05807 0.02882 0.06061 0.03281 0.06154 C 0.04097 0.06339 0.05764 0.06616 0.05764 0.06639 C 0.06267 0.07079 0.06545 0.07125 0.0717 0.07241 C 0.07743 0.07773 0.08125 0.08027 0.08819 0.08189 C 0.09843 0.0886 0.10885 0.09461 0.11875 0.10225 C 0.12343 0.10595 0.1276 0.11173 0.13177 0.11636 C 0.13836 0.12353 0.14201 0.13486 0.14809 0.14296 C 0.15069 0.1536 0.14722 0.1418 0.15295 0.15244 C 0.15399 0.15429 0.15416 0.15684 0.15521 0.15869 C 0.15764 0.16262 0.16336 0.16956 0.16336 0.16979 C 0.16614 0.18043 0.16215 0.16794 0.16927 0.17905 C 0.17152 0.18275 0.1743 0.19454 0.17639 0.1994 C 0.17604 0.21189 0.17586 0.22462 0.17517 0.23711 C 0.17396 0.25862 0.15902 0.28522 0.14809 0.2998 C 0.14218 0.31622 0.12361 0.32848 0.11163 0.33588 C 0.1 0.34305 0.08784 0.3486 0.07639 0.35624 C 0.07326 0.35832 0.07031 0.36133 0.06701 0.36248 C 0.05295 0.36734 0.03698 0.37451 0.02222 0.37659 C -0.01893 0.38215 0.02343 0.37521 -0.00365 0.37983 C -0.01389 0.384 -0.03542 0.38446 -0.03542 0.38469 C -0.04098 0.38631 -0.05191 0.3907 -0.05191 0.39094 C -0.05573 0.39441 -0.05938 0.39417 -0.06354 0.39695 C -0.07535 0.40505 -0.0882 0.41384 -0.10122 0.41731 C -0.12396 0.43743 -0.15816 0.43489 -0.18368 0.43604 C -0.1849 0.43651 -0.18611 0.43697 -0.18716 0.43766 C -0.18837 0.43859 -0.18941 0.44021 -0.19063 0.4409 C -0.19323 0.44252 -0.19618 0.44275 -0.19896 0.44391 C -0.20313 0.44784 -0.20729 0.44761 -0.21181 0.45015 C -0.22066 0.45524 -0.23229 0.46172 -0.24011 0.46912 C -0.24532 0.48346 -0.24358 0.48416 -0.24358 0.50521 " pathEditMode="relative" rAng="0" ptsTypes="fffffffffffffffffffffffffffffffA">
                                      <p:cBhvr>
                                        <p:cTn id="101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22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435 C -0.02066 0.05718 -0.04132 0.05509 -0.06233 0.05023 C -0.0717 0.04815 -0.08125 0.04606 -0.09062 0.04398 C -0.09878 0.04213 -0.11528 0.04074 -0.11528 0.04097 C -0.12465 0.04097 -0.18663 0.04144 -0.21059 0.04398 C -0.22413 0.04537 -0.23715 0.04977 -0.25069 0.05185 C -0.27587 0.05995 -0.30243 0.06435 -0.3283 0.06736 C -0.34028 0.07106 -0.35243 0.07315 -0.36476 0.07523 C -0.37378 0.07894 -0.38247 0.08009 -0.39184 0.08148 C -0.40608 0.08889 -0.42101 0.09398 -0.43542 0.10046 C -0.44635 0.10532 -0.45608 0.11412 -0.46701 0.11921 C -0.47569 0.12778 -0.48056 0.13565 -0.48819 0.14583 C -0.48785 0.15046 -0.48819 0.15532 -0.48715 0.15995 C -0.48611 0.16458 -0.48125 0.16829 -0.47882 0.17106 C -0.47049 0.18079 -0.46024 0.18519 -0.44948 0.18819 C -0.43142 0.20023 -0.41302 0.20648 -0.39306 0.20856 C -0.37917 0.2125 -0.36476 0.21551 -0.35069 0.21806 C -0.33142 0.225 -0.31163 0.22708 -0.29184 0.23056 C -0.25104 0.25023 -0.19514 0.24097 -0.15764 0.24167 C -0.15972 0.24699 -0.16111 0.25208 -0.16354 0.25718 C -0.16528 0.2662 -0.16823 0.27523 -0.17413 0.28079 C -0.17708 0.28657 -0.18281 0.29375 -0.18472 0.29954 C -0.18802 0.30926 -0.18819 0.3169 -0.18819 0.32778 " pathEditMode="relative" rAng="0" ptsTypes="ffffffffffffffffffffffA">
                                      <p:cBhvr>
                                        <p:cTn id="104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8981 C -0.01545 0.09144 -0.03038 0.09444 -0.04583 0.09606 C -0.0533 0.09954 -0.06076 0.10231 -0.06823 0.10556 C -0.07135 0.10972 -0.07448 0.11389 -0.0776 0.11806 C -0.08316 0.12546 -0.07917 0.11644 -0.08472 0.12593 C -0.08646 0.12894 -0.08941 0.13542 -0.08941 0.13565 C -0.08576 0.14954 -0.08802 0.14907 -0.07517 0.15093 C -0.06285 0.14954 -0.05208 0.14491 -0.03993 0.14167 C -0.03802 0.1412 -0.03594 0.14074 -0.03403 0.14005 C -0.0316 0.13912 -0.02708 0.13681 -0.02708 0.13704 C -0.01441 0.13796 -0.01076 0.13565 -0.00226 0.14329 C -0.00087 0.14699 0.00226 0.15 0.00243 0.15417 C 0.0033 0.16921 -0.00139 0.17917 -0.01163 0.18403 C -0.02517 0.19699 -0.01267 0.18704 -0.04705 0.18704 C -0.0717 0.18704 -0.09826 0.17616 -0.12118 0.18866 C -0.13021 0.19352 -0.12118 0.21481 -0.12118 0.22778 " pathEditMode="relative" rAng="0" ptsTypes="fffffffffffffffA">
                                      <p:cBhvr>
                                        <p:cTn id="107" dur="5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926 C -0.01823 0.06435 -0.03698 0.06667 -0.05539 0.07037 C -0.05955 0.07222 -0.06407 0.07315 -0.06823 0.075 C -0.07674 0.07871 -0.08455 0.08519 -0.09289 0.08912 C -0.09809 0.09468 -0.10139 0.10093 -0.10712 0.10486 C -0.1092 0.1132 -0.1132 0.11922 -0.1165 0.12662 C -0.11979 0.1338 -0.12118 0.14213 -0.1224 0.15023 C -0.12205 0.1581 -0.1224 0.16621 -0.12118 0.17384 C -0.11997 0.18102 -0.1125 0.18634 -0.10834 0.18959 C -0.09271 0.20255 -0.09236 0.20324 -0.0717 0.20509 C -0.05608 0.20463 -0.04028 0.20486 -0.02466 0.20371 C -0.01493 0.20301 -0.00695 0.19954 0.00225 0.19722 C 0.02413 0.19167 0.046 0.18519 0.06823 0.1831 C 0.06979 0.18264 0.07135 0.18218 0.07291 0.18172 C 0.07534 0.18102 0.0776 0.18079 0.08003 0.18009 C 0.08316 0.17917 0.08941 0.17685 0.08941 0.17709 C 0.12465 0.17778 0.19861 0.16204 0.21527 0.22547 C 0.21458 0.2581 0.21875 0.2875 0.2059 0.31505 C 0.20156 0.33472 0.19479 0.3669 0.18472 0.38241 C 0.1809 0.38843 0.17673 0.39375 0.17291 0.39977 C 0.16857 0.40672 0.16666 0.4132 0.16111 0.41852 C 0.15798 0.425 0.1533 0.42709 0.14826 0.43102 C 0.14288 0.44121 0.13125 0.4463 0.12239 0.44977 C 0.11423 0.45695 0.10104 0.45787 0.09166 0.45926 C 0.08541 0.46134 0.07916 0.46343 0.07291 0.46551 C 0.07048 0.46875 0.06771 0.4713 0.0658 0.475 C 0.06423 0.47801 0.06111 0.48426 0.06111 0.48449 C 0.05868 0.49676 0.05902 0.51134 0.06475 0.52199 C 0.0651 0.52408 0.0651 0.52639 0.0658 0.52824 C 0.06701 0.53172 0.07048 0.53773 0.07048 0.53797 C 0.06961 0.55209 0.06805 0.56134 0.06354 0.57384 C 0.06198 0.58334 0.06024 0.59398 0.05416 0.60047 C 0.05086 0.60394 0.04375 0.60394 0.03993 0.60509 C 0.03576 0.60648 0.03246 0.61088 0.0283 0.61134 C 0.02396 0.61181 -0.01337 0.61435 -0.0165 0.61459 C -0.02761 0.61968 -0.03316 0.63264 -0.04011 0.64445 C -0.04236 0.65255 -0.04532 0.65996 -0.04827 0.66783 C -0.05122 0.69398 -0.05052 0.68125 -0.05052 0.70556 " pathEditMode="relative" rAng="0" ptsTypes="fffffffffffffffffffffffffffffffffffffA">
                                      <p:cBhvr>
                                        <p:cTn id="110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5" grpId="0" build="p"/>
      <p:bldP spid="8236" grpId="0"/>
      <p:bldP spid="8236" grpId="1"/>
      <p:bldP spid="8237" grpId="0"/>
      <p:bldP spid="8237" grpId="1"/>
      <p:bldP spid="8238" grpId="0"/>
      <p:bldP spid="8238" grpId="1"/>
      <p:bldP spid="8239" grpId="0"/>
      <p:bldP spid="8239" grpId="1"/>
      <p:bldP spid="8240" grpId="0"/>
      <p:bldP spid="8240" grpId="1"/>
      <p:bldP spid="8241" grpId="0"/>
      <p:bldP spid="8241" grpId="1"/>
      <p:bldP spid="8242" grpId="0"/>
      <p:bldP spid="82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8568952" cy="4525963"/>
          </a:xfrm>
        </p:spPr>
        <p:txBody>
          <a:bodyPr/>
          <a:lstStyle/>
          <a:p>
            <a:r>
              <a:rPr lang="ru-RU" sz="1600" b="1" dirty="0" smtClean="0">
                <a:solidFill>
                  <a:srgbClr val="B715A4"/>
                </a:solidFill>
              </a:rPr>
              <a:t>                               </a:t>
            </a:r>
          </a:p>
          <a:p>
            <a:endParaRPr lang="ru-RU" sz="1600" b="1" dirty="0">
              <a:solidFill>
                <a:srgbClr val="B715A4"/>
              </a:solidFill>
            </a:endParaRPr>
          </a:p>
          <a:p>
            <a:endParaRPr lang="ru-RU" sz="1600" b="1" dirty="0">
              <a:solidFill>
                <a:srgbClr val="B715A4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B715A4"/>
                </a:solidFill>
              </a:rPr>
              <a:t>Диофант                       </a:t>
            </a:r>
            <a:r>
              <a:rPr lang="en-US" sz="1600" b="1" dirty="0" err="1">
                <a:solidFill>
                  <a:srgbClr val="006600"/>
                </a:solidFill>
                <a:latin typeface="Times New Roman" pitchFamily="18" charset="0"/>
              </a:rPr>
              <a:t>Франсуа</a:t>
            </a: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6600"/>
                </a:solidFill>
                <a:latin typeface="Times New Roman" pitchFamily="18" charset="0"/>
              </a:rPr>
              <a:t>Виет</a:t>
            </a:r>
            <a:r>
              <a:rPr lang="ru-RU" sz="1600" b="1" dirty="0">
                <a:solidFill>
                  <a:srgbClr val="006600"/>
                </a:solidFill>
                <a:latin typeface="Times New Roman" pitchFamily="18" charset="0"/>
              </a:rPr>
              <a:t>                     Евклид                            </a:t>
            </a:r>
            <a:r>
              <a:rPr lang="ru-RU" sz="1600" b="1" dirty="0" smtClean="0">
                <a:solidFill>
                  <a:srgbClr val="B715A4"/>
                </a:solidFill>
                <a:latin typeface="Times New Roman" pitchFamily="18" charset="0"/>
              </a:rPr>
              <a:t>Аль </a:t>
            </a:r>
            <a:r>
              <a:rPr lang="ru-RU" sz="1600" b="1" dirty="0">
                <a:solidFill>
                  <a:srgbClr val="B715A4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B715A4"/>
                </a:solidFill>
                <a:latin typeface="Times New Roman" pitchFamily="18" charset="0"/>
              </a:rPr>
              <a:t>Хорезми  </a:t>
            </a:r>
            <a:endParaRPr lang="ru-RU" sz="1600" b="1" dirty="0" smtClean="0">
              <a:solidFill>
                <a:srgbClr val="B715A4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B715A4"/>
                </a:solidFill>
              </a:rPr>
              <a:t>Александрийский       </a:t>
            </a:r>
            <a:r>
              <a:rPr lang="en-US" sz="1600" b="1" i="1" dirty="0" err="1" smtClean="0">
                <a:solidFill>
                  <a:srgbClr val="006600"/>
                </a:solidFill>
                <a:latin typeface="Times New Roman" pitchFamily="18" charset="0"/>
              </a:rPr>
              <a:t>франц</a:t>
            </a:r>
            <a:r>
              <a:rPr lang="ru-RU" sz="1600" b="1" i="1" dirty="0" smtClean="0">
                <a:solidFill>
                  <a:srgbClr val="006600"/>
                </a:solidFill>
                <a:latin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6600"/>
                </a:solidFill>
                <a:latin typeface="Times New Roman" pitchFamily="18" charset="0"/>
              </a:rPr>
              <a:t>м</a:t>
            </a:r>
            <a:r>
              <a:rPr lang="ru-RU" sz="1600" b="1" i="1" dirty="0" err="1" smtClean="0">
                <a:solidFill>
                  <a:srgbClr val="006600"/>
                </a:solidFill>
                <a:latin typeface="Times New Roman" pitchFamily="18" charset="0"/>
              </a:rPr>
              <a:t>атем</a:t>
            </a:r>
            <a:r>
              <a:rPr lang="ru-RU" sz="1600" b="1" i="1" dirty="0" smtClean="0">
                <a:solidFill>
                  <a:srgbClr val="006600"/>
                </a:solidFill>
                <a:latin typeface="Times New Roman" pitchFamily="18" charset="0"/>
              </a:rPr>
              <a:t>.                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</a:rPr>
              <a:t>(</a:t>
            </a:r>
            <a:r>
              <a:rPr lang="ru-RU" sz="1600" b="1" dirty="0">
                <a:solidFill>
                  <a:srgbClr val="006600"/>
                </a:solidFill>
                <a:latin typeface="Times New Roman" pitchFamily="18" charset="0"/>
              </a:rPr>
              <a:t>3 в. до н.э.)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</a:rPr>
              <a:t>                   </a:t>
            </a:r>
            <a:r>
              <a:rPr lang="ru-RU" sz="1600" b="1" i="1" dirty="0" smtClean="0">
                <a:solidFill>
                  <a:srgbClr val="B715A4"/>
                </a:solidFill>
                <a:latin typeface="Times New Roman" pitchFamily="18" charset="0"/>
              </a:rPr>
              <a:t>(</a:t>
            </a:r>
            <a:r>
              <a:rPr lang="ru-RU" sz="1600" b="1" i="1" dirty="0" err="1">
                <a:solidFill>
                  <a:srgbClr val="B715A4"/>
                </a:solidFill>
                <a:latin typeface="Times New Roman" pitchFamily="18" charset="0"/>
              </a:rPr>
              <a:t>ок</a:t>
            </a:r>
            <a:r>
              <a:rPr lang="ru-RU" sz="1600" b="1" i="1" dirty="0">
                <a:solidFill>
                  <a:srgbClr val="B715A4"/>
                </a:solidFill>
                <a:latin typeface="Times New Roman" pitchFamily="18" charset="0"/>
              </a:rPr>
              <a:t>. 783 – </a:t>
            </a:r>
            <a:r>
              <a:rPr lang="ru-RU" sz="1600" b="1" i="1" dirty="0" err="1">
                <a:solidFill>
                  <a:srgbClr val="B715A4"/>
                </a:solidFill>
                <a:latin typeface="Times New Roman" pitchFamily="18" charset="0"/>
              </a:rPr>
              <a:t>ок</a:t>
            </a:r>
            <a:r>
              <a:rPr lang="ru-RU" sz="1600" b="1" i="1" dirty="0">
                <a:solidFill>
                  <a:srgbClr val="B715A4"/>
                </a:solidFill>
                <a:latin typeface="Times New Roman" pitchFamily="18" charset="0"/>
              </a:rPr>
              <a:t>. </a:t>
            </a:r>
            <a:r>
              <a:rPr lang="ru-RU" sz="1600" b="1" i="1" dirty="0" smtClean="0">
                <a:solidFill>
                  <a:srgbClr val="B715A4"/>
                </a:solidFill>
                <a:latin typeface="Times New Roman" pitchFamily="18" charset="0"/>
              </a:rPr>
              <a:t>850)</a:t>
            </a:r>
            <a:r>
              <a:rPr lang="ru-RU" sz="1600" b="1" i="1" dirty="0" smtClean="0">
                <a:solidFill>
                  <a:srgbClr val="006600"/>
                </a:solidFill>
                <a:latin typeface="Times New Roman" pitchFamily="18" charset="0"/>
              </a:rPr>
              <a:t>   </a:t>
            </a:r>
            <a:endParaRPr lang="ru-RU" sz="1600" b="1" dirty="0" smtClean="0">
              <a:solidFill>
                <a:srgbClr val="B715A4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B715A4"/>
                </a:solidFill>
              </a:rPr>
              <a:t>                                         </a:t>
            </a:r>
            <a:r>
              <a:rPr lang="en-US" sz="1600" b="1" i="1" dirty="0" smtClean="0">
                <a:solidFill>
                  <a:srgbClr val="006600"/>
                </a:solidFill>
                <a:latin typeface="Times New Roman" pitchFamily="18" charset="0"/>
              </a:rPr>
              <a:t>(</a:t>
            </a:r>
            <a:r>
              <a:rPr lang="en-US" sz="1600" b="1" i="1" dirty="0">
                <a:solidFill>
                  <a:srgbClr val="006600"/>
                </a:solidFill>
                <a:latin typeface="Times New Roman" pitchFamily="18" charset="0"/>
              </a:rPr>
              <a:t>1540 -1603)</a:t>
            </a:r>
            <a:r>
              <a:rPr lang="ru-RU" sz="1600" dirty="0">
                <a:latin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                                                                                   </a:t>
            </a: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                   </a:t>
            </a:r>
            <a:r>
              <a:rPr lang="ru-RU" sz="1600" b="1" dirty="0" smtClean="0"/>
              <a:t>              Рене </a:t>
            </a:r>
            <a:r>
              <a:rPr lang="ru-RU" sz="1600" b="1" dirty="0"/>
              <a:t>Декарт     </a:t>
            </a:r>
            <a:r>
              <a:rPr lang="ru-RU" sz="1600" b="1" dirty="0" smtClean="0"/>
              <a:t>                               </a:t>
            </a:r>
            <a:r>
              <a:rPr lang="ru-RU" sz="1600" b="1" dirty="0"/>
              <a:t>Леонардом Фибоначчи.</a:t>
            </a:r>
          </a:p>
          <a:p>
            <a:pPr marL="0" indent="0">
              <a:buNone/>
            </a:pPr>
            <a:r>
              <a:rPr lang="ru-RU" sz="1600" b="1" dirty="0" smtClean="0"/>
              <a:t>                 </a:t>
            </a:r>
            <a:endParaRPr lang="ru-RU" sz="1600" b="1" dirty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16632"/>
            <a:ext cx="1872208" cy="23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60835" cy="23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pe_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87" y="116631"/>
            <a:ext cx="1771650" cy="238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80px-Muhammad_ibn_Musa_al-Khwarizmi_%28statue%2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879"/>
            <a:ext cx="1714500" cy="238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780"/>
            <a:ext cx="18002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art2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63701" y="3285429"/>
            <a:ext cx="19526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6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251520" y="785795"/>
            <a:ext cx="8712968" cy="55521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Свойства коэффициентов квадратного уравнения 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8000"/>
                </a:solidFill>
              </a:rPr>
              <a:t>         Если в уравнении  </a:t>
            </a:r>
            <a:r>
              <a:rPr lang="ru-RU" b="0" dirty="0" smtClean="0">
                <a:solidFill>
                  <a:srgbClr val="000000"/>
                </a:solidFill>
              </a:rPr>
              <a:t> </a:t>
            </a:r>
            <a:r>
              <a:rPr lang="en-US" sz="36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i="1" baseline="3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</a:t>
            </a:r>
            <a:r>
              <a:rPr lang="en-US" sz="36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bx</a:t>
            </a:r>
            <a:r>
              <a:rPr lang="en-US" sz="36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c = 0</a:t>
            </a:r>
            <a:r>
              <a:rPr lang="ru-RU" sz="3600" b="0" i="1" dirty="0" smtClean="0">
                <a:solidFill>
                  <a:srgbClr val="800000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ru-RU" sz="4800" b="1" dirty="0" smtClean="0">
                <a:solidFill>
                  <a:srgbClr val="C00000"/>
                </a:solidFill>
              </a:rPr>
              <a:t>Если   </a:t>
            </a:r>
            <a:r>
              <a:rPr lang="en-US" sz="4800" b="1" dirty="0" smtClean="0">
                <a:solidFill>
                  <a:srgbClr val="CC3300"/>
                </a:solidFill>
              </a:rPr>
              <a:t>a + b + c = 0, </a:t>
            </a:r>
            <a:endParaRPr lang="ru-RU" sz="4800" b="1" dirty="0" smtClean="0">
              <a:solidFill>
                <a:srgbClr val="CC3300"/>
              </a:solidFill>
            </a:endParaRPr>
          </a:p>
          <a:p>
            <a:pPr>
              <a:buFontTx/>
              <a:buNone/>
              <a:defRPr/>
            </a:pPr>
            <a:r>
              <a:rPr lang="ru-RU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ru-RU" sz="4800" b="1" dirty="0" smtClean="0">
                <a:solidFill>
                  <a:srgbClr val="CC3300"/>
                </a:solidFill>
              </a:rPr>
              <a:t>то   х</a:t>
            </a:r>
            <a:r>
              <a:rPr lang="ru-RU" sz="4800" b="1" baseline="-25000" dirty="0" smtClean="0">
                <a:solidFill>
                  <a:srgbClr val="CC3300"/>
                </a:solidFill>
              </a:rPr>
              <a:t>1</a:t>
            </a:r>
            <a:r>
              <a:rPr lang="ru-RU" sz="4800" b="1" dirty="0" smtClean="0">
                <a:solidFill>
                  <a:srgbClr val="CC3300"/>
                </a:solidFill>
              </a:rPr>
              <a:t>= 1, х</a:t>
            </a:r>
            <a:r>
              <a:rPr lang="ru-RU" sz="4800" b="1" baseline="-25000" dirty="0" smtClean="0">
                <a:solidFill>
                  <a:srgbClr val="CC3300"/>
                </a:solidFill>
              </a:rPr>
              <a:t>2</a:t>
            </a:r>
            <a:r>
              <a:rPr lang="ru-RU" sz="4800" b="1" dirty="0" smtClean="0">
                <a:solidFill>
                  <a:srgbClr val="CC3300"/>
                </a:solidFill>
              </a:rPr>
              <a:t> = с/а</a:t>
            </a:r>
          </a:p>
          <a:p>
            <a:pPr lvl="0" algn="ctr">
              <a:buNone/>
              <a:defRPr/>
            </a:pPr>
            <a:r>
              <a:rPr lang="ru-RU" sz="3600" b="1" dirty="0" smtClean="0"/>
              <a:t>     </a:t>
            </a:r>
            <a:r>
              <a:rPr lang="en-US" sz="3600" b="1" dirty="0" smtClean="0">
                <a:solidFill>
                  <a:prstClr val="black"/>
                </a:solidFill>
              </a:rPr>
              <a:t>x</a:t>
            </a:r>
            <a:r>
              <a:rPr lang="ru-RU" sz="3600" b="1" baseline="30000" dirty="0" smtClean="0">
                <a:solidFill>
                  <a:prstClr val="black"/>
                </a:solidFill>
              </a:rPr>
              <a:t>2 </a:t>
            </a:r>
            <a:r>
              <a:rPr lang="ru-RU" sz="3600" b="1" dirty="0" smtClean="0">
                <a:solidFill>
                  <a:prstClr val="black"/>
                </a:solidFill>
              </a:rPr>
              <a:t>+23</a:t>
            </a:r>
            <a:r>
              <a:rPr lang="en-US" sz="3600" b="1" dirty="0" smtClean="0">
                <a:solidFill>
                  <a:prstClr val="black"/>
                </a:solidFill>
              </a:rPr>
              <a:t>x</a:t>
            </a:r>
            <a:r>
              <a:rPr lang="ru-RU" sz="3600" b="1" dirty="0" smtClean="0">
                <a:solidFill>
                  <a:prstClr val="black"/>
                </a:solidFill>
              </a:rPr>
              <a:t>-24=0</a:t>
            </a:r>
            <a:endParaRPr lang="ru-RU" sz="3600" b="1" dirty="0" smtClean="0"/>
          </a:p>
          <a:p>
            <a:pPr>
              <a:buFontTx/>
              <a:buNone/>
              <a:defRPr/>
            </a:pPr>
            <a:r>
              <a:rPr lang="ru-RU" sz="3600" b="1" dirty="0" smtClean="0">
                <a:solidFill>
                  <a:prstClr val="black"/>
                </a:solidFill>
              </a:rPr>
              <a:t>                      19</a:t>
            </a:r>
            <a:r>
              <a:rPr lang="en-US" sz="3600" b="1" dirty="0" smtClean="0">
                <a:solidFill>
                  <a:prstClr val="black"/>
                </a:solidFill>
              </a:rPr>
              <a:t>x</a:t>
            </a:r>
            <a:r>
              <a:rPr lang="ru-RU" sz="3600" b="1" baseline="30000" dirty="0">
                <a:solidFill>
                  <a:prstClr val="black"/>
                </a:solidFill>
              </a:rPr>
              <a:t>2 </a:t>
            </a:r>
            <a:r>
              <a:rPr lang="ru-RU" sz="3600" b="1" dirty="0">
                <a:solidFill>
                  <a:prstClr val="black"/>
                </a:solidFill>
              </a:rPr>
              <a:t>-</a:t>
            </a:r>
            <a:r>
              <a:rPr lang="ru-RU" sz="3600" b="1" dirty="0" smtClean="0">
                <a:solidFill>
                  <a:prstClr val="black"/>
                </a:solidFill>
              </a:rPr>
              <a:t> 29</a:t>
            </a:r>
            <a:r>
              <a:rPr lang="en-US" sz="3600" b="1" dirty="0" smtClean="0">
                <a:solidFill>
                  <a:prstClr val="black"/>
                </a:solidFill>
              </a:rPr>
              <a:t>x</a:t>
            </a:r>
            <a:r>
              <a:rPr lang="ru-RU" sz="3600" b="1" dirty="0" smtClean="0">
                <a:solidFill>
                  <a:prstClr val="black"/>
                </a:solidFill>
              </a:rPr>
              <a:t>+10=0</a:t>
            </a:r>
            <a:r>
              <a:rPr lang="ru-RU" sz="3600" b="1" dirty="0" smtClean="0"/>
              <a:t>           </a:t>
            </a:r>
          </a:p>
          <a:p>
            <a:pPr>
              <a:buFontTx/>
              <a:buNone/>
              <a:defRPr/>
            </a:pPr>
            <a:r>
              <a:rPr lang="ru-RU" sz="3600" b="1" dirty="0"/>
              <a:t> </a:t>
            </a:r>
            <a:r>
              <a:rPr lang="ru-RU" sz="3600" b="1" dirty="0" smtClean="0"/>
              <a:t>               2013 </a:t>
            </a:r>
            <a:r>
              <a:rPr lang="en-US" sz="3600" b="1" dirty="0" smtClean="0"/>
              <a:t>x</a:t>
            </a:r>
            <a:r>
              <a:rPr lang="ru-RU" sz="3600" b="1" baseline="30000" dirty="0" smtClean="0"/>
              <a:t>2</a:t>
            </a:r>
            <a:r>
              <a:rPr lang="ru-RU" sz="3600" b="1" dirty="0"/>
              <a:t> -</a:t>
            </a:r>
            <a:r>
              <a:rPr lang="ru-RU" sz="3600" b="1" dirty="0" smtClean="0"/>
              <a:t>2014</a:t>
            </a:r>
            <a:r>
              <a:rPr lang="en-US" sz="3600" b="1" dirty="0" smtClean="0"/>
              <a:t>x</a:t>
            </a:r>
            <a:r>
              <a:rPr lang="ru-RU" sz="3600" b="1" dirty="0" smtClean="0"/>
              <a:t>+1=0 </a:t>
            </a:r>
            <a:endParaRPr lang="ru-RU" sz="36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ru-RU" sz="2800" b="1" dirty="0" smtClean="0"/>
              <a:t>                                  </a:t>
            </a: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755650" y="260351"/>
            <a:ext cx="7643813" cy="525444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 anchor="ctr">
            <a:prstTxWarp prst="textPlain">
              <a:avLst>
                <a:gd name="adj" fmla="val 48959"/>
              </a:avLst>
            </a:prstTxWarp>
            <a:normAutofit fontScale="92500" lnSpcReduction="20000"/>
            <a:scene3d>
              <a:camera prst="orthographicFront"/>
              <a:lightRig rig="threePt" dir="t"/>
            </a:scene3d>
            <a:sp3d extrusionH="44450"/>
          </a:bodyPr>
          <a:lstStyle/>
          <a:p>
            <a:pPr algn="ctr" eaLnBrk="0" hangingPunct="0">
              <a:defRPr/>
            </a:pPr>
            <a:r>
              <a:rPr lang="ru-RU" sz="3600" b="1" kern="10" dirty="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ea typeface="+mj-ea"/>
                <a:cs typeface="Arial"/>
              </a:rPr>
              <a:t>Мастер-класс</a:t>
            </a:r>
          </a:p>
        </p:txBody>
      </p:sp>
    </p:spTree>
    <p:extLst>
      <p:ext uri="{BB962C8B-B14F-4D97-AF65-F5344CB8AC3E}">
        <p14:creationId xmlns:p14="http://schemas.microsoft.com/office/powerpoint/2010/main" val="29478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78098"/>
          </a:xfrm>
        </p:spPr>
        <p:txBody>
          <a:bodyPr/>
          <a:lstStyle/>
          <a:p>
            <a:r>
              <a:rPr lang="ru-RU" b="1" kern="10" dirty="0" smtClean="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sz="6600" b="1" i="1" kern="10" dirty="0" smtClean="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Мастер-класс</a:t>
            </a:r>
            <a:r>
              <a:rPr lang="ru-RU" sz="6600" b="1" i="1" kern="10" dirty="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sz="6600" b="1" i="1" kern="10" dirty="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endParaRPr lang="ru-RU" sz="6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579296" cy="5760640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Свойства коэффициентов квадратного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равнения</a:t>
            </a:r>
            <a:endParaRPr lang="ru-RU" sz="28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8000"/>
                </a:solidFill>
              </a:rPr>
              <a:t>Если </a:t>
            </a:r>
            <a:r>
              <a:rPr lang="ru-RU" dirty="0">
                <a:solidFill>
                  <a:srgbClr val="008000"/>
                </a:solidFill>
              </a:rPr>
              <a:t>в уравнении  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en-US" sz="36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i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</a:t>
            </a:r>
            <a:r>
              <a:rPr lang="en-US" sz="36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bx</a:t>
            </a:r>
            <a:r>
              <a:rPr lang="en-US" sz="36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c = 0</a:t>
            </a:r>
            <a:r>
              <a:rPr lang="ru-RU" sz="3600" i="1" dirty="0">
                <a:solidFill>
                  <a:srgbClr val="800000"/>
                </a:solidFill>
              </a:rPr>
              <a:t> </a:t>
            </a:r>
            <a:endParaRPr lang="ru-RU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>
              <a:buNone/>
              <a:defRPr/>
            </a:pPr>
            <a:r>
              <a:rPr lang="ru-RU" sz="5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ru-RU" sz="5400" b="1" dirty="0" smtClean="0">
                <a:solidFill>
                  <a:srgbClr val="CC3300"/>
                </a:solidFill>
              </a:rPr>
              <a:t>Если  </a:t>
            </a:r>
            <a:r>
              <a:rPr lang="en-US" sz="5400" b="1" dirty="0" smtClean="0">
                <a:solidFill>
                  <a:srgbClr val="CC3300"/>
                </a:solidFill>
              </a:rPr>
              <a:t>a </a:t>
            </a:r>
            <a:r>
              <a:rPr lang="en-US" sz="5400" b="1" dirty="0">
                <a:solidFill>
                  <a:srgbClr val="CC3300"/>
                </a:solidFill>
              </a:rPr>
              <a:t>+ c </a:t>
            </a:r>
            <a:r>
              <a:rPr lang="ru-RU" sz="5400" b="1" dirty="0" smtClean="0">
                <a:solidFill>
                  <a:srgbClr val="CC3300"/>
                </a:solidFill>
              </a:rPr>
              <a:t>=</a:t>
            </a:r>
            <a:r>
              <a:rPr lang="en-US" sz="5400" b="1" dirty="0" smtClean="0">
                <a:solidFill>
                  <a:srgbClr val="CC3300"/>
                </a:solidFill>
              </a:rPr>
              <a:t> b,</a:t>
            </a:r>
            <a:r>
              <a:rPr lang="ru-RU" sz="5400" b="1" dirty="0" smtClean="0">
                <a:solidFill>
                  <a:srgbClr val="CC3300"/>
                </a:solidFill>
              </a:rPr>
              <a:t> </a:t>
            </a:r>
            <a:endParaRPr lang="ru-RU" sz="5400" b="1" dirty="0">
              <a:solidFill>
                <a:srgbClr val="CC3300"/>
              </a:solidFill>
            </a:endParaRPr>
          </a:p>
          <a:p>
            <a:pPr>
              <a:buFontTx/>
              <a:buNone/>
              <a:defRPr/>
            </a:pPr>
            <a:r>
              <a:rPr lang="ru-RU" sz="5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ru-RU" sz="5400" b="1" dirty="0" smtClean="0">
                <a:solidFill>
                  <a:srgbClr val="CC3300"/>
                </a:solidFill>
              </a:rPr>
              <a:t>то </a:t>
            </a:r>
            <a:r>
              <a:rPr lang="ru-RU" sz="5400" b="1" dirty="0">
                <a:solidFill>
                  <a:srgbClr val="CC3300"/>
                </a:solidFill>
              </a:rPr>
              <a:t>х</a:t>
            </a:r>
            <a:r>
              <a:rPr lang="ru-RU" sz="5400" b="1" baseline="-25000" dirty="0">
                <a:solidFill>
                  <a:srgbClr val="CC3300"/>
                </a:solidFill>
              </a:rPr>
              <a:t>1</a:t>
            </a:r>
            <a:r>
              <a:rPr lang="ru-RU" sz="5400" b="1" dirty="0">
                <a:solidFill>
                  <a:srgbClr val="CC3300"/>
                </a:solidFill>
              </a:rPr>
              <a:t>= -1, х</a:t>
            </a:r>
            <a:r>
              <a:rPr lang="ru-RU" sz="5400" b="1" baseline="-25000" dirty="0">
                <a:solidFill>
                  <a:srgbClr val="CC3300"/>
                </a:solidFill>
              </a:rPr>
              <a:t>2</a:t>
            </a:r>
            <a:r>
              <a:rPr lang="ru-RU" sz="5400" b="1" dirty="0">
                <a:solidFill>
                  <a:srgbClr val="FFFFFF"/>
                </a:solidFill>
              </a:rPr>
              <a:t> </a:t>
            </a:r>
            <a:r>
              <a:rPr lang="ru-RU" sz="5400" b="1" dirty="0">
                <a:solidFill>
                  <a:srgbClr val="CC3300"/>
                </a:solidFill>
              </a:rPr>
              <a:t>= - с/а</a:t>
            </a:r>
          </a:p>
          <a:p>
            <a:pPr>
              <a:buFontTx/>
              <a:buNone/>
              <a:defRPr/>
            </a:pPr>
            <a:r>
              <a:rPr lang="ru-RU" sz="4400" b="1" dirty="0" smtClean="0"/>
              <a:t>                   </a:t>
            </a:r>
            <a:r>
              <a:rPr lang="en-US" sz="4400" b="1" dirty="0" smtClean="0"/>
              <a:t>x</a:t>
            </a:r>
            <a:r>
              <a:rPr lang="ru-RU" sz="4400" b="1" baseline="30000" dirty="0"/>
              <a:t>2 </a:t>
            </a:r>
            <a:r>
              <a:rPr lang="ru-RU" sz="4400" b="1" dirty="0"/>
              <a:t>-9</a:t>
            </a:r>
            <a:r>
              <a:rPr lang="en-US" sz="4400" b="1" dirty="0"/>
              <a:t>x</a:t>
            </a:r>
            <a:r>
              <a:rPr lang="ru-RU" sz="4400" b="1" dirty="0"/>
              <a:t>-10=0</a:t>
            </a:r>
            <a:endParaRPr lang="en-US" sz="4400" b="1" dirty="0"/>
          </a:p>
          <a:p>
            <a:pPr>
              <a:buNone/>
              <a:defRPr/>
            </a:pPr>
            <a:r>
              <a:rPr lang="ru-RU" sz="4400" b="1" dirty="0"/>
              <a:t>  </a:t>
            </a:r>
            <a:r>
              <a:rPr lang="ru-RU" sz="4400" b="1" dirty="0" smtClean="0"/>
              <a:t>               5</a:t>
            </a:r>
            <a:r>
              <a:rPr lang="en-US" sz="4400" b="1" dirty="0"/>
              <a:t>x</a:t>
            </a:r>
            <a:r>
              <a:rPr lang="ru-RU" sz="4400" b="1" baseline="30000" dirty="0"/>
              <a:t>2</a:t>
            </a:r>
            <a:r>
              <a:rPr lang="ru-RU" sz="4400" b="1" dirty="0"/>
              <a:t>+4</a:t>
            </a:r>
            <a:r>
              <a:rPr lang="en-US" sz="4400" b="1" dirty="0"/>
              <a:t>x</a:t>
            </a:r>
            <a:r>
              <a:rPr lang="ru-RU" sz="4400" b="1" dirty="0" smtClean="0"/>
              <a:t>-1=0</a:t>
            </a:r>
            <a:endParaRPr lang="ru-RU" sz="4400" dirty="0" smtClean="0"/>
          </a:p>
          <a:p>
            <a:pPr>
              <a:buNone/>
              <a:defRPr/>
            </a:pPr>
            <a:r>
              <a:rPr lang="ru-RU" sz="4400" b="1" dirty="0"/>
              <a:t> </a:t>
            </a:r>
            <a:r>
              <a:rPr lang="ru-RU" sz="4400" b="1" dirty="0" smtClean="0"/>
              <a:t>              2013 </a:t>
            </a:r>
            <a:r>
              <a:rPr lang="en-US" sz="4400" b="1" dirty="0"/>
              <a:t>x</a:t>
            </a:r>
            <a:r>
              <a:rPr lang="ru-RU" sz="4400" b="1" baseline="30000" dirty="0"/>
              <a:t>2</a:t>
            </a:r>
            <a:r>
              <a:rPr lang="ru-RU" sz="4400" b="1" dirty="0"/>
              <a:t> </a:t>
            </a:r>
            <a:r>
              <a:rPr lang="ru-RU" sz="4400" b="1" dirty="0" smtClean="0"/>
              <a:t>+2014</a:t>
            </a:r>
            <a:r>
              <a:rPr lang="en-US" sz="4400" b="1" dirty="0"/>
              <a:t>x</a:t>
            </a:r>
            <a:r>
              <a:rPr lang="ru-RU" sz="4400" b="1" dirty="0"/>
              <a:t>+1=0 </a:t>
            </a:r>
            <a:endParaRPr lang="ru-RU" sz="4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ru-RU" sz="4400" dirty="0" smtClean="0"/>
              <a:t>    </a:t>
            </a:r>
            <a:endParaRPr lang="ru-RU" sz="4400" dirty="0"/>
          </a:p>
          <a:p>
            <a:pPr>
              <a:buFontTx/>
              <a:buNone/>
              <a:defRPr/>
            </a:pPr>
            <a:r>
              <a:rPr lang="ru-RU" sz="4400" dirty="0"/>
              <a:t>       </a:t>
            </a:r>
            <a:r>
              <a:rPr lang="ru-RU" sz="4400" dirty="0" smtClean="0"/>
              <a:t> </a:t>
            </a:r>
            <a:endParaRPr lang="ru-RU" sz="4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1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0038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564</Words>
  <Application>Microsoft Office PowerPoint</Application>
  <PresentationFormat>Экран (4:3)</PresentationFormat>
  <Paragraphs>112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3_0038</vt:lpstr>
      <vt:lpstr>007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</vt:lpstr>
      <vt:lpstr>Презентация PowerPoint</vt:lpstr>
      <vt:lpstr> Мастер-класс </vt:lpstr>
      <vt:lpstr> а + b + c = 0, то   х1= 1, х2 = с/а a + c – b=0, то х1= -1, х2 = - с/а </vt:lpstr>
      <vt:lpstr>Ответы: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61</cp:revision>
  <dcterms:modified xsi:type="dcterms:W3CDTF">2014-12-29T21:40:23Z</dcterms:modified>
</cp:coreProperties>
</file>