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56" r:id="rId3"/>
    <p:sldId id="257" r:id="rId4"/>
    <p:sldId id="259" r:id="rId5"/>
    <p:sldId id="261" r:id="rId6"/>
    <p:sldId id="258" r:id="rId7"/>
    <p:sldId id="260" r:id="rId8"/>
    <p:sldId id="262" r:id="rId9"/>
    <p:sldId id="263" r:id="rId10"/>
    <p:sldId id="264" r:id="rId11"/>
    <p:sldId id="268" r:id="rId12"/>
    <p:sldId id="266" r:id="rId13"/>
    <p:sldId id="267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2065337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836712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подход как основа реализации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новых образовательных стандартов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764704"/>
          <a:ext cx="8136904" cy="5441654"/>
        </p:xfrm>
        <a:graphic>
          <a:graphicData uri="http://schemas.openxmlformats.org/drawingml/2006/table">
            <a:tbl>
              <a:tblPr/>
              <a:tblGrid>
                <a:gridCol w="456275"/>
                <a:gridCol w="3954383"/>
                <a:gridCol w="3042535"/>
                <a:gridCol w="683711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Учебный материал с указанием заданий</a:t>
                      </a: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Рекомендации</a:t>
                      </a: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Время</a:t>
                      </a: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1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3) Найдите значение обратных тригонометрических </a:t>
                      </a: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функций:</a:t>
                      </a: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Выполните </a:t>
                      </a: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задание в индивидуальном листе</a:t>
                      </a: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Затрудняетесь?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Воспользуйтесь единичной </a:t>
                      </a: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окружностью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Проверьте правильность выполнения по контрольному слайду. Поставьте баллы ( за каждое правильно выполненное задание – 1 балл).</a:t>
                      </a: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3 мин </a:t>
                      </a:r>
                    </a:p>
                  </a:txBody>
                  <a:tcPr marL="46772" marR="4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75656" y="1772816"/>
          <a:ext cx="2160240" cy="4392488"/>
        </p:xfrm>
        <a:graphic>
          <a:graphicData uri="http://schemas.openxmlformats.org/presentationml/2006/ole">
            <p:oleObj spid="_x0000_s4098" name="Формула" r:id="rId3" imgW="1003300" imgH="2514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404665"/>
          <a:ext cx="7704856" cy="5943412"/>
        </p:xfrm>
        <a:graphic>
          <a:graphicData uri="http://schemas.openxmlformats.org/drawingml/2006/table">
            <a:tbl>
              <a:tblPr/>
              <a:tblGrid>
                <a:gridCol w="633178"/>
                <a:gridCol w="3813299"/>
                <a:gridCol w="2610972"/>
                <a:gridCol w="647407"/>
              </a:tblGrid>
              <a:tr h="254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Учебный материал с указанием заданий</a:t>
                      </a: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Рекомендации</a:t>
                      </a: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Время</a:t>
                      </a: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libri"/>
                          <a:ea typeface="MS Mincho"/>
                          <a:cs typeface="Times New Roman"/>
                        </a:rPr>
                        <a:t>Создание проблемной ситуации, постановка темы и целей урока.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Решите уравнение: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)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tg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г</a:t>
                      </a: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д</a:t>
                      </a: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)</a:t>
                      </a:r>
                      <a:r>
                        <a:rPr lang="ru-RU" sz="2000" baseline="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е)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tg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Выполните задание в индивидуальном листе.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Затрудняетесь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Воспользуйтесь единичной окружностью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Все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ли уравнения Вы смогли решить?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Проверьте правильность  выполнения по контрольному слайду.</a:t>
                      </a: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2 мин</a:t>
                      </a: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Цель урока: формирование навыков  решения простейших тригонометрических уравнений.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Сформулируйте цель урока  и тему урока: «Простейшие тригонометрические уравнения»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619672" y="1556792"/>
          <a:ext cx="1224136" cy="360040"/>
        </p:xfrm>
        <a:graphic>
          <a:graphicData uri="http://schemas.openxmlformats.org/presentationml/2006/ole">
            <p:oleObj spid="_x0000_s25608" name="Формула" r:id="rId3" imgW="532937" imgH="177646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419872" y="1412776"/>
          <a:ext cx="1384300" cy="576262"/>
        </p:xfrm>
        <a:graphic>
          <a:graphicData uri="http://schemas.openxmlformats.org/presentationml/2006/ole">
            <p:oleObj spid="_x0000_s25607" name="Формула" r:id="rId4" imgW="711000" imgH="39348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835696" y="2204864"/>
          <a:ext cx="720080" cy="369771"/>
        </p:xfrm>
        <a:graphic>
          <a:graphicData uri="http://schemas.openxmlformats.org/presentationml/2006/ole">
            <p:oleObj spid="_x0000_s25606" name="Формула" r:id="rId5" imgW="355138" imgH="177569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347864" y="2060848"/>
          <a:ext cx="1152128" cy="681541"/>
        </p:xfrm>
        <a:graphic>
          <a:graphicData uri="http://schemas.openxmlformats.org/presentationml/2006/ole">
            <p:oleObj spid="_x0000_s25605" name="Формула" r:id="rId6" imgW="672808" imgH="393529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619672" y="2780928"/>
          <a:ext cx="1062975" cy="720080"/>
        </p:xfrm>
        <a:graphic>
          <a:graphicData uri="http://schemas.openxmlformats.org/presentationml/2006/ole">
            <p:oleObj spid="_x0000_s25604" name="Формула" r:id="rId7" imgW="596641" imgH="393529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563888" y="2996952"/>
          <a:ext cx="936104" cy="288033"/>
        </p:xfrm>
        <a:graphic>
          <a:graphicData uri="http://schemas.openxmlformats.org/presentationml/2006/ole">
            <p:oleObj spid="_x0000_s25603" name="Формула" r:id="rId8" imgW="355138" imgH="1775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476672"/>
          <a:ext cx="8424934" cy="822960"/>
        </p:xfrm>
        <a:graphic>
          <a:graphicData uri="http://schemas.openxmlformats.org/drawingml/2006/table">
            <a:tbl>
              <a:tblPr/>
              <a:tblGrid>
                <a:gridCol w="2271061"/>
                <a:gridCol w="3076496"/>
                <a:gridCol w="307737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/>
                        </a:rPr>
                        <a:t>компоненты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/>
                        </a:rPr>
                        <a:t>Деятельность учителя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/>
                        </a:rPr>
                        <a:t>Деятельность ученика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Учебные действия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/>
                        </a:rPr>
                        <a:t>управляет поисковой деятельностью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/>
                        </a:rPr>
                        <a:t>осуществляет самостоятельный поиск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916832"/>
          <a:ext cx="8136902" cy="3212082"/>
        </p:xfrm>
        <a:graphic>
          <a:graphicData uri="http://schemas.openxmlformats.org/drawingml/2006/table">
            <a:tbl>
              <a:tblPr/>
              <a:tblGrid>
                <a:gridCol w="668684"/>
                <a:gridCol w="4027128"/>
                <a:gridCol w="2757381"/>
                <a:gridCol w="683709"/>
              </a:tblGrid>
              <a:tr h="3212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2 этап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MS Mincho"/>
                          <a:cs typeface="Times New Roman"/>
                        </a:rPr>
                        <a:t>Работа в </a:t>
                      </a:r>
                      <a:r>
                        <a:rPr lang="ru-RU" sz="2000" b="1" dirty="0" smtClean="0">
                          <a:latin typeface="Calibri"/>
                          <a:ea typeface="MS Mincho"/>
                          <a:cs typeface="Times New Roman"/>
                        </a:rPr>
                        <a:t>группах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MS Mincho"/>
                          <a:cs typeface="Times New Roman"/>
                        </a:rPr>
                        <a:t>(поисковая деятельность)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Используя  единичную окружность, восстановите  алгоритм вывода формулы корней тригонометрического уравнения.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1 группа: </a:t>
                      </a:r>
                      <a:r>
                        <a:rPr lang="en-US" sz="2000" dirty="0" err="1">
                          <a:latin typeface="Calibri"/>
                          <a:ea typeface="MS Mincho"/>
                          <a:cs typeface="Times New Roman"/>
                        </a:rPr>
                        <a:t>cosx</a:t>
                      </a: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=</a:t>
                      </a:r>
                      <a:r>
                        <a:rPr lang="ru-RU" sz="2000" i="1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MS Mincho"/>
                          <a:cs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2 группа: </a:t>
                      </a:r>
                      <a:r>
                        <a:rPr lang="en-US" sz="2000" dirty="0" err="1">
                          <a:latin typeface="Calibri"/>
                          <a:ea typeface="MS Mincho"/>
                          <a:cs typeface="Times New Roman"/>
                        </a:rPr>
                        <a:t>sinx</a:t>
                      </a: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=</a:t>
                      </a:r>
                      <a:r>
                        <a:rPr lang="en-US" sz="2000" i="1" dirty="0">
                          <a:latin typeface="Calibri"/>
                          <a:ea typeface="MS Mincho"/>
                          <a:cs typeface="Times New Roman"/>
                        </a:rPr>
                        <a:t>a</a:t>
                      </a: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MS Mincho"/>
                          <a:cs typeface="Times New Roman"/>
                        </a:rPr>
                        <a:t>3 </a:t>
                      </a:r>
                      <a:r>
                        <a:rPr lang="ru-RU" sz="2000" dirty="0">
                          <a:latin typeface="Calibri"/>
                          <a:ea typeface="MS Mincho"/>
                          <a:cs typeface="Times New Roman"/>
                        </a:rPr>
                        <a:t>группа</a:t>
                      </a:r>
                      <a:r>
                        <a:rPr lang="en-US" sz="2000" dirty="0">
                          <a:latin typeface="Calibri"/>
                          <a:ea typeface="MS Mincho"/>
                          <a:cs typeface="Times New Roman"/>
                        </a:rPr>
                        <a:t>: </a:t>
                      </a:r>
                      <a:r>
                        <a:rPr lang="en-US" sz="2000" dirty="0" err="1">
                          <a:latin typeface="Calibri"/>
                          <a:ea typeface="MS Mincho"/>
                          <a:cs typeface="Times New Roman"/>
                        </a:rPr>
                        <a:t>tgx</a:t>
                      </a:r>
                      <a:r>
                        <a:rPr lang="en-US" sz="2000" dirty="0">
                          <a:latin typeface="Calibri"/>
                          <a:ea typeface="MS Mincho"/>
                          <a:cs typeface="Times New Roman"/>
                        </a:rPr>
                        <a:t>=</a:t>
                      </a:r>
                      <a:r>
                        <a:rPr lang="en-US" sz="2000" b="1" i="1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MS Mincho"/>
                          <a:cs typeface="Times New Roman"/>
                        </a:rPr>
                        <a:t>a  </a:t>
                      </a:r>
                      <a:r>
                        <a:rPr lang="en-US" sz="2000" dirty="0" err="1">
                          <a:latin typeface="Calibri"/>
                          <a:ea typeface="MS Mincho"/>
                          <a:cs typeface="Times New Roman"/>
                        </a:rPr>
                        <a:t>ctgx</a:t>
                      </a:r>
                      <a:r>
                        <a:rPr lang="en-US" sz="2000" dirty="0">
                          <a:latin typeface="Calibri"/>
                          <a:ea typeface="MS Mincho"/>
                          <a:cs typeface="Times New Roman"/>
                        </a:rPr>
                        <a:t>=</a:t>
                      </a:r>
                      <a:r>
                        <a:rPr lang="en-US" sz="2000" i="1" dirty="0">
                          <a:latin typeface="Calibri"/>
                          <a:ea typeface="MS Mincho"/>
                          <a:cs typeface="Times New Roman"/>
                        </a:rPr>
                        <a:t> a</a:t>
                      </a: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Алгоритм: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1.отметить число а на оси…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2.находим точки, соответствующие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3. определить углы, соответствующие 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4.используя периодичность, записать все корни уравнения.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Для выполнения задания используйте </a:t>
                      </a:r>
                      <a:r>
                        <a:rPr lang="ru-RU" sz="1600" dirty="0" err="1">
                          <a:latin typeface="Calibri"/>
                          <a:ea typeface="MS Mincho"/>
                          <a:cs typeface="Times New Roman"/>
                        </a:rPr>
                        <a:t>уч</a:t>
                      </a:r>
                      <a:r>
                        <a:rPr lang="ru-RU" sz="1600" dirty="0">
                          <a:latin typeface="Calibri"/>
                          <a:ea typeface="MS Mincho"/>
                          <a:cs typeface="Times New Roman"/>
                        </a:rPr>
                        <a:t>. стр.172-181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MS Mincho"/>
                          <a:cs typeface="Times New Roman"/>
                        </a:rPr>
                        <a:t>10 мин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556792"/>
          <a:ext cx="8136903" cy="360040"/>
        </p:xfrm>
        <a:graphic>
          <a:graphicData uri="http://schemas.openxmlformats.org/drawingml/2006/table">
            <a:tbl>
              <a:tblPr/>
              <a:tblGrid>
                <a:gridCol w="668684"/>
                <a:gridCol w="4027129"/>
                <a:gridCol w="2757381"/>
                <a:gridCol w="683709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Учебный материал с указанием заданий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Рекомендации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MS Mincho"/>
                          <a:cs typeface="Times New Roman"/>
                        </a:rPr>
                        <a:t>Время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357" y="548680"/>
            <a:ext cx="1065827" cy="120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5157192"/>
          <a:ext cx="8136903" cy="1440160"/>
        </p:xfrm>
        <a:graphic>
          <a:graphicData uri="http://schemas.openxmlformats.org/drawingml/2006/table">
            <a:tbl>
              <a:tblPr/>
              <a:tblGrid>
                <a:gridCol w="668684"/>
                <a:gridCol w="4027128"/>
                <a:gridCol w="2757381"/>
                <a:gridCol w="683710"/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MS Mincho"/>
                          <a:cs typeface="Times New Roman"/>
                        </a:rPr>
                        <a:t>3 </a:t>
                      </a: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этап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Цель : отработка умения применять формулы для решения  простейших тригонометрических уравнений.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г)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                    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tg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Решить уравнения, данные в начале урока</a:t>
                      </a: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Проверка по контрольному слайду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2 мин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915816" y="6021288"/>
          <a:ext cx="1080120" cy="576064"/>
        </p:xfrm>
        <a:graphic>
          <a:graphicData uri="http://schemas.openxmlformats.org/presentationml/2006/ole">
            <p:oleObj spid="_x0000_s29699" name="Формула" r:id="rId4" imgW="672808" imgH="393529" progId="Equation.3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403648" y="5953894"/>
          <a:ext cx="1296144" cy="643458"/>
        </p:xfrm>
        <a:graphic>
          <a:graphicData uri="http://schemas.openxmlformats.org/presentationml/2006/ole">
            <p:oleObj spid="_x0000_s29698" name="Формула" r:id="rId5" imgW="596641" imgH="393529" progId="Equation.3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427984" y="6093296"/>
          <a:ext cx="712465" cy="288032"/>
        </p:xfrm>
        <a:graphic>
          <a:graphicData uri="http://schemas.openxmlformats.org/presentationml/2006/ole">
            <p:oleObj spid="_x0000_s29697" name="Формула" r:id="rId6" imgW="355138" imgH="1775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25144"/>
            <a:ext cx="1425867" cy="160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980728"/>
          <a:ext cx="7920882" cy="4968552"/>
        </p:xfrm>
        <a:graphic>
          <a:graphicData uri="http://schemas.openxmlformats.org/drawingml/2006/table">
            <a:tbl>
              <a:tblPr/>
              <a:tblGrid>
                <a:gridCol w="650932"/>
                <a:gridCol w="3920214"/>
                <a:gridCol w="2684177"/>
                <a:gridCol w="665559"/>
              </a:tblGrid>
              <a:tr h="496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4 этап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Цель :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Calibri"/>
                          <a:ea typeface="MS Mincho"/>
                          <a:cs typeface="Times New Roman"/>
                        </a:rPr>
                        <a:t>Проверить  свои знания по теме.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1.    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2.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3. 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 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4. 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6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7.                         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( 3б.)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8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.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        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( 3б.)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Calibri"/>
                          <a:ea typeface="MS Mincho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9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.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            ( 3б.)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10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.  </a:t>
                      </a:r>
                      <a:r>
                        <a:rPr lang="ru-RU" sz="2400" dirty="0" smtClean="0">
                          <a:latin typeface="Calibri"/>
                          <a:ea typeface="MS Mincho"/>
                          <a:cs typeface="Times New Roman"/>
                        </a:rPr>
                        <a:t>                             ( </a:t>
                      </a:r>
                      <a:r>
                        <a:rPr lang="ru-RU" sz="2400" dirty="0">
                          <a:latin typeface="Calibri"/>
                          <a:ea typeface="MS Mincho"/>
                          <a:cs typeface="Times New Roman"/>
                        </a:rPr>
                        <a:t>3б.).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Решите уравнения по выбору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Затрудняетесь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Обратитесь к  контрольному листу.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Решили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самостоятельно, проверьте правильность выполнения  по контрольному слайду.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(за правильно решенные уравнения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с 1по 6 по 2 балла,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с </a:t>
                      </a: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7</a:t>
                      </a:r>
                      <a:r>
                        <a:rPr lang="ru-RU" sz="1800" baseline="0" dirty="0" smtClean="0">
                          <a:latin typeface="Calibri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по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10 – по 3 балла).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мин.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547664" y="1844824"/>
          <a:ext cx="1008112" cy="504056"/>
        </p:xfrm>
        <a:graphic>
          <a:graphicData uri="http://schemas.openxmlformats.org/presentationml/2006/ole">
            <p:oleObj spid="_x0000_s28682" name="Формула" r:id="rId4" imgW="672808" imgH="393529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275856" y="1772816"/>
          <a:ext cx="1656184" cy="648072"/>
        </p:xfrm>
        <a:graphic>
          <a:graphicData uri="http://schemas.openxmlformats.org/presentationml/2006/ole">
            <p:oleObj spid="_x0000_s28681" name="Формула" r:id="rId5" imgW="1129810" imgH="431613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475656" y="2204864"/>
          <a:ext cx="1296144" cy="576064"/>
        </p:xfrm>
        <a:graphic>
          <a:graphicData uri="http://schemas.openxmlformats.org/presentationml/2006/ole">
            <p:oleObj spid="_x0000_s28680" name="Формула" r:id="rId6" imgW="901309" imgH="393529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03848" y="2348880"/>
          <a:ext cx="1368152" cy="360040"/>
        </p:xfrm>
        <a:graphic>
          <a:graphicData uri="http://schemas.openxmlformats.org/presentationml/2006/ole">
            <p:oleObj spid="_x0000_s28679" name="Формула" r:id="rId7" imgW="723272" imgH="177646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403648" y="2780928"/>
          <a:ext cx="1512168" cy="360040"/>
        </p:xfrm>
        <a:graphic>
          <a:graphicData uri="http://schemas.openxmlformats.org/presentationml/2006/ole">
            <p:oleObj spid="_x0000_s28678" name="Формула" r:id="rId8" imgW="609336" imgH="177723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275856" y="2708920"/>
          <a:ext cx="1584176" cy="432048"/>
        </p:xfrm>
        <a:graphic>
          <a:graphicData uri="http://schemas.openxmlformats.org/presentationml/2006/ole">
            <p:oleObj spid="_x0000_s28677" name="Формула" r:id="rId9" imgW="850900" imgH="2286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691680" y="3573016"/>
          <a:ext cx="1728192" cy="288032"/>
        </p:xfrm>
        <a:graphic>
          <a:graphicData uri="http://schemas.openxmlformats.org/presentationml/2006/ole">
            <p:oleObj spid="_x0000_s28676" name="Формула" r:id="rId10" imgW="1117115" imgH="177723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835696" y="3717032"/>
          <a:ext cx="1800200" cy="648072"/>
        </p:xfrm>
        <a:graphic>
          <a:graphicData uri="http://schemas.openxmlformats.org/presentationml/2006/ole">
            <p:oleObj spid="_x0000_s28675" name="Формула" r:id="rId11" imgW="1295400" imgH="431800" progId="Equation.3">
              <p:embed/>
            </p:oleObj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835696" y="4293096"/>
          <a:ext cx="1656184" cy="648072"/>
        </p:xfrm>
        <a:graphic>
          <a:graphicData uri="http://schemas.openxmlformats.org/presentationml/2006/ole">
            <p:oleObj spid="_x0000_s28674" name="Формула" r:id="rId12" imgW="1091726" imgH="431613" progId="Equation.3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907704" y="5085184"/>
          <a:ext cx="2016224" cy="648072"/>
        </p:xfrm>
        <a:graphic>
          <a:graphicData uri="http://schemas.openxmlformats.org/presentationml/2006/ole">
            <p:oleObj spid="_x0000_s28673" name="Формула" r:id="rId13" imgW="14732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404664"/>
          <a:ext cx="8568951" cy="1188720"/>
        </p:xfrm>
        <a:graphic>
          <a:graphicData uri="http://schemas.openxmlformats.org/drawingml/2006/table">
            <a:tbl>
              <a:tblPr/>
              <a:tblGrid>
                <a:gridCol w="2309883"/>
                <a:gridCol w="3129086"/>
                <a:gridCol w="31299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</a:rPr>
                        <a:t>компоненты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latin typeface="Calibri"/>
                        </a:rPr>
                        <a:t>Деятельность учителя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</a:rPr>
                        <a:t>Деятельность ученика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</a:rPr>
                        <a:t>Действия самоконтроля и самооценки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Calibri"/>
                        </a:rPr>
                        <a:t>обсуждение результатов.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988840"/>
          <a:ext cx="8208912" cy="3767074"/>
        </p:xfrm>
        <a:graphic>
          <a:graphicData uri="http://schemas.openxmlformats.org/drawingml/2006/table">
            <a:tbl>
              <a:tblPr/>
              <a:tblGrid>
                <a:gridCol w="674602"/>
                <a:gridCol w="4062767"/>
                <a:gridCol w="2781783"/>
                <a:gridCol w="689760"/>
              </a:tblGrid>
              <a:tr h="2899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5 этап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Цель: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MS Mincho"/>
                          <a:cs typeface="Times New Roman"/>
                        </a:rPr>
                        <a:t>рефлексия,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MS Mincho"/>
                          <a:cs typeface="Times New Roman"/>
                        </a:rPr>
                        <a:t>инструктаж по домашней работе.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Если ваша отметка «5» - </a:t>
                      </a: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Вы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– МОЛОДЕЦ!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Если ваша отметка «4» -это ХОРОШО!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Если отметка «3» - жаль, но в следующий раз  у </a:t>
                      </a: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Вас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получится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Если менее 18 баллов – сегодня </a:t>
                      </a:r>
                      <a:r>
                        <a:rPr lang="ru-RU" sz="1800">
                          <a:latin typeface="Calibri"/>
                          <a:ea typeface="MS Mincho"/>
                          <a:cs typeface="Times New Roman"/>
                        </a:rPr>
                        <a:t>не </a:t>
                      </a:r>
                      <a:r>
                        <a:rPr lang="ru-RU" sz="1800" smtClean="0">
                          <a:latin typeface="Calibri"/>
                          <a:ea typeface="MS Mincho"/>
                          <a:cs typeface="Times New Roman"/>
                        </a:rPr>
                        <a:t>Ваш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день.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Домашнее задание: выполнить работу над ошибками.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Желаю </a:t>
                      </a: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удачи!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Сложите все баллы и оцените свою работу за урок по шкале: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«5» - от 36 до 43 баллов;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«4» - от 25 до 35 баллов;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«3» - от 18 до 24 баллов. 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2 мин.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869160"/>
            <a:ext cx="1425867" cy="160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2065337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981309"/>
            <a:ext cx="784887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«Человек достигнет результата,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55555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делая что-то сам...»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(Александр Пятигорский (1929-2009),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всемирно известный русский философ, востоковед,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профессор Лондонского университета)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3284984"/>
            <a:ext cx="53254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  </a:t>
            </a:r>
          </a:p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  ВНИМАНИЕ!!!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2276872"/>
          <a:ext cx="7632847" cy="2566412"/>
        </p:xfrm>
        <a:graphic>
          <a:graphicData uri="http://schemas.openxmlformats.org/drawingml/2006/table">
            <a:tbl>
              <a:tblPr/>
              <a:tblGrid>
                <a:gridCol w="3816024"/>
                <a:gridCol w="3816823"/>
              </a:tblGrid>
              <a:tr h="37185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</a:rPr>
                        <a:t>Традиционный подход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latin typeface="Calibri"/>
                        </a:rPr>
                        <a:t>Компетентностный</a:t>
                      </a:r>
                      <a:r>
                        <a:rPr lang="ru-RU" sz="2400" b="1" dirty="0">
                          <a:latin typeface="Calibri"/>
                        </a:rPr>
                        <a:t> подход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556">
                <a:tc>
                  <a:txBody>
                    <a:bodyPr/>
                    <a:lstStyle/>
                    <a:p>
                      <a:r>
                        <a:rPr lang="ru-RU" sz="2400">
                          <a:latin typeface="Calibri"/>
                        </a:rPr>
                        <a:t>Цель - Объем знаний (чем больше знаний, тем выше уровень образованности)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</a:rPr>
                        <a:t>Уровень образованности определяется способностью решать проблемы различной сложности на основе имеющихся знаний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67544" y="1055539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Подходы  к определению  целей в системе образования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2065337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124744"/>
          <a:ext cx="8424937" cy="5198388"/>
        </p:xfrm>
        <a:graphic>
          <a:graphicData uri="http://schemas.openxmlformats.org/drawingml/2006/table">
            <a:tbl>
              <a:tblPr/>
              <a:tblGrid>
                <a:gridCol w="1690947"/>
                <a:gridCol w="3384449"/>
                <a:gridCol w="3349541"/>
              </a:tblGrid>
              <a:tr h="321588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Calibri"/>
                        </a:rPr>
                        <a:t>Традиционная школа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latin typeface="Calibri"/>
                        </a:rPr>
                        <a:t>Новая школа</a:t>
                      </a:r>
                      <a:endParaRPr lang="ru-RU" sz="200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42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latin typeface="Calibri"/>
                        </a:rPr>
                        <a:t>дидактические принципы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alibri"/>
                        </a:rPr>
                        <a:t>наглядность, 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доступность, 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научность, 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систематичность, 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последовательность изложения знаний, 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сознательность усвоения учебного материала;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alibri"/>
                        </a:rPr>
                        <a:t>деятельности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целостного представления о мире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непрерывности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минимакса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психологической комфортности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вариативности</a:t>
                      </a:r>
                    </a:p>
                    <a:p>
                      <a:r>
                        <a:rPr lang="ru-RU" sz="2000" dirty="0">
                          <a:latin typeface="Calibri"/>
                        </a:rPr>
                        <a:t>творчества (</a:t>
                      </a:r>
                      <a:r>
                        <a:rPr lang="ru-RU" sz="2000" dirty="0" err="1">
                          <a:latin typeface="Calibri"/>
                        </a:rPr>
                        <a:t>креативности</a:t>
                      </a:r>
                      <a:r>
                        <a:rPr lang="ru-RU" sz="2000" dirty="0">
                          <a:latin typeface="Calibri"/>
                        </a:rPr>
                        <a:t>)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87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>
                          <a:latin typeface="Calibri"/>
                        </a:rPr>
                        <a:t>метод обучения</a:t>
                      </a:r>
                      <a:endParaRPr lang="ru-RU" sz="200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latin typeface="Calibri"/>
                        </a:rPr>
                        <a:t>объяснительно-иллюстративный;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latin typeface="Calibri"/>
                        </a:rPr>
                        <a:t>системно-деятельностный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67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>
                          <a:latin typeface="Calibri"/>
                        </a:rPr>
                        <a:t>форма обучения</a:t>
                      </a:r>
                      <a:endParaRPr lang="ru-RU" sz="2000">
                        <a:latin typeface="Calibri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Calibri"/>
                        </a:rPr>
                        <a:t>классно-урочная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"/>
                        </a:rPr>
                        <a:t>выбор учреждения: дистанционная, индивидуальная траектория, классно-урочная, экстернат и т.д.</a:t>
                      </a: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1331640" y="548680"/>
            <a:ext cx="5760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Методологические основы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581128"/>
            <a:ext cx="1590615" cy="179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836712"/>
          <a:ext cx="7992889" cy="5280660"/>
        </p:xfrm>
        <a:graphic>
          <a:graphicData uri="http://schemas.openxmlformats.org/drawingml/2006/table">
            <a:tbl>
              <a:tblPr/>
              <a:tblGrid>
                <a:gridCol w="2102821"/>
                <a:gridCol w="2959649"/>
                <a:gridCol w="2930419"/>
              </a:tblGrid>
              <a:tr h="383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MS Mincho"/>
                          <a:cs typeface="Times New Roman"/>
                        </a:rPr>
                        <a:t> Требования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MS Mincho"/>
                          <a:cs typeface="Times New Roman"/>
                        </a:rPr>
                        <a:t>к </a:t>
                      </a: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уроку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Традиционный урок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Урок современного типа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Объявление темы урока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сообщает учащимся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Формулируют сами учащиеся 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Сообщение целей и задач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Планирование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Практическая деятельность учащихся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Под руководством учителя учащиеся выполняют ряд практических задач </a:t>
                      </a:r>
                      <a:r>
                        <a:rPr lang="ru-RU" sz="1800" dirty="0" smtClean="0">
                          <a:latin typeface="Times New Roman"/>
                          <a:ea typeface="MS Mincho"/>
                          <a:cs typeface="Times New Roman"/>
                        </a:rPr>
                        <a:t>(</a:t>
                      </a: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чаще применяется фронтальный метод организации деятельности)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941168"/>
            <a:ext cx="102315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1078746"/>
          <a:ext cx="8424937" cy="4582502"/>
        </p:xfrm>
        <a:graphic>
          <a:graphicData uri="http://schemas.openxmlformats.org/drawingml/2006/table">
            <a:tbl>
              <a:tblPr/>
              <a:tblGrid>
                <a:gridCol w="2216486"/>
                <a:gridCol w="3119630"/>
                <a:gridCol w="3088821"/>
              </a:tblGrid>
              <a:tr h="48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Требования к уроку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MS Mincho"/>
                          <a:cs typeface="Times New Roman"/>
                        </a:rPr>
                        <a:t>Традиционный урок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Урок современного типа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Осуществление контроля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Осуществление коррекции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Оценивание учащихся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Учитель осуществляет оценивание учащихся за работу на уроке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800" dirty="0" err="1">
                          <a:latin typeface="Times New Roman"/>
                          <a:ea typeface="MS Mincho"/>
                          <a:cs typeface="Times New Roman"/>
                        </a:rPr>
                        <a:t>самооценивание</a:t>
                      </a: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, оценивание результатов деятельности товарищей)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21088"/>
            <a:ext cx="2065337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1628800"/>
          <a:ext cx="8424937" cy="3456383"/>
        </p:xfrm>
        <a:graphic>
          <a:graphicData uri="http://schemas.openxmlformats.org/drawingml/2006/table">
            <a:tbl>
              <a:tblPr/>
              <a:tblGrid>
                <a:gridCol w="2216486"/>
                <a:gridCol w="3119630"/>
                <a:gridCol w="3088821"/>
              </a:tblGrid>
              <a:tr h="596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MS Mincho"/>
                          <a:cs typeface="Times New Roman"/>
                        </a:rPr>
                        <a:t>Требования к уроку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MS Mincho"/>
                          <a:cs typeface="Times New Roman"/>
                        </a:rPr>
                        <a:t>Традиционный урок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MS Mincho"/>
                          <a:cs typeface="Times New Roman"/>
                        </a:rPr>
                        <a:t>Урок современного типа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Итог урока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выясняет у учащихся, что они запомнили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Проводится рефлексия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Домашнее задание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MS Mincho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8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MS Mincho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77072"/>
            <a:ext cx="2065337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сихологи утверждают,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что мы усваиваем в потоке информации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30% того, что увидели;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50% того, что услышали;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70% того, что обсудили с другими;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80%того, что испытали на собственном опыте;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90%того, чему научили кого-нибудь.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348880"/>
            <a:ext cx="15986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502162" y="393139"/>
            <a:ext cx="66427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Структура урока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 позиций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системно -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деятельностного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подхода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916832"/>
          <a:ext cx="8568951" cy="3657600"/>
        </p:xfrm>
        <a:graphic>
          <a:graphicData uri="http://schemas.openxmlformats.org/drawingml/2006/table">
            <a:tbl>
              <a:tblPr/>
              <a:tblGrid>
                <a:gridCol w="2309883"/>
                <a:gridCol w="3129086"/>
                <a:gridCol w="31299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</a:rPr>
                        <a:t>компоненты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latin typeface="Calibri"/>
                        </a:rPr>
                        <a:t>Деятельность учителя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Calibri"/>
                        </a:rPr>
                        <a:t>Деятельность ученика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/>
                        </a:rPr>
                        <a:t>Учебная задача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Calibri"/>
                        </a:rPr>
                        <a:t>создает проблемную ситуацию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/>
                        </a:rPr>
                        <a:t>принимает проблемную ситуацию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/>
                        </a:rPr>
                        <a:t>вместе выявляют проблему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Times New Roman"/>
                        </a:rPr>
                        <a:t>Учебные действия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Calibri"/>
                        </a:rPr>
                        <a:t>управляет поисковой деятельностью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/>
                        </a:rPr>
                        <a:t>осуществляет самостоятельный поиск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latin typeface="Times New Roman"/>
                        </a:rPr>
                        <a:t>Действия самоконтроля и самооценки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/>
                        </a:rPr>
                        <a:t>обсуждение результатов.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D:\л.в\презентации к мастеру\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21088"/>
            <a:ext cx="2065337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1268760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КОНСПЕКТ    УРОКА.</a:t>
            </a:r>
            <a:endParaRPr lang="ru-RU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539552" y="1051575"/>
            <a:ext cx="78592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А-10.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Решение тригонометрических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уравнений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404664"/>
          <a:ext cx="8424934" cy="701040"/>
        </p:xfrm>
        <a:graphic>
          <a:graphicData uri="http://schemas.openxmlformats.org/drawingml/2006/table">
            <a:tbl>
              <a:tblPr/>
              <a:tblGrid>
                <a:gridCol w="1944215"/>
                <a:gridCol w="3168352"/>
                <a:gridCol w="331236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/>
                        </a:rPr>
                        <a:t>компоненты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/>
                        </a:rPr>
                        <a:t>Деятельность учителя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/>
                        </a:rPr>
                        <a:t>Деятельность ученика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</a:rPr>
                        <a:t>Учебная задача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</a:rPr>
                        <a:t>создает проблемную ситуацию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</a:rPr>
                        <a:t>принимает проблемную ситуацию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</a:rPr>
                        <a:t>вместе выявляют проблему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552" y="2060848"/>
          <a:ext cx="8136904" cy="4320480"/>
        </p:xfrm>
        <a:graphic>
          <a:graphicData uri="http://schemas.openxmlformats.org/drawingml/2006/table">
            <a:tbl>
              <a:tblPr/>
              <a:tblGrid>
                <a:gridCol w="668684"/>
                <a:gridCol w="3755264"/>
                <a:gridCol w="3029247"/>
                <a:gridCol w="683709"/>
              </a:tblGrid>
              <a:tr h="307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Учебный материал с указанием заданий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MS Mincho"/>
                          <a:cs typeface="Times New Roman"/>
                        </a:rPr>
                        <a:t>Рекомендации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MS Mincho"/>
                          <a:cs typeface="Times New Roman"/>
                        </a:rPr>
                        <a:t>Время</a:t>
                      </a:r>
                      <a:endParaRPr lang="ru-RU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MS Mincho"/>
                          <a:cs typeface="Times New Roman"/>
                        </a:rPr>
                        <a:t>0 этап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Тема :  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Запишите  число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2 </a:t>
                      </a:r>
                      <a:r>
                        <a:rPr lang="ru-RU" sz="1000" dirty="0">
                          <a:latin typeface="Calibri"/>
                          <a:ea typeface="MS Mincho"/>
                          <a:cs typeface="Times New Roman"/>
                        </a:rPr>
                        <a:t>мин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MS Mincho"/>
                          <a:cs typeface="Times New Roman"/>
                        </a:rPr>
                        <a:t>1 этап</a:t>
                      </a:r>
                      <a:endParaRPr lang="ru-RU" sz="2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MS Mincho"/>
                          <a:cs typeface="Times New Roman"/>
                        </a:rPr>
                        <a:t>Актуализация знаний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1)Продолжите определение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arcsin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–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это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2.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arccos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–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это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3.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arctg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–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это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arcctg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–это…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2) Дополните  равенство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arcsin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a)=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arccos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(-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 =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arctg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a)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= …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arcctg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(-</a:t>
                      </a: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a)= …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Выполните задания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в индивидуальном листе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Проверьте правильность выполнения по учебнику </a:t>
                      </a:r>
                      <a:r>
                        <a:rPr lang="ru-RU" sz="1800" dirty="0" err="1" smtClean="0">
                          <a:latin typeface="Calibri"/>
                          <a:ea typeface="MS Mincho"/>
                          <a:cs typeface="Times New Roman"/>
                        </a:rPr>
                        <a:t>стр</a:t>
                      </a:r>
                      <a:r>
                        <a:rPr lang="ru-RU" sz="1800" dirty="0" smtClean="0">
                          <a:latin typeface="Calibri"/>
                          <a:ea typeface="MS Mincho"/>
                          <a:cs typeface="Times New Roman"/>
                        </a:rPr>
                        <a:t> 152.</a:t>
                      </a:r>
                      <a:endParaRPr lang="ru-RU" sz="1800" dirty="0"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MS Mincho"/>
                          <a:cs typeface="Times New Roman"/>
                        </a:rPr>
                        <a:t>Поставьте баллы ( за каждое правильно выполненное задание – 1 балл).</a:t>
                      </a: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MS Mincho"/>
                          <a:cs typeface="Times New Roman"/>
                        </a:rPr>
                        <a:t>4</a:t>
                      </a:r>
                      <a:r>
                        <a:rPr lang="ru-RU" sz="1000" dirty="0">
                          <a:latin typeface="Calibri"/>
                          <a:ea typeface="MS Mincho"/>
                          <a:cs typeface="Times New Roman"/>
                        </a:rPr>
                        <a:t>мин</a:t>
                      </a:r>
                      <a:endParaRPr lang="ru-RU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535</TotalTime>
  <Words>1042</Words>
  <Application>Microsoft Office PowerPoint</Application>
  <PresentationFormat>Экран (4:3)</PresentationFormat>
  <Paragraphs>233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NEO</dc:creator>
  <cp:lastModifiedBy>NEO</cp:lastModifiedBy>
  <cp:revision>51</cp:revision>
  <dcterms:created xsi:type="dcterms:W3CDTF">2012-01-13T00:27:55Z</dcterms:created>
  <dcterms:modified xsi:type="dcterms:W3CDTF">2012-11-28T19:37:08Z</dcterms:modified>
</cp:coreProperties>
</file>