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56" r:id="rId2"/>
    <p:sldId id="257" r:id="rId3"/>
    <p:sldId id="289" r:id="rId4"/>
    <p:sldId id="275" r:id="rId5"/>
    <p:sldId id="276" r:id="rId6"/>
    <p:sldId id="277" r:id="rId7"/>
    <p:sldId id="260" r:id="rId8"/>
    <p:sldId id="265" r:id="rId9"/>
    <p:sldId id="280" r:id="rId10"/>
    <p:sldId id="279" r:id="rId11"/>
    <p:sldId id="284" r:id="rId12"/>
    <p:sldId id="282" r:id="rId13"/>
    <p:sldId id="273" r:id="rId14"/>
    <p:sldId id="285" r:id="rId15"/>
    <p:sldId id="286" r:id="rId16"/>
    <p:sldId id="287" r:id="rId17"/>
    <p:sldId id="28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D58DAC"/>
    <a:srgbClr val="663300"/>
    <a:srgbClr val="996633"/>
    <a:srgbClr val="FF5050"/>
    <a:srgbClr val="FF7C80"/>
    <a:srgbClr val="D4CF8E"/>
    <a:srgbClr val="021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>
        <p:scale>
          <a:sx n="50" d="100"/>
          <a:sy n="50" d="100"/>
        </p:scale>
        <p:origin x="2016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830366863306249E-2"/>
          <c:y val="2.2601924759405177E-2"/>
          <c:w val="0.68408503599429582"/>
          <c:h val="0.833598716827063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холерик</c:v>
                </c:pt>
              </c:strCache>
            </c:strRef>
          </c:tx>
          <c:spPr>
            <a:solidFill>
              <a:srgbClr val="6633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Зеленоглазые</c:v>
                </c:pt>
                <c:pt idx="1">
                  <c:v>Сероглазые</c:v>
                </c:pt>
                <c:pt idx="2">
                  <c:v>Голубоглазые</c:v>
                </c:pt>
                <c:pt idx="3">
                  <c:v>Карие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сангвиник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Зеленоглазые</c:v>
                </c:pt>
                <c:pt idx="1">
                  <c:v>Сероглазые</c:v>
                </c:pt>
                <c:pt idx="2">
                  <c:v>Голубоглазые</c:v>
                </c:pt>
                <c:pt idx="3">
                  <c:v>Карие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меланхолик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Зеленоглазые</c:v>
                </c:pt>
                <c:pt idx="1">
                  <c:v>Сероглазые</c:v>
                </c:pt>
                <c:pt idx="2">
                  <c:v>Голубоглазые</c:v>
                </c:pt>
                <c:pt idx="3">
                  <c:v>Карие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флегматик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Лист1!$A$2:$A$5</c:f>
              <c:strCache>
                <c:ptCount val="4"/>
                <c:pt idx="0">
                  <c:v>Зеленоглазые</c:v>
                </c:pt>
                <c:pt idx="1">
                  <c:v>Сероглазые</c:v>
                </c:pt>
                <c:pt idx="2">
                  <c:v>Голубоглазые</c:v>
                </c:pt>
                <c:pt idx="3">
                  <c:v>Карие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2227704"/>
        <c:axId val="282232016"/>
      </c:barChart>
      <c:catAx>
        <c:axId val="282227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003300"/>
                </a:solidFill>
                <a:latin typeface="+mj-lt"/>
              </a:defRPr>
            </a:pPr>
            <a:endParaRPr lang="ru-RU"/>
          </a:p>
        </c:txPr>
        <c:crossAx val="282232016"/>
        <c:crosses val="autoZero"/>
        <c:auto val="1"/>
        <c:lblAlgn val="ctr"/>
        <c:lblOffset val="100"/>
        <c:noMultiLvlLbl val="0"/>
      </c:catAx>
      <c:valAx>
        <c:axId val="282232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82227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2554188656917"/>
          <c:y val="0"/>
          <c:w val="0.23519457221839965"/>
          <c:h val="0.97136387202768659"/>
        </c:manualLayout>
      </c:layout>
      <c:overlay val="0"/>
      <c:txPr>
        <a:bodyPr/>
        <a:lstStyle/>
        <a:p>
          <a:pPr>
            <a:defRPr sz="2400">
              <a:solidFill>
                <a:srgbClr val="003300"/>
              </a:solidFill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513E2-43F2-4990-8986-3E2F1F76B964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B9F49-3F18-47EC-848E-D763742FDE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052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45C4-62B0-46A9-AAA6-6ED8D828F45B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CE7D-2840-48C4-9DA2-9FA880F69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45C4-62B0-46A9-AAA6-6ED8D828F45B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CE7D-2840-48C4-9DA2-9FA880F69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45C4-62B0-46A9-AAA6-6ED8D828F45B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CE7D-2840-48C4-9DA2-9FA880F69FC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45C4-62B0-46A9-AAA6-6ED8D828F45B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CE7D-2840-48C4-9DA2-9FA880F69F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45C4-62B0-46A9-AAA6-6ED8D828F45B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CE7D-2840-48C4-9DA2-9FA880F69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45C4-62B0-46A9-AAA6-6ED8D828F45B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CE7D-2840-48C4-9DA2-9FA880F69F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45C4-62B0-46A9-AAA6-6ED8D828F45B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CE7D-2840-48C4-9DA2-9FA880F69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45C4-62B0-46A9-AAA6-6ED8D828F45B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CE7D-2840-48C4-9DA2-9FA880F69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45C4-62B0-46A9-AAA6-6ED8D828F45B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CE7D-2840-48C4-9DA2-9FA880F69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45C4-62B0-46A9-AAA6-6ED8D828F45B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CE7D-2840-48C4-9DA2-9FA880F69F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45C4-62B0-46A9-AAA6-6ED8D828F45B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CE7D-2840-48C4-9DA2-9FA880F69F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8BE45C4-62B0-46A9-AAA6-6ED8D828F45B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AF1CE7D-2840-48C4-9DA2-9FA880F69F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994" y="404664"/>
            <a:ext cx="7772400" cy="23762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sz="5300" b="1" dirty="0" smtClean="0">
                <a:solidFill>
                  <a:srgbClr val="002060"/>
                </a:solidFill>
              </a:rPr>
              <a:t>Глаза </a:t>
            </a:r>
            <a:r>
              <a:rPr lang="ru-RU" sz="5300" b="1" dirty="0">
                <a:solidFill>
                  <a:srgbClr val="002060"/>
                </a:solidFill>
              </a:rPr>
              <a:t>- зеркало </a:t>
            </a:r>
            <a:r>
              <a:rPr lang="ru-RU" sz="5300" b="1" dirty="0" smtClean="0">
                <a:solidFill>
                  <a:srgbClr val="002060"/>
                </a:solidFill>
              </a:rPr>
              <a:t>души</a:t>
            </a:r>
            <a:r>
              <a:rPr lang="ru-RU" sz="53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/>
            </a:r>
            <a:br>
              <a:rPr lang="ru-RU" sz="53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ru-RU" sz="4000" b="1" cap="all" dirty="0"/>
              <a:t> 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653136"/>
            <a:ext cx="4896544" cy="147670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+mj-lt"/>
              </a:rPr>
              <a:t>Выполнила: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    </a:t>
            </a:r>
            <a:r>
              <a:rPr lang="ru-RU" dirty="0" smtClean="0">
                <a:solidFill>
                  <a:srgbClr val="021A28"/>
                </a:solidFill>
                <a:latin typeface="+mj-lt"/>
              </a:rPr>
              <a:t>ученица </a:t>
            </a:r>
            <a:r>
              <a:rPr lang="ru-RU" dirty="0">
                <a:solidFill>
                  <a:srgbClr val="021A28"/>
                </a:solidFill>
                <a:latin typeface="+mj-lt"/>
              </a:rPr>
              <a:t>9 «</a:t>
            </a:r>
            <a:r>
              <a:rPr lang="ru-RU" dirty="0" smtClean="0">
                <a:solidFill>
                  <a:srgbClr val="021A28"/>
                </a:solidFill>
                <a:latin typeface="+mj-lt"/>
              </a:rPr>
              <a:t>А» </a:t>
            </a:r>
            <a:r>
              <a:rPr lang="ru-RU" dirty="0" smtClean="0">
                <a:solidFill>
                  <a:srgbClr val="021A28"/>
                </a:solidFill>
                <a:latin typeface="+mj-lt"/>
              </a:rPr>
              <a:t>класса, школы №64</a:t>
            </a:r>
            <a:endParaRPr lang="ru-RU" dirty="0">
              <a:solidFill>
                <a:srgbClr val="021A28"/>
              </a:solidFill>
              <a:latin typeface="+mj-lt"/>
            </a:endParaRPr>
          </a:p>
          <a:p>
            <a:pPr algn="r"/>
            <a:r>
              <a:rPr lang="ru-RU" dirty="0" smtClean="0">
                <a:solidFill>
                  <a:srgbClr val="021A28"/>
                </a:solidFill>
                <a:latin typeface="+mj-lt"/>
              </a:rPr>
              <a:t>                   </a:t>
            </a:r>
            <a:r>
              <a:rPr lang="en-US" dirty="0" smtClean="0">
                <a:solidFill>
                  <a:srgbClr val="021A28"/>
                </a:solidFill>
                <a:latin typeface="+mj-lt"/>
              </a:rPr>
              <a:t>              </a:t>
            </a:r>
            <a:r>
              <a:rPr lang="ru-RU" dirty="0" err="1" smtClean="0">
                <a:solidFill>
                  <a:srgbClr val="021A28"/>
                </a:solidFill>
                <a:latin typeface="+mj-lt"/>
              </a:rPr>
              <a:t>Мурылёва</a:t>
            </a:r>
            <a:r>
              <a:rPr lang="ru-RU" dirty="0" smtClean="0">
                <a:solidFill>
                  <a:srgbClr val="021A28"/>
                </a:solidFill>
                <a:latin typeface="+mj-lt"/>
              </a:rPr>
              <a:t> </a:t>
            </a:r>
            <a:r>
              <a:rPr lang="ru-RU" dirty="0" smtClean="0">
                <a:solidFill>
                  <a:srgbClr val="021A28"/>
                </a:solidFill>
                <a:latin typeface="+mj-lt"/>
              </a:rPr>
              <a:t>Елена Николаевна</a:t>
            </a:r>
            <a:endParaRPr lang="ru-RU" dirty="0">
              <a:solidFill>
                <a:srgbClr val="021A28"/>
              </a:solidFill>
              <a:latin typeface="+mj-lt"/>
            </a:endParaRPr>
          </a:p>
          <a:p>
            <a:r>
              <a:rPr lang="ru-RU" sz="2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 </a:t>
            </a:r>
          </a:p>
          <a:p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995936" y="5589240"/>
            <a:ext cx="4989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+mj-lt"/>
              </a:rPr>
              <a:t>Руководитель:   </a:t>
            </a:r>
            <a:r>
              <a:rPr lang="ru-RU" sz="2000" dirty="0" smtClean="0">
                <a:solidFill>
                  <a:srgbClr val="021A28"/>
                </a:solidFill>
                <a:latin typeface="+mj-lt"/>
              </a:rPr>
              <a:t>учитель биологии  </a:t>
            </a:r>
          </a:p>
          <a:p>
            <a:r>
              <a:rPr lang="ru-RU" sz="2000" dirty="0" smtClean="0">
                <a:solidFill>
                  <a:srgbClr val="021A28"/>
                </a:solidFill>
                <a:latin typeface="+mj-lt"/>
              </a:rPr>
              <a:t>                                 </a:t>
            </a:r>
            <a:r>
              <a:rPr lang="en-US" sz="2000" dirty="0" smtClean="0">
                <a:solidFill>
                  <a:srgbClr val="021A28"/>
                </a:solidFill>
                <a:latin typeface="+mj-lt"/>
              </a:rPr>
              <a:t>     </a:t>
            </a:r>
            <a:r>
              <a:rPr lang="ru-RU" sz="2000" dirty="0" smtClean="0">
                <a:solidFill>
                  <a:srgbClr val="021A28"/>
                </a:solidFill>
                <a:latin typeface="+mj-lt"/>
              </a:rPr>
              <a:t> Авезова О.Г.</a:t>
            </a:r>
            <a:endParaRPr lang="ru-RU" sz="2000" dirty="0">
              <a:solidFill>
                <a:srgbClr val="021A28"/>
              </a:solidFill>
              <a:latin typeface="+mj-lt"/>
            </a:endParaRPr>
          </a:p>
        </p:txBody>
      </p:sp>
      <p:pic>
        <p:nvPicPr>
          <p:cNvPr id="7" name="Рисунок 6" descr="16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1317497"/>
            <a:ext cx="4762500" cy="3168352"/>
          </a:xfrm>
          <a:prstGeom prst="ellipse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02669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548679"/>
            <a:ext cx="8640960" cy="978189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Классификация глаз по цвету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3131840" y="1196752"/>
            <a:ext cx="484632" cy="2664296"/>
          </a:xfrm>
          <a:prstGeom prst="downArrow">
            <a:avLst/>
          </a:prstGeom>
          <a:solidFill>
            <a:srgbClr val="D58D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364088" y="1052736"/>
            <a:ext cx="484632" cy="1122424"/>
          </a:xfrm>
          <a:prstGeom prst="downArrow">
            <a:avLst/>
          </a:prstGeom>
          <a:solidFill>
            <a:srgbClr val="D58D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899592" y="980728"/>
            <a:ext cx="484632" cy="1226355"/>
          </a:xfrm>
          <a:prstGeom prst="downArrow">
            <a:avLst/>
          </a:prstGeom>
          <a:solidFill>
            <a:srgbClr val="D58D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596336" y="1124744"/>
            <a:ext cx="484632" cy="2664296"/>
          </a:xfrm>
          <a:prstGeom prst="downArrow">
            <a:avLst/>
          </a:prstGeom>
          <a:solidFill>
            <a:srgbClr val="D58D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4221088"/>
            <a:ext cx="1778496" cy="43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3300"/>
                </a:solidFill>
                <a:latin typeface="+mj-lt"/>
              </a:rPr>
              <a:t>Карие</a:t>
            </a:r>
            <a:endParaRPr lang="ru-RU" sz="2800" b="1" dirty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32040" y="4581128"/>
            <a:ext cx="1778496" cy="43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3300"/>
                </a:solidFill>
                <a:latin typeface="+mj-lt"/>
              </a:rPr>
              <a:t>Серый</a:t>
            </a:r>
            <a:endParaRPr lang="ru-RU" sz="2800" b="1" dirty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11760" y="6237312"/>
            <a:ext cx="1778496" cy="43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3300"/>
                </a:solidFill>
                <a:latin typeface="+mj-lt"/>
              </a:rPr>
              <a:t>Голубой</a:t>
            </a:r>
            <a:endParaRPr lang="ru-RU" sz="2800" b="1" dirty="0">
              <a:solidFill>
                <a:srgbClr val="003300"/>
              </a:solidFill>
              <a:latin typeface="+mj-lt"/>
            </a:endParaRPr>
          </a:p>
        </p:txBody>
      </p:sp>
      <p:pic>
        <p:nvPicPr>
          <p:cNvPr id="3074" name="Picture 2" descr="C:\Users\Home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221088"/>
            <a:ext cx="1656184" cy="1728192"/>
          </a:xfrm>
          <a:prstGeom prst="ellipse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90000"/>
              </a:schemeClr>
            </a:solidFill>
            <a:miter lim="800000"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" name="Прямоугольник 17"/>
          <p:cNvSpPr/>
          <p:nvPr/>
        </p:nvSpPr>
        <p:spPr>
          <a:xfrm>
            <a:off x="6948264" y="6165304"/>
            <a:ext cx="1778496" cy="43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3300"/>
                </a:solidFill>
                <a:latin typeface="+mj-lt"/>
              </a:rPr>
              <a:t>Зеленый</a:t>
            </a:r>
            <a:endParaRPr lang="ru-RU" sz="2800" b="1" dirty="0">
              <a:solidFill>
                <a:srgbClr val="003300"/>
              </a:solidFill>
              <a:latin typeface="+mj-lt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348880"/>
            <a:ext cx="1800199" cy="1728192"/>
          </a:xfrm>
          <a:prstGeom prst="ellipse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7" name="Picture 5" descr="C:\Users\Home\Desktop\images 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4077072"/>
            <a:ext cx="1944216" cy="1885950"/>
          </a:xfrm>
          <a:prstGeom prst="ellipse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8" name="Picture 6" descr="C:\Users\Home\Desktop\images (6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2276872"/>
            <a:ext cx="2016224" cy="2071117"/>
          </a:xfrm>
          <a:prstGeom prst="ellipse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679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08012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Типы темперамента</a:t>
            </a:r>
            <a:endParaRPr lang="ru-RU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4896544" cy="4616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436096" y="1340768"/>
            <a:ext cx="3384376" cy="468052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3500" b="1" dirty="0" smtClean="0">
              <a:solidFill>
                <a:srgbClr val="003300"/>
              </a:solidFill>
            </a:endParaRPr>
          </a:p>
          <a:p>
            <a:pPr algn="ctr">
              <a:buNone/>
            </a:pPr>
            <a:endParaRPr lang="ru-RU" sz="3500" b="1" dirty="0" smtClean="0">
              <a:solidFill>
                <a:srgbClr val="003300"/>
              </a:solidFill>
            </a:endParaRPr>
          </a:p>
          <a:p>
            <a:pPr>
              <a:buNone/>
            </a:pPr>
            <a:r>
              <a:rPr lang="ru-RU" sz="4200" b="1" dirty="0" smtClean="0">
                <a:solidFill>
                  <a:srgbClr val="003300"/>
                </a:solidFill>
              </a:rPr>
              <a:t>холерик</a:t>
            </a:r>
            <a:r>
              <a:rPr lang="en-US" sz="4200" b="1" dirty="0" smtClean="0">
                <a:solidFill>
                  <a:srgbClr val="003300"/>
                </a:solidFill>
              </a:rPr>
              <a:t>   </a:t>
            </a:r>
            <a:endParaRPr lang="ru-RU" sz="4200" b="1" dirty="0" smtClean="0">
              <a:solidFill>
                <a:srgbClr val="003300"/>
              </a:solidFill>
            </a:endParaRPr>
          </a:p>
          <a:p>
            <a:pPr>
              <a:buNone/>
            </a:pPr>
            <a:r>
              <a:rPr lang="ru-RU" sz="4200" b="1" dirty="0" smtClean="0">
                <a:solidFill>
                  <a:srgbClr val="003300"/>
                </a:solidFill>
              </a:rPr>
              <a:t>сангвиник</a:t>
            </a:r>
            <a:r>
              <a:rPr lang="en-US" sz="4200" b="1" dirty="0" smtClean="0">
                <a:solidFill>
                  <a:srgbClr val="003300"/>
                </a:solidFill>
              </a:rPr>
              <a:t>                                                    </a:t>
            </a:r>
            <a:endParaRPr lang="ru-RU" sz="4200" b="1" dirty="0" smtClean="0">
              <a:solidFill>
                <a:srgbClr val="003300"/>
              </a:solidFill>
            </a:endParaRPr>
          </a:p>
          <a:p>
            <a:pPr>
              <a:buNone/>
            </a:pPr>
            <a:r>
              <a:rPr lang="ru-RU" sz="4200" b="1" dirty="0" smtClean="0">
                <a:solidFill>
                  <a:srgbClr val="003300"/>
                </a:solidFill>
              </a:rPr>
              <a:t>меланхолик</a:t>
            </a:r>
          </a:p>
          <a:p>
            <a:pPr>
              <a:buNone/>
            </a:pPr>
            <a:r>
              <a:rPr lang="ru-RU" sz="4200" b="1" dirty="0" smtClean="0">
                <a:solidFill>
                  <a:srgbClr val="003300"/>
                </a:solidFill>
              </a:rPr>
              <a:t>флегматик</a:t>
            </a:r>
          </a:p>
          <a:p>
            <a:pPr algn="just">
              <a:buNone/>
            </a:pPr>
            <a:endParaRPr lang="ru-RU" sz="3500" b="1" dirty="0" smtClean="0">
              <a:solidFill>
                <a:srgbClr val="003300"/>
              </a:solidFill>
            </a:endParaRPr>
          </a:p>
          <a:p>
            <a:pPr algn="just">
              <a:buNone/>
            </a:pPr>
            <a:r>
              <a:rPr lang="ru-RU" sz="3500" b="1" dirty="0" smtClean="0">
                <a:solidFill>
                  <a:srgbClr val="003300"/>
                </a:solidFill>
              </a:rPr>
              <a:t>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141"/>
            <a:ext cx="8640960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Типы темперамента и характер человека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99593" y="1556792"/>
          <a:ext cx="7272807" cy="460851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32247"/>
                <a:gridCol w="5040560"/>
              </a:tblGrid>
              <a:tr h="507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00"/>
                          </a:solidFill>
                          <a:latin typeface="+mj-lt"/>
                        </a:rPr>
                        <a:t>Тип темперамента</a:t>
                      </a:r>
                      <a:endParaRPr lang="ru-RU" sz="2000" b="1" dirty="0">
                        <a:solidFill>
                          <a:srgbClr val="0033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00"/>
                          </a:solidFill>
                          <a:latin typeface="+mj-lt"/>
                        </a:rPr>
                        <a:t>Характер (основные черты)</a:t>
                      </a:r>
                      <a:endParaRPr lang="ru-RU" sz="2000" b="1" dirty="0">
                        <a:solidFill>
                          <a:srgbClr val="0033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844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663300"/>
                          </a:solidFill>
                          <a:latin typeface="+mj-lt"/>
                        </a:rPr>
                        <a:t>Холерик </a:t>
                      </a:r>
                      <a:endParaRPr lang="ru-RU" sz="2000" dirty="0">
                        <a:solidFill>
                          <a:srgbClr val="6633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663300"/>
                          </a:solidFill>
                          <a:latin typeface="+mj-lt"/>
                        </a:rPr>
                        <a:t>Вспыльчивый, несдержанный, порывистый</a:t>
                      </a:r>
                      <a:endParaRPr lang="ru-RU" sz="2000" dirty="0">
                        <a:solidFill>
                          <a:srgbClr val="6633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852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latin typeface="+mj-lt"/>
                        </a:rPr>
                        <a:t>Сангвиник </a:t>
                      </a:r>
                      <a:endParaRPr lang="ru-RU" sz="2000" dirty="0">
                        <a:solidFill>
                          <a:srgbClr val="00B05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latin typeface="+mj-lt"/>
                        </a:rPr>
                        <a:t>Подвижный, общительный, жизнелюбивый</a:t>
                      </a:r>
                      <a:endParaRPr lang="ru-RU" sz="2000" dirty="0">
                        <a:solidFill>
                          <a:srgbClr val="00B05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221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Флегматик </a:t>
                      </a:r>
                      <a:endParaRPr lang="ru-RU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Медлительный, выдержанный, терпеливый</a:t>
                      </a:r>
                      <a:endParaRPr lang="ru-RU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182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latin typeface="+mj-lt"/>
                        </a:rPr>
                        <a:t>Меланхолик </a:t>
                      </a:r>
                      <a:endParaRPr lang="ru-RU" sz="2000" dirty="0">
                        <a:solidFill>
                          <a:srgbClr val="0070C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latin typeface="+mj-lt"/>
                        </a:rPr>
                        <a:t>Серьёзный, обособленный, неуверенный</a:t>
                      </a:r>
                      <a:endParaRPr lang="ru-RU" sz="2000" dirty="0">
                        <a:solidFill>
                          <a:srgbClr val="0070C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9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Практическая часть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576" y="2276872"/>
          <a:ext cx="7632848" cy="3601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1764"/>
                <a:gridCol w="4131084"/>
              </a:tblGrid>
              <a:tr h="3312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Цвет глаз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Тип темперамента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2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Зеленоглазые</a:t>
                      </a:r>
                      <a:endParaRPr lang="ru-RU" sz="2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сангвиник</a:t>
                      </a:r>
                      <a:endParaRPr lang="ru-RU" sz="2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2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Сероглазые</a:t>
                      </a:r>
                      <a:endParaRPr lang="ru-RU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меланхолик или флегматик</a:t>
                      </a:r>
                      <a:endParaRPr lang="ru-RU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2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Голубоглазые</a:t>
                      </a:r>
                      <a:endParaRPr lang="ru-RU" sz="2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меланхолик или флегматик</a:t>
                      </a:r>
                      <a:endParaRPr lang="ru-RU" sz="2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2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66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Карие</a:t>
                      </a:r>
                      <a:endParaRPr lang="ru-RU" sz="2400" dirty="0">
                        <a:solidFill>
                          <a:srgbClr val="66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66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холерик</a:t>
                      </a:r>
                      <a:endParaRPr lang="ru-RU" sz="2400" dirty="0">
                        <a:solidFill>
                          <a:srgbClr val="66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195736" y="1556792"/>
            <a:ext cx="4518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34076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3300"/>
                </a:solidFill>
              </a:rPr>
              <a:t>Предположение :</a:t>
            </a:r>
            <a:endParaRPr lang="ru-RU" sz="3600" b="1" i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39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5" y="1772816"/>
          <a:ext cx="8280919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995"/>
                <a:gridCol w="1612979"/>
                <a:gridCol w="1612979"/>
                <a:gridCol w="1697483"/>
                <a:gridCol w="1600483"/>
              </a:tblGrid>
              <a:tr h="756084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Цвет глаз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Тип темперамента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6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холерик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сангвиник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меланхолик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флегматик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Зеленоглазые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Сероглазые</a:t>
                      </a:r>
                      <a:endParaRPr lang="ru-RU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Голубоглазые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66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Карие</a:t>
                      </a:r>
                      <a:endParaRPr lang="ru-RU" sz="2000" b="1" dirty="0">
                        <a:solidFill>
                          <a:srgbClr val="66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Результаты тестирования по  методике Айзенка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38328"/>
            <a:ext cx="9144000" cy="125272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Соответствие цвета глаз с типом темперамента</a:t>
            </a:r>
            <a:endParaRPr lang="ru-RU" sz="40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51520" y="1700808"/>
          <a:ext cx="856895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268760"/>
            <a:ext cx="5868144" cy="52565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003300"/>
                </a:solidFill>
              </a:rPr>
              <a:t>    Цвет глаз, как и темперамент человека, формируется в раннем детстве и определяется физиологическими характеристиками и набором генов конкретного человека. Тип темперамента остается неизменным, а отдельные черты своего характера человек может изменять в течение жизни по влиянием окружающей среды.  Доказано, что цвет глаз и характер человека взаимосвязаны. 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008112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Выводы: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356992"/>
            <a:ext cx="309634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4869160"/>
            <a:ext cx="9144000" cy="19888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003300"/>
                </a:solidFill>
                <a:latin typeface="+mj-lt"/>
              </a:rPr>
              <a:t>Спасибо за внимание!</a:t>
            </a:r>
            <a:endParaRPr lang="ru-RU" sz="5400" b="1" dirty="0">
              <a:solidFill>
                <a:srgbClr val="003300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067944" y="1124744"/>
            <a:ext cx="43204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en-US" b="1" i="1" dirty="0" smtClean="0"/>
              <a:t>       </a:t>
            </a:r>
            <a:r>
              <a:rPr lang="ru-RU" b="1" i="1" dirty="0" smtClean="0"/>
              <a:t> </a:t>
            </a:r>
            <a:r>
              <a:rPr lang="ru-RU" sz="2400" b="1" i="1" dirty="0">
                <a:solidFill>
                  <a:srgbClr val="002060"/>
                </a:solidFill>
                <a:latin typeface="+mj-lt"/>
              </a:rPr>
              <a:t>...И даже глаз не может, </a:t>
            </a:r>
            <a:r>
              <a:rPr lang="ru-RU" sz="2400" b="1" dirty="0">
                <a:solidFill>
                  <a:srgbClr val="002060"/>
                </a:solidFill>
                <a:latin typeface="+mj-lt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+mj-lt"/>
              </a:rPr>
            </a:br>
            <a:r>
              <a:rPr lang="ru-RU" sz="2400" b="1" dirty="0">
                <a:solidFill>
                  <a:srgbClr val="002060"/>
                </a:solidFill>
                <a:latin typeface="+mj-lt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+mj-lt"/>
              </a:rPr>
            </a:br>
            <a:r>
              <a:rPr lang="ru-RU" sz="2400" b="1" i="1" dirty="0">
                <a:solidFill>
                  <a:srgbClr val="002060"/>
                </a:solidFill>
                <a:latin typeface="+mj-lt"/>
              </a:rPr>
              <a:t>                                                                               </a:t>
            </a:r>
            <a:r>
              <a:rPr lang="en-US" sz="2400" b="1" i="1" dirty="0" smtClean="0">
                <a:solidFill>
                  <a:srgbClr val="002060"/>
                </a:solidFill>
                <a:latin typeface="+mj-lt"/>
              </a:rPr>
              <a:t>   </a:t>
            </a:r>
            <a:r>
              <a:rPr lang="ru-RU" sz="2400" b="1" i="1" dirty="0" smtClean="0">
                <a:solidFill>
                  <a:srgbClr val="002060"/>
                </a:solidFill>
                <a:latin typeface="+mj-lt"/>
              </a:rPr>
              <a:t>несмотря </a:t>
            </a:r>
            <a:r>
              <a:rPr lang="ru-RU" sz="2400" b="1" i="1" dirty="0">
                <a:solidFill>
                  <a:srgbClr val="002060"/>
                </a:solidFill>
                <a:latin typeface="+mj-lt"/>
              </a:rPr>
              <a:t>на совершенство </a:t>
            </a:r>
            <a:r>
              <a:rPr lang="ru-RU" sz="2400" b="1" dirty="0">
                <a:solidFill>
                  <a:srgbClr val="002060"/>
                </a:solidFill>
                <a:latin typeface="+mj-lt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+mj-lt"/>
              </a:rPr>
            </a:br>
            <a:r>
              <a:rPr lang="ru-RU" sz="2400" b="1" dirty="0">
                <a:solidFill>
                  <a:srgbClr val="002060"/>
                </a:solidFill>
                <a:latin typeface="+mj-lt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+mj-lt"/>
              </a:rPr>
            </a:br>
            <a:r>
              <a:rPr lang="ru-RU" sz="2400" b="1" i="1" dirty="0">
                <a:solidFill>
                  <a:srgbClr val="002060"/>
                </a:solidFill>
                <a:latin typeface="+mj-lt"/>
              </a:rPr>
              <a:t>                                                                               строенья, видеть </a:t>
            </a:r>
            <a:r>
              <a:rPr lang="ru-RU" sz="2400" b="1" i="1" dirty="0" smtClean="0">
                <a:solidFill>
                  <a:srgbClr val="002060"/>
                </a:solidFill>
                <a:latin typeface="+mj-lt"/>
              </a:rPr>
              <a:t>самого </a:t>
            </a:r>
            <a:r>
              <a:rPr lang="ru-RU" sz="2400" b="1" i="1" dirty="0">
                <a:solidFill>
                  <a:srgbClr val="002060"/>
                </a:solidFill>
                <a:latin typeface="+mj-lt"/>
              </a:rPr>
              <a:t>себя</a:t>
            </a:r>
            <a:r>
              <a:rPr lang="ru-RU" sz="2400" b="1" i="1" dirty="0" smtClean="0">
                <a:solidFill>
                  <a:srgbClr val="002060"/>
                </a:solidFill>
                <a:latin typeface="+mj-lt"/>
              </a:rPr>
              <a:t>.</a:t>
            </a:r>
            <a:endParaRPr lang="en-US" sz="2400" b="1" i="1" dirty="0" smtClean="0">
              <a:solidFill>
                <a:srgbClr val="002060"/>
              </a:solidFill>
              <a:latin typeface="+mj-lt"/>
            </a:endParaRPr>
          </a:p>
          <a:p>
            <a:pPr algn="ctr" hangingPunct="0"/>
            <a:endParaRPr lang="en-US" sz="2400" b="1" i="1" dirty="0" smtClean="0">
              <a:solidFill>
                <a:srgbClr val="002060"/>
              </a:solidFill>
              <a:latin typeface="+mj-lt"/>
            </a:endParaRPr>
          </a:p>
          <a:p>
            <a:pPr algn="ctr" hangingPunct="0"/>
            <a:r>
              <a:rPr lang="ru-RU" sz="2400" b="1" dirty="0">
                <a:solidFill>
                  <a:srgbClr val="002060"/>
                </a:solidFill>
                <a:latin typeface="+mj-lt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+mj-lt"/>
              </a:rPr>
            </a:br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                            </a:t>
            </a:r>
            <a:r>
              <a:rPr lang="ru-RU" sz="2400" b="1" i="1" dirty="0" smtClean="0">
                <a:solidFill>
                  <a:srgbClr val="002060"/>
                </a:solidFill>
                <a:latin typeface="+mj-lt"/>
              </a:rPr>
              <a:t>У</a:t>
            </a:r>
            <a:r>
              <a:rPr lang="ru-RU" sz="2400" b="1" i="1" dirty="0">
                <a:solidFill>
                  <a:srgbClr val="002060"/>
                </a:solidFill>
                <a:latin typeface="+mj-lt"/>
              </a:rPr>
              <a:t>. Шекспир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1026" name="Picture 2" descr="http://www.kornilova.by/upload/iblock/2a7/ikhklt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24945"/>
            <a:ext cx="3096344" cy="367240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59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9036496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299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op35.ru/storage/images/.thumbs/90965024a4bd905d2395f0ad874489f0_500_0_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424" y="4437112"/>
            <a:ext cx="2574064" cy="242088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33040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Цель работы: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868955"/>
            <a:ext cx="70567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4000" b="1" dirty="0"/>
              <a:t>Выявить зависимость цвета радужной оболочки глаз от типа темперамента.</a:t>
            </a:r>
          </a:p>
          <a:p>
            <a:pPr hangingPunct="0"/>
            <a:endParaRPr lang="ru-RU" sz="4000" b="1" dirty="0">
              <a:solidFill>
                <a:srgbClr val="0033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255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33040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Задачи работы: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http://freshle.com/wp-content/uploads/2011/04/checklist-300x25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04664"/>
            <a:ext cx="1584176" cy="168768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51520" y="2235929"/>
            <a:ext cx="864096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Сделать выборку учащихся 9- х классов с разным цветом радужной оболочки глаз: голубым, серым, зелёным и карим цвета.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Протестировать этих учащихся для определения типа темперамента по методике Айзенка.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Проанализировать и на практике доказать влияние цвета глаз на тип темперамента человека.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11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74141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http://www.more-optiki.kiev.ua/UserFiles/Image/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132856"/>
            <a:ext cx="5184576" cy="41764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298706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</a:rPr>
              <a:t>C</a:t>
            </a:r>
            <a:r>
              <a:rPr lang="ru-RU" sz="4400" b="1" dirty="0" smtClean="0">
                <a:solidFill>
                  <a:srgbClr val="002060"/>
                </a:solidFill>
              </a:rPr>
              <a:t>троение человеческого глаза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9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7" y="1412776"/>
            <a:ext cx="3528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260648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</a:rPr>
              <a:t>В</a:t>
            </a:r>
            <a:r>
              <a:rPr lang="ru-RU" sz="4400" b="1" dirty="0" smtClean="0">
                <a:solidFill>
                  <a:srgbClr val="002060"/>
                </a:solidFill>
              </a:rPr>
              <a:t>нутреннее строение глаза:</a:t>
            </a:r>
            <a:endParaRPr lang="ru-RU" sz="4400" b="1" dirty="0">
              <a:solidFill>
                <a:srgbClr val="002060"/>
              </a:solidFill>
            </a:endParaRPr>
          </a:p>
        </p:txBody>
      </p:sp>
      <p:pic>
        <p:nvPicPr>
          <p:cNvPr id="5126" name="Picture 6" descr="http://dic.academic.ru/pictures/enc_colier/7377_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6178850" cy="503791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85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1"/>
            <a:ext cx="8640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Строение радужной оболочки</a:t>
            </a:r>
            <a:endParaRPr lang="ru-RU" sz="36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51520" y="1278771"/>
            <a:ext cx="864096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3300"/>
                </a:solidFill>
                <a:latin typeface="+mj-lt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ыделяют в радужной оболочке 5 слоев: эндотелий, передний пограничный, сосудистый, задний пограничный слой и слой пигментного эпителия.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492896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3300"/>
                </a:solidFill>
              </a:rPr>
              <a:t>Физиологическая роль пигмента радужной оболочки изу­чена мало. </a:t>
            </a:r>
            <a:endParaRPr lang="ru-RU" sz="2800" b="1" dirty="0">
              <a:solidFill>
                <a:srgbClr val="003300"/>
              </a:solidFill>
            </a:endParaRPr>
          </a:p>
        </p:txBody>
      </p:sp>
      <p:pic>
        <p:nvPicPr>
          <p:cNvPr id="1026" name="Picture 2" descr="C:\Users\Home\Desktop\raduz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996952"/>
            <a:ext cx="4032448" cy="36724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3476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141"/>
            <a:ext cx="8640960" cy="12527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Факторы, влияющие на цвет глаз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340768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3300"/>
                </a:solidFill>
                <a:ea typeface="Times New Roman" pitchFamily="18" charset="0"/>
                <a:cs typeface="Times New Roman" pitchFamily="18" charset="0"/>
              </a:rPr>
              <a:t>Цвет окружающей зрачок радужки, зависящий от пигмента меланина и характера отражения света, бывает весьма различным: голубой (пигмента мало), серый, карий (пигмента много). Когда красящего вещества совсем нет, радужка выглядит красной (глаза альбиносов).</a:t>
            </a:r>
            <a:r>
              <a:rPr lang="ru-RU" sz="2400" b="1" dirty="0" smtClean="0">
                <a:solidFill>
                  <a:srgbClr val="003300"/>
                </a:solidFill>
                <a:ea typeface="Times New Roman" pitchFamily="18" charset="0"/>
                <a:cs typeface="Arial" pitchFamily="34" charset="0"/>
              </a:rPr>
              <a:t>Цветовая гамма, хотя и строго у каждого индивидуальная, свидетельствует о наследуемости признака.</a:t>
            </a:r>
            <a:endParaRPr lang="ru-RU" sz="2400" b="1" dirty="0">
              <a:solidFill>
                <a:srgbClr val="0033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717032"/>
            <a:ext cx="3672408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679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1819</TotalTime>
  <Words>322</Words>
  <Application>Microsoft Office PowerPoint</Application>
  <PresentationFormat>Экран (4:3)</PresentationFormat>
  <Paragraphs>96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Candara</vt:lpstr>
      <vt:lpstr>Symbol</vt:lpstr>
      <vt:lpstr>Times New Roman</vt:lpstr>
      <vt:lpstr>Wingdings</vt:lpstr>
      <vt:lpstr>Волна</vt:lpstr>
      <vt:lpstr> Глаза - зеркало души   </vt:lpstr>
      <vt:lpstr>Презентация PowerPoint</vt:lpstr>
      <vt:lpstr>Презентация PowerPoint</vt:lpstr>
      <vt:lpstr>Цель работы:</vt:lpstr>
      <vt:lpstr>Задачи работы:</vt:lpstr>
      <vt:lpstr> </vt:lpstr>
      <vt:lpstr>Презентация PowerPoint</vt:lpstr>
      <vt:lpstr>Презентация PowerPoint</vt:lpstr>
      <vt:lpstr>Факторы, влияющие на цвет глаз</vt:lpstr>
      <vt:lpstr>Классификация глаз по цвету </vt:lpstr>
      <vt:lpstr>Типы темперамента</vt:lpstr>
      <vt:lpstr>Типы темперамента и характер человека</vt:lpstr>
      <vt:lpstr>Практическая часть</vt:lpstr>
      <vt:lpstr>Результаты тестирования по  методике Айзенка</vt:lpstr>
      <vt:lpstr>Соответствие цвета глаз с типом темперамента</vt:lpstr>
      <vt:lpstr>Выводы: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3</cp:lastModifiedBy>
  <cp:revision>65</cp:revision>
  <dcterms:created xsi:type="dcterms:W3CDTF">2014-01-26T13:02:56Z</dcterms:created>
  <dcterms:modified xsi:type="dcterms:W3CDTF">2014-03-15T04:04:31Z</dcterms:modified>
</cp:coreProperties>
</file>