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73" r:id="rId8"/>
    <p:sldId id="263" r:id="rId9"/>
    <p:sldId id="265" r:id="rId10"/>
    <p:sldId id="269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830C-C204-409B-BB8B-04EA9D6D58B6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C6158F8-F97C-4C00-9895-A8AC8B205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830C-C204-409B-BB8B-04EA9D6D58B6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58F8-F97C-4C00-9895-A8AC8B205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830C-C204-409B-BB8B-04EA9D6D58B6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58F8-F97C-4C00-9895-A8AC8B205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830C-C204-409B-BB8B-04EA9D6D58B6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C6158F8-F97C-4C00-9895-A8AC8B205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830C-C204-409B-BB8B-04EA9D6D58B6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58F8-F97C-4C00-9895-A8AC8B2051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830C-C204-409B-BB8B-04EA9D6D58B6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58F8-F97C-4C00-9895-A8AC8B205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830C-C204-409B-BB8B-04EA9D6D58B6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C6158F8-F97C-4C00-9895-A8AC8B2051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830C-C204-409B-BB8B-04EA9D6D58B6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58F8-F97C-4C00-9895-A8AC8B205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830C-C204-409B-BB8B-04EA9D6D58B6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58F8-F97C-4C00-9895-A8AC8B205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830C-C204-409B-BB8B-04EA9D6D58B6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58F8-F97C-4C00-9895-A8AC8B205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830C-C204-409B-BB8B-04EA9D6D58B6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58F8-F97C-4C00-9895-A8AC8B2051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A0F830C-C204-409B-BB8B-04EA9D6D58B6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C6158F8-F97C-4C00-9895-A8AC8B2051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nachalnaya-shkola/vospitatelnaya-rabota/kontseptsiya-vospitatelnoi-sistemy-vmeste-my-sila" TargetMode="External"/><Relationship Id="rId2" Type="http://schemas.openxmlformats.org/officeDocument/2006/relationships/hyperlink" Target="http://nsportal.ru/nachalnaya-shkola/vospitatelnaya-rabota/kontseptsiya-vospitatelnoi-sistemy-klassa-budushchee-nachin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sportal.ru/nachalnaya-shkola/russkii-yazyk/slovarnaya-rabota-0" TargetMode="External"/><Relationship Id="rId5" Type="http://schemas.openxmlformats.org/officeDocument/2006/relationships/hyperlink" Target="http://nsportal.ru/nachalnaya-shkola/okruzhayushchii-mir/%C2%ABaktivizatsiya-poznavatelnoi-deyatelnosti-uchashchikhsya-na-ur" TargetMode="External"/><Relationship Id="rId4" Type="http://schemas.openxmlformats.org/officeDocument/2006/relationships/hyperlink" Target="http://nsportal.ru/node/36024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node/407953" TargetMode="External"/><Relationship Id="rId2" Type="http://schemas.openxmlformats.org/officeDocument/2006/relationships/hyperlink" Target="http://nsportal.ru/node/408014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nsportal.ru/node/411710" TargetMode="External"/><Relationship Id="rId4" Type="http://schemas.openxmlformats.org/officeDocument/2006/relationships/hyperlink" Target="http://nsportal.ru/node/407855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oleObject" Target="../embeddings/_________Microsoft_Office_Word_97_-_20031.doc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8458200" cy="33123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Эффективная расстановка кадров в образовательном учреждении.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>Использование  </a:t>
            </a:r>
            <a:r>
              <a:rPr lang="ru-RU" dirty="0">
                <a:effectLst/>
              </a:rPr>
              <a:t>новых кадровых ресурсов : педагог –наставник, педагог-исследователь, педагог-библиотекарь.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458200" cy="914400"/>
          </a:xfrm>
        </p:spPr>
        <p:txBody>
          <a:bodyPr/>
          <a:lstStyle/>
          <a:p>
            <a:pPr algn="ctr"/>
            <a:r>
              <a:rPr lang="ru-RU" dirty="0" smtClean="0"/>
              <a:t>МОУ «Волосовская начальная общеобразовательная школа»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13938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428604"/>
            <a:ext cx="3938225" cy="257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3500438"/>
            <a:ext cx="3937329" cy="257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03498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793" y="620688"/>
            <a:ext cx="8776414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916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1663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Выводы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824518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itchFamily="2" charset="2"/>
              <a:buChar char="Ø"/>
            </a:pPr>
            <a:r>
              <a:rPr lang="ru-RU" sz="2000" dirty="0"/>
              <a:t>Реализация кадровой политики может стать эффективным </a:t>
            </a:r>
            <a:r>
              <a:rPr lang="ru-RU" sz="2000" dirty="0" smtClean="0"/>
              <a:t>инструментом </a:t>
            </a:r>
            <a:r>
              <a:rPr lang="ru-RU" sz="2000" dirty="0"/>
              <a:t>управления общеобразовательным </a:t>
            </a:r>
            <a:r>
              <a:rPr lang="ru-RU" sz="2000" dirty="0" smtClean="0"/>
              <a:t>учреждением </a:t>
            </a:r>
            <a:r>
              <a:rPr lang="ru-RU" sz="2000" dirty="0"/>
              <a:t>и способствовать достижению нового качества школьного образования при следующих условиях: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sz="2000" dirty="0"/>
              <a:t>наличие чётких целей, их определённость и </a:t>
            </a:r>
            <a:r>
              <a:rPr lang="ru-RU" sz="2000" dirty="0" smtClean="0"/>
              <a:t>открытость </a:t>
            </a:r>
            <a:r>
              <a:rPr lang="ru-RU" sz="2000" dirty="0"/>
              <a:t>для педагогов;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sz="2000" dirty="0"/>
              <a:t>правильный выбор научных теоретических оснований, согласованных с общемировыми и внутрироссийскими тенденциями и практи­кой управления в конкретном ОУ;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sz="2000" dirty="0"/>
              <a:t>последовательность применения положений кадровой политики и систематическая целенап­равленная работа по их совершенствованию.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sz="2000" dirty="0"/>
              <a:t>Необходимо ещё раз подчеркнуть, что цели и содержание кадровой политики ОУ должны быть известны и понятны педагогическим работникам. </a:t>
            </a:r>
          </a:p>
          <a:p>
            <a:pPr algn="just"/>
            <a:r>
              <a:rPr lang="ru-RU" sz="2000" dirty="0" smtClean="0"/>
              <a:t>	Каждый </a:t>
            </a:r>
            <a:r>
              <a:rPr lang="ru-RU" sz="2000" dirty="0"/>
              <a:t>учитель имеет право знать, на каких осно­ваниях и каким образом строится кадровая поли­тика его школы, гимназии или лицея, и в известной степени принимать участие в её выработке, реали­зации и совершенствовании. Это является обяза­тельным и необходимым условием продуктивной работы как отдельного учителя, так и ОУ в целом.</a:t>
            </a:r>
          </a:p>
        </p:txBody>
      </p:sp>
    </p:spTree>
    <p:extLst>
      <p:ext uri="{BB962C8B-B14F-4D97-AF65-F5344CB8AC3E}">
        <p14:creationId xmlns:p14="http://schemas.microsoft.com/office/powerpoint/2010/main" xmlns="" val="23747199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Количество учащихся обучающихся по новым ФГОС</a:t>
            </a:r>
            <a:endParaRPr lang="ru-RU" sz="32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5898"/>
            <a:ext cx="7920880" cy="504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46062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65069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Задача кадровой политики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77768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3200" dirty="0" smtClean="0"/>
              <a:t>Создание </a:t>
            </a:r>
            <a:r>
              <a:rPr lang="ru-RU" sz="3200" dirty="0"/>
              <a:t>современной практики </a:t>
            </a:r>
            <a:r>
              <a:rPr lang="ru-RU" sz="3200" dirty="0" smtClean="0"/>
              <a:t>управления </a:t>
            </a:r>
            <a:r>
              <a:rPr lang="ru-RU" sz="3200" dirty="0"/>
              <a:t>персоналом — педагогическим коллективом школы — во всех её составляющих, чтобы работа в общеобразовательном учреждении стала </a:t>
            </a:r>
            <a:r>
              <a:rPr lang="ru-RU" sz="3200" dirty="0" smtClean="0"/>
              <a:t>привлекательной </a:t>
            </a:r>
            <a:r>
              <a:rPr lang="ru-RU" sz="3200" dirty="0"/>
              <a:t>и престижной. </a:t>
            </a:r>
            <a:endParaRPr lang="ru-RU" sz="3200" dirty="0" smtClean="0"/>
          </a:p>
          <a:p>
            <a:pPr lvl="0" algn="just"/>
            <a:r>
              <a:rPr lang="ru-RU" sz="3200" b="1" dirty="0" smtClean="0"/>
              <a:t>В </a:t>
            </a:r>
            <a:r>
              <a:rPr lang="ru-RU" sz="3200" b="1" dirty="0"/>
              <a:t>этом случае будет </a:t>
            </a:r>
            <a:r>
              <a:rPr lang="ru-RU" sz="3200" b="1" dirty="0" smtClean="0"/>
              <a:t>решаться </a:t>
            </a:r>
            <a:r>
              <a:rPr lang="ru-RU" sz="3200" b="1" dirty="0"/>
              <a:t>не только ключевая задача — повышение качества образования, </a:t>
            </a:r>
            <a:r>
              <a:rPr lang="ru-RU" sz="3200" dirty="0"/>
              <a:t>но и, возможно, будут </a:t>
            </a:r>
            <a:r>
              <a:rPr lang="ru-RU" sz="3200" dirty="0" smtClean="0"/>
              <a:t>создаваться </a:t>
            </a:r>
            <a:r>
              <a:rPr lang="ru-RU" sz="3200" dirty="0"/>
              <a:t>прецеденты конкурсного отбора кандидатов в </a:t>
            </a:r>
            <a:r>
              <a:rPr lang="ru-RU" sz="3200" dirty="0" smtClean="0"/>
              <a:t>учителя.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8027272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Из должностных обязанностей учителя в соответствии с ФГОС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604993"/>
            <a:ext cx="7920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Учитель</a:t>
            </a:r>
            <a:r>
              <a:rPr lang="ru-RU" dirty="0" smtClean="0"/>
              <a:t>«…</a:t>
            </a:r>
            <a:r>
              <a:rPr lang="ru-RU" sz="2400" dirty="0"/>
              <a:t>Планирует и осуществляет учебный процесс в соответствии с образовательной программой образовательного учреждения, разрабатывает рабочую программу по предмету, курсу на основе примерных основных общеобразовательных программ и обеспечивает ее выполнение, организуя и поддерживая разнообразные виды деятельности обучающихся, ориентируясь на личность обучающегося, развитие его мотивации, познавательных интересов, способностей, </a:t>
            </a:r>
            <a:r>
              <a:rPr lang="ru-RU" sz="2400" b="1" dirty="0"/>
              <a:t>организует самостоятельную деятельность обучающихся, в том числе исследовательскую, реализует проблемное обучение, осуществляет связь обучения по предмету (курсу, программе) с практикой, обсуждает с обучающимися актуальные события </a:t>
            </a:r>
            <a:r>
              <a:rPr lang="ru-RU" sz="2400" b="1" dirty="0" smtClean="0"/>
              <a:t>современности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9999497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60648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Количество педагогов-участников инновационной площадки по реализации ФГОС</a:t>
            </a:r>
            <a:endParaRPr lang="ru-RU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51050"/>
            <a:ext cx="8280920" cy="454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70735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Темы исследовательских работ учителей 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945528"/>
            <a:ext cx="878497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«Будущее начинается сегодня»</a:t>
            </a:r>
          </a:p>
          <a:p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nsportal.ru/nachalnaya-shkola/vospitatelnaya-rabota/kontseptsiya-vospitatelnoi-sistemy-klassa-budushchee-nachina</a:t>
            </a:r>
            <a:endParaRPr lang="ru-RU" sz="2000" dirty="0" smtClean="0"/>
          </a:p>
          <a:p>
            <a:r>
              <a:rPr lang="ru-RU" sz="2400" b="1" dirty="0" smtClean="0"/>
              <a:t>«Вместе мы – сила»</a:t>
            </a:r>
          </a:p>
          <a:p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nsportal.ru/nachalnaya-shkola/vospitatelnaya-rabota/kontseptsiya-vospitatelnoi-sistemy-vmeste-my-sila</a:t>
            </a:r>
            <a:endParaRPr lang="ru-RU" sz="2000" dirty="0"/>
          </a:p>
          <a:p>
            <a:r>
              <a:rPr lang="ru-RU" sz="2400" b="1" dirty="0" smtClean="0"/>
              <a:t>«Тропинка к своему «Я»»</a:t>
            </a:r>
          </a:p>
          <a:p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nsportal.ru/node/360240</a:t>
            </a:r>
            <a:endParaRPr lang="ru-RU" sz="2000" dirty="0" smtClean="0"/>
          </a:p>
          <a:p>
            <a:r>
              <a:rPr lang="ru-RU" sz="2400" b="1" dirty="0" smtClean="0"/>
              <a:t>«Педагогические возможности использования ИКТ в работе учителя начальной школы»</a:t>
            </a:r>
          </a:p>
          <a:p>
            <a:r>
              <a:rPr lang="en-US" sz="2000" dirty="0">
                <a:hlinkClick r:id="rId5"/>
              </a:rPr>
              <a:t>http://nsportal.ru/nachalnaya-shkola/okruzhayushchii-mir/%</a:t>
            </a:r>
            <a:r>
              <a:rPr lang="en-US" sz="2000" dirty="0" smtClean="0">
                <a:hlinkClick r:id="rId5"/>
              </a:rPr>
              <a:t>C2%ABaktivizatsiya-poznavatelnoi-deyatelnosti-uchashchikhsya-na-ur</a:t>
            </a:r>
            <a:endParaRPr lang="ru-RU" sz="2000" dirty="0" smtClean="0"/>
          </a:p>
          <a:p>
            <a:r>
              <a:rPr lang="ru-RU" sz="2400" b="1" dirty="0" smtClean="0"/>
              <a:t>«Этимологический анализ слова, как методический прием обучения орфографии «трудных» слов на уроках русского языка в начальной школе»</a:t>
            </a:r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nsportal.ru/nachalnaya-shkola/russkii-yazyk/slovarnaya-rabota-0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35210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Проекты детей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174105"/>
            <a:ext cx="79928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«Как устроены мыльные пузыри»</a:t>
            </a:r>
          </a:p>
          <a:p>
            <a:r>
              <a:rPr lang="en-US" sz="3600" dirty="0">
                <a:hlinkClick r:id="rId2"/>
              </a:rPr>
              <a:t>http://</a:t>
            </a:r>
            <a:r>
              <a:rPr lang="en-US" sz="3600" dirty="0" smtClean="0">
                <a:hlinkClick r:id="rId2"/>
              </a:rPr>
              <a:t>nsportal.ru/node/408014</a:t>
            </a:r>
            <a:endParaRPr lang="ru-RU" sz="3600" dirty="0" smtClean="0"/>
          </a:p>
          <a:p>
            <a:r>
              <a:rPr lang="ru-RU" sz="3600" b="1" dirty="0" smtClean="0"/>
              <a:t>Викинги</a:t>
            </a:r>
          </a:p>
          <a:p>
            <a:r>
              <a:rPr lang="en-US" sz="3600" dirty="0">
                <a:hlinkClick r:id="rId3"/>
              </a:rPr>
              <a:t>http://</a:t>
            </a:r>
            <a:r>
              <a:rPr lang="en-US" sz="3600" dirty="0" smtClean="0">
                <a:hlinkClick r:id="rId3"/>
              </a:rPr>
              <a:t>nsportal.ru/node/407953</a:t>
            </a:r>
            <a:endParaRPr lang="ru-RU" sz="3600" dirty="0" smtClean="0"/>
          </a:p>
          <a:p>
            <a:r>
              <a:rPr lang="ru-RU" sz="3600" b="1" dirty="0" smtClean="0"/>
              <a:t>Как пчелы делают мед</a:t>
            </a:r>
          </a:p>
          <a:p>
            <a:r>
              <a:rPr lang="en-US" sz="3600" dirty="0">
                <a:hlinkClick r:id="rId4"/>
              </a:rPr>
              <a:t>http://</a:t>
            </a:r>
            <a:r>
              <a:rPr lang="en-US" sz="3600" dirty="0" smtClean="0">
                <a:hlinkClick r:id="rId4"/>
              </a:rPr>
              <a:t>nsportal.ru/node/407855</a:t>
            </a:r>
            <a:endParaRPr lang="ru-RU" sz="3600" dirty="0" smtClean="0"/>
          </a:p>
          <a:p>
            <a:r>
              <a:rPr lang="ru-RU" sz="3600" b="1" dirty="0" smtClean="0"/>
              <a:t>Христофор Колумб</a:t>
            </a:r>
          </a:p>
          <a:p>
            <a:r>
              <a:rPr lang="en-US" sz="3600" dirty="0">
                <a:hlinkClick r:id="rId5"/>
              </a:rPr>
              <a:t>http://</a:t>
            </a:r>
            <a:r>
              <a:rPr lang="en-US" sz="3600" dirty="0" smtClean="0">
                <a:hlinkClick r:id="rId5"/>
              </a:rPr>
              <a:t>nsportal.ru/node/411710</a:t>
            </a:r>
            <a:endParaRPr lang="ru-RU" sz="3600" dirty="0" smtClean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0634410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Татьяна\Desktop\9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42147">
            <a:off x="482646" y="413993"/>
            <a:ext cx="2450628" cy="330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Татьяна\Desktop\ja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06" y="214290"/>
            <a:ext cx="2275060" cy="320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Татьяна\Desktop\1_mesto_konkurs_bdd_2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11514">
            <a:off x="6567443" y="738133"/>
            <a:ext cx="2260725" cy="309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Татьяна\Desktop\gramota_smirnovoj_ju.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3429000"/>
            <a:ext cx="2230298" cy="305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Татьяна\Desktop\malysheva_n.v.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3500438"/>
            <a:ext cx="2223816" cy="305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окружное\Безымянный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255882">
            <a:off x="2071670" y="357166"/>
            <a:ext cx="2200286" cy="2928933"/>
          </a:xfrm>
          <a:prstGeom prst="rect">
            <a:avLst/>
          </a:prstGeom>
          <a:noFill/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71472" y="3571876"/>
          <a:ext cx="2058001" cy="2786082"/>
        </p:xfrm>
        <a:graphic>
          <a:graphicData uri="http://schemas.openxmlformats.org/presentationml/2006/ole">
            <p:oleObj spid="_x0000_s1027" name="Document" r:id="rId9" imgW="6476294" imgH="8765503" progId="Word.Document.8">
              <p:embed/>
            </p:oleObj>
          </a:graphicData>
        </a:graphic>
      </p:graphicFrame>
      <p:pic>
        <p:nvPicPr>
          <p:cNvPr id="1028" name="Picture 4" descr="C:\Users\User\Desktop\окружное\gramota_smirnovoj_ju.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871835">
            <a:off x="5278263" y="231696"/>
            <a:ext cx="2238064" cy="3067939"/>
          </a:xfrm>
          <a:prstGeom prst="rect">
            <a:avLst/>
          </a:prstGeom>
          <a:noFill/>
        </p:spPr>
      </p:pic>
      <p:pic>
        <p:nvPicPr>
          <p:cNvPr id="1029" name="Picture 5" descr="C:\Users\User\Desktop\окружное\gr_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792379">
            <a:off x="5394252" y="3578841"/>
            <a:ext cx="2170749" cy="3071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917121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571480"/>
            <a:ext cx="4172650" cy="272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571480"/>
            <a:ext cx="3831129" cy="267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3643314"/>
            <a:ext cx="3993207" cy="260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643314"/>
            <a:ext cx="3978352" cy="259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89217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119</TotalTime>
  <Words>365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Трек</vt:lpstr>
      <vt:lpstr>Документ Microsoft Office Word 97 - 2003</vt:lpstr>
      <vt:lpstr>Эффективная расстановка кадров в образовательном учреждении.   Использование  новых кадровых ресурсов : педагог –наставник, педагог-исследователь, педагог-библиотекарь.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RWT</cp:lastModifiedBy>
  <cp:revision>17</cp:revision>
  <dcterms:created xsi:type="dcterms:W3CDTF">2012-11-12T08:46:56Z</dcterms:created>
  <dcterms:modified xsi:type="dcterms:W3CDTF">2012-11-12T19:25:15Z</dcterms:modified>
</cp:coreProperties>
</file>