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93" r:id="rId2"/>
    <p:sldId id="294" r:id="rId3"/>
    <p:sldId id="279" r:id="rId4"/>
    <p:sldId id="273" r:id="rId5"/>
    <p:sldId id="297" r:id="rId6"/>
    <p:sldId id="260" r:id="rId7"/>
    <p:sldId id="295" r:id="rId8"/>
    <p:sldId id="296" r:id="rId9"/>
    <p:sldId id="275" r:id="rId10"/>
    <p:sldId id="292" r:id="rId11"/>
    <p:sldId id="283" r:id="rId12"/>
    <p:sldId id="284" r:id="rId13"/>
    <p:sldId id="298" r:id="rId1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9933"/>
    <a:srgbClr val="66FF66"/>
    <a:srgbClr val="0000FF"/>
    <a:srgbClr val="00CC00"/>
    <a:srgbClr val="CC3300"/>
    <a:srgbClr val="99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874" autoAdjust="0"/>
  </p:normalViewPr>
  <p:slideViewPr>
    <p:cSldViewPr>
      <p:cViewPr varScale="1">
        <p:scale>
          <a:sx n="50" d="100"/>
          <a:sy n="50" d="100"/>
        </p:scale>
        <p:origin x="-8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FC74-3190-4565-AB0A-75A5113F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0ADE-98A7-4DD0-A378-D2F7E7044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67B1-548B-4928-80A9-4D8BA4D93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C070-ED17-49DD-BC2B-F898619E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4474-FA8C-4613-8646-FA5E60047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C5FF-66FA-443D-A79E-295EBE4E5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7266-1A37-43DF-9325-89C728376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0579-4739-43A0-8354-53B9652D5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478A-C868-4C89-A2BB-E73A052C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6301-487D-4A11-AEB8-DC80C53B7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8FEDF-8240-40EF-BCB6-87BC4E9E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4259DE-0526-4C63-AB3F-504BE5B28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893175" cy="64087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smtClean="0"/>
              <a:t>Семинар классных руководителей Калининского района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6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Классное ученическое самоуправление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66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smtClean="0"/>
              <a:t>    Заместитель директора ГОУ СОШ №98 с углубленным изучением английского языка Петрова Лилия Борисовна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53" name="Picture 37" descr="Без имени_0004 009_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89281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-323850" y="0"/>
            <a:ext cx="9467850" cy="6858000"/>
            <a:chOff x="360" y="1079"/>
            <a:chExt cx="9720" cy="7200"/>
          </a:xfrm>
        </p:grpSpPr>
        <p:sp>
          <p:nvSpPr>
            <p:cNvPr id="11268" name="_s1224"/>
            <p:cNvSpPr>
              <a:spLocks noChangeArrowheads="1"/>
            </p:cNvSpPr>
            <p:nvPr/>
          </p:nvSpPr>
          <p:spPr bwMode="auto">
            <a:xfrm>
              <a:off x="3960" y="3419"/>
              <a:ext cx="3600" cy="3420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</a:rPr>
                <a:t>Остров</a:t>
              </a:r>
            </a:p>
            <a:p>
              <a:pPr algn="ctr"/>
              <a:r>
                <a:rPr lang="ru-RU" sz="1100" b="1">
                  <a:solidFill>
                    <a:srgbClr val="000080"/>
                  </a:solidFill>
                  <a:latin typeface="Times New Roman" pitchFamily="18" charset="0"/>
                </a:rPr>
                <a:t> </a:t>
              </a:r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«Ученик  Кл.руков.  </a:t>
              </a: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родитель»</a:t>
              </a:r>
            </a:p>
            <a:p>
              <a:pPr algn="ctr"/>
              <a:endParaRPr lang="ru-RU" sz="2000">
                <a:latin typeface="Times New Roman" pitchFamily="18" charset="0"/>
              </a:endParaRPr>
            </a:p>
            <a:p>
              <a:pPr algn="ctr"/>
              <a:endParaRPr lang="ru-RU" sz="2000"/>
            </a:p>
          </p:txBody>
        </p:sp>
        <p:sp>
          <p:nvSpPr>
            <p:cNvPr id="11269" name="Oval 43"/>
            <p:cNvSpPr>
              <a:spLocks noChangeArrowheads="1"/>
            </p:cNvSpPr>
            <p:nvPr/>
          </p:nvSpPr>
          <p:spPr bwMode="auto">
            <a:xfrm>
              <a:off x="2944" y="6299"/>
              <a:ext cx="2636" cy="19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000080"/>
                  </a:solidFill>
                  <a:latin typeface="Times New Roman" pitchFamily="18" charset="0"/>
                </a:rPr>
                <a:t>Классное собрание учащихся</a:t>
              </a:r>
              <a:endParaRPr lang="ru-RU" sz="2400"/>
            </a:p>
          </p:txBody>
        </p:sp>
        <p:sp>
          <p:nvSpPr>
            <p:cNvPr id="11270" name="AutoShape 44"/>
            <p:cNvSpPr>
              <a:spLocks noChangeArrowheads="1"/>
            </p:cNvSpPr>
            <p:nvPr/>
          </p:nvSpPr>
          <p:spPr bwMode="auto">
            <a:xfrm rot="-900000">
              <a:off x="360" y="1079"/>
              <a:ext cx="4737" cy="6548"/>
            </a:xfrm>
            <a:prstGeom prst="irregularSeal2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_s1140"/>
            <p:cNvSpPr>
              <a:spLocks noChangeArrowheads="1"/>
            </p:cNvSpPr>
            <p:nvPr/>
          </p:nvSpPr>
          <p:spPr bwMode="auto">
            <a:xfrm>
              <a:off x="4320" y="1799"/>
              <a:ext cx="3060" cy="183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Times New Roman" pitchFamily="18" charset="0"/>
                </a:rPr>
                <a:t>Высший орган самоуправления</a:t>
              </a:r>
              <a:endParaRPr lang="ru-RU">
                <a:latin typeface="Times New Roman" pitchFamily="18" charset="0"/>
              </a:endParaRP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СО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вет </a:t>
              </a:r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В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ождей </a:t>
              </a:r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А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рхипелага</a:t>
              </a:r>
            </a:p>
            <a:p>
              <a:pPr algn="ctr"/>
              <a:r>
                <a:rPr lang="ru-RU" sz="2000" b="1">
                  <a:solidFill>
                    <a:srgbClr val="FFFF00"/>
                  </a:solidFill>
                  <a:latin typeface="Times New Roman" pitchFamily="18" charset="0"/>
                </a:rPr>
                <a:t>СОВА</a:t>
              </a:r>
              <a:endParaRPr lang="ru-RU" sz="2000" b="1"/>
            </a:p>
          </p:txBody>
        </p:sp>
        <p:grpSp>
          <p:nvGrpSpPr>
            <p:cNvPr id="11272" name="Group 46"/>
            <p:cNvGrpSpPr>
              <a:grpSpLocks/>
            </p:cNvGrpSpPr>
            <p:nvPr/>
          </p:nvGrpSpPr>
          <p:grpSpPr bwMode="auto">
            <a:xfrm>
              <a:off x="1260" y="3779"/>
              <a:ext cx="2983" cy="2757"/>
              <a:chOff x="1620" y="6493"/>
              <a:chExt cx="2160" cy="4139"/>
            </a:xfrm>
          </p:grpSpPr>
          <p:sp>
            <p:nvSpPr>
              <p:cNvPr id="11277" name="Rectangle 47"/>
              <p:cNvSpPr>
                <a:spLocks noChangeArrowheads="1"/>
              </p:cNvSpPr>
              <p:nvPr/>
            </p:nvSpPr>
            <p:spPr bwMode="auto">
              <a:xfrm>
                <a:off x="1620" y="9372"/>
                <a:ext cx="2160" cy="540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печати</a:t>
                </a:r>
                <a:endParaRPr lang="ru-RU"/>
              </a:p>
            </p:txBody>
          </p:sp>
          <p:sp>
            <p:nvSpPr>
              <p:cNvPr id="11278" name="Rectangle 48"/>
              <p:cNvSpPr>
                <a:spLocks noChangeArrowheads="1"/>
              </p:cNvSpPr>
              <p:nvPr/>
            </p:nvSpPr>
            <p:spPr bwMode="auto">
              <a:xfrm>
                <a:off x="1620" y="8652"/>
                <a:ext cx="2160" cy="54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культуры</a:t>
                </a:r>
              </a:p>
              <a:p>
                <a:endParaRPr lang="ru-RU"/>
              </a:p>
            </p:txBody>
          </p:sp>
          <p:sp>
            <p:nvSpPr>
              <p:cNvPr id="11279" name="Rectangle 49"/>
              <p:cNvSpPr>
                <a:spLocks noChangeArrowheads="1"/>
              </p:cNvSpPr>
              <p:nvPr/>
            </p:nvSpPr>
            <p:spPr bwMode="auto">
              <a:xfrm>
                <a:off x="1620" y="7932"/>
                <a:ext cx="2160" cy="5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 спорта</a:t>
                </a:r>
              </a:p>
              <a:p>
                <a:endParaRPr lang="ru-RU"/>
              </a:p>
            </p:txBody>
          </p:sp>
          <p:sp>
            <p:nvSpPr>
              <p:cNvPr id="11280" name="Rectangle 50"/>
              <p:cNvSpPr>
                <a:spLocks noChangeArrowheads="1"/>
              </p:cNvSpPr>
              <p:nvPr/>
            </p:nvSpPr>
            <p:spPr bwMode="auto">
              <a:xfrm>
                <a:off x="1620" y="7212"/>
                <a:ext cx="2160" cy="54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труда</a:t>
                </a:r>
              </a:p>
              <a:p>
                <a:endParaRPr lang="ru-RU"/>
              </a:p>
            </p:txBody>
          </p:sp>
          <p:sp>
            <p:nvSpPr>
              <p:cNvPr id="11281" name="Rectangle 51"/>
              <p:cNvSpPr>
                <a:spLocks noChangeArrowheads="1"/>
              </p:cNvSpPr>
              <p:nvPr/>
            </p:nvSpPr>
            <p:spPr bwMode="auto">
              <a:xfrm>
                <a:off x="1620" y="6493"/>
                <a:ext cx="2160" cy="54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образования</a:t>
                </a:r>
                <a:endParaRPr lang="ru-RU"/>
              </a:p>
            </p:txBody>
          </p:sp>
          <p:sp>
            <p:nvSpPr>
              <p:cNvPr id="11282" name="Rectangle 52"/>
              <p:cNvSpPr>
                <a:spLocks noChangeArrowheads="1"/>
              </p:cNvSpPr>
              <p:nvPr/>
            </p:nvSpPr>
            <p:spPr bwMode="auto">
              <a:xfrm>
                <a:off x="1620" y="10092"/>
                <a:ext cx="21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000" tIns="10800" rIns="54000" bIns="1080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шефской помощи</a:t>
                </a:r>
              </a:p>
              <a:p>
                <a:endParaRPr lang="ru-RU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ru-RU"/>
              </a:p>
            </p:txBody>
          </p:sp>
        </p:grpSp>
        <p:sp>
          <p:nvSpPr>
            <p:cNvPr id="86069" name="_s1198"/>
            <p:cNvSpPr>
              <a:spLocks noChangeArrowheads="1"/>
            </p:cNvSpPr>
            <p:nvPr/>
          </p:nvSpPr>
          <p:spPr bwMode="auto">
            <a:xfrm>
              <a:off x="5220" y="6299"/>
              <a:ext cx="2520" cy="1980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Кл. руководитель</a:t>
              </a:r>
              <a:endParaRPr lang="ru-RU" sz="2000"/>
            </a:p>
          </p:txBody>
        </p:sp>
        <p:sp>
          <p:nvSpPr>
            <p:cNvPr id="11274" name="_s1273"/>
            <p:cNvSpPr>
              <a:spLocks noChangeArrowheads="1"/>
            </p:cNvSpPr>
            <p:nvPr/>
          </p:nvSpPr>
          <p:spPr bwMode="auto">
            <a:xfrm>
              <a:off x="7380" y="3959"/>
              <a:ext cx="2472" cy="2340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endParaRPr lang="ru-RU" sz="1200" b="1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400" b="1">
                  <a:solidFill>
                    <a:srgbClr val="000080"/>
                  </a:solidFill>
                  <a:latin typeface="Times New Roman" pitchFamily="18" charset="0"/>
                </a:rPr>
                <a:t>Родители</a:t>
              </a:r>
              <a:endParaRPr lang="ru-RU" sz="2400"/>
            </a:p>
          </p:txBody>
        </p:sp>
        <p:sp>
          <p:nvSpPr>
            <p:cNvPr id="11275" name="Oval 55"/>
            <p:cNvSpPr>
              <a:spLocks noChangeArrowheads="1"/>
            </p:cNvSpPr>
            <p:nvPr/>
          </p:nvSpPr>
          <p:spPr bwMode="auto">
            <a:xfrm>
              <a:off x="7560" y="6299"/>
              <a:ext cx="2520" cy="185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1400" b="1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Родительское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собрание</a:t>
              </a:r>
              <a:endParaRPr lang="ru-RU" sz="2000">
                <a:solidFill>
                  <a:srgbClr val="000000"/>
                </a:solidFill>
              </a:endParaRPr>
            </a:p>
            <a:p>
              <a:endParaRPr lang="ru-RU" sz="2000"/>
            </a:p>
          </p:txBody>
        </p:sp>
        <p:sp>
          <p:nvSpPr>
            <p:cNvPr id="11276" name="_s1117"/>
            <p:cNvSpPr>
              <a:spLocks noChangeArrowheads="1"/>
            </p:cNvSpPr>
            <p:nvPr/>
          </p:nvSpPr>
          <p:spPr bwMode="auto">
            <a:xfrm>
              <a:off x="2160" y="2159"/>
              <a:ext cx="2340" cy="1637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Совет класса возглавляет вождь</a:t>
              </a:r>
            </a:p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DSCI0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03605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9683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A50021"/>
                </a:solidFill>
              </a:rPr>
              <a:t> </a:t>
            </a:r>
            <a:r>
              <a:rPr lang="ru-RU" sz="4000" b="1" smtClean="0">
                <a:solidFill>
                  <a:srgbClr val="A50021"/>
                </a:solidFill>
              </a:rPr>
              <a:t>Классное ученическое собрание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smtClean="0"/>
              <a:t>обсуждает любые вопросы жизнедеятельности своего коллектива и принимает по ним необходимые решения;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smtClean="0"/>
              <a:t>рассматривает и утверждает план внеклассных мероприятий,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smtClean="0"/>
              <a:t>избирает классный ученический совет заслушивает отчеты о его работе, дает им оценку;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smtClean="0"/>
              <a:t>избирает школьный ученический совет и кандидата в верховные вожди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инсц песня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solidFill>
                  <a:srgbClr val="0000FF"/>
                </a:solidFill>
                <a:cs typeface="Times New Roman" pitchFamily="18" charset="0"/>
              </a:rPr>
              <a:t>Совет класса</a:t>
            </a:r>
          </a:p>
          <a:p>
            <a:pPr eaLnBrk="1" hangingPunct="1"/>
            <a:r>
              <a:rPr lang="ru-RU" sz="2800" b="1" smtClean="0"/>
              <a:t>Организует  интересную жизнь классного коллектива</a:t>
            </a:r>
          </a:p>
          <a:p>
            <a:pPr eaLnBrk="1" hangingPunct="1"/>
            <a:r>
              <a:rPr lang="ru-RU" sz="2800" b="1" smtClean="0"/>
              <a:t>Предлагает план мероприятий и организует его обсуждение</a:t>
            </a:r>
          </a:p>
          <a:p>
            <a:pPr eaLnBrk="1" hangingPunct="1"/>
            <a:r>
              <a:rPr lang="ru-RU" sz="2800" b="1" smtClean="0"/>
              <a:t>Выдвигает кандидатуры на замещение должностей ответственных за различные направления работы</a:t>
            </a:r>
          </a:p>
          <a:p>
            <a:pPr eaLnBrk="1" hangingPunct="1"/>
            <a:r>
              <a:rPr lang="ru-RU" sz="2800" b="1" smtClean="0"/>
              <a:t>заслушивает отчёты о проделанной работе ответственных за направления; </a:t>
            </a:r>
          </a:p>
          <a:p>
            <a:pPr eaLnBrk="1" hangingPunct="1"/>
            <a:r>
              <a:rPr lang="ru-RU" sz="2800" b="1" smtClean="0"/>
              <a:t>организует участие класса в КТД (коллективно - творческих делах); </a:t>
            </a:r>
          </a:p>
          <a:p>
            <a:pPr eaLnBrk="1" hangingPunct="1"/>
            <a:r>
              <a:rPr lang="ru-RU" sz="2800" b="1" smtClean="0"/>
              <a:t>обсуждает и решает вопросы о поощрениях и наказаниях</a:t>
            </a:r>
            <a:r>
              <a:rPr lang="ru-RU" b="1" smtClean="0"/>
              <a:t>;</a:t>
            </a:r>
            <a:r>
              <a:rPr lang="ru-RU" smtClean="0"/>
              <a:t> </a:t>
            </a:r>
            <a:endParaRPr lang="ru-RU" sz="1600" b="1" smtClean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-323850" y="-242888"/>
            <a:ext cx="9467850" cy="6858001"/>
            <a:chOff x="360" y="1079"/>
            <a:chExt cx="9720" cy="7200"/>
          </a:xfrm>
        </p:grpSpPr>
        <p:sp>
          <p:nvSpPr>
            <p:cNvPr id="13317" name="_s1224"/>
            <p:cNvSpPr>
              <a:spLocks noChangeArrowheads="1"/>
            </p:cNvSpPr>
            <p:nvPr/>
          </p:nvSpPr>
          <p:spPr bwMode="auto">
            <a:xfrm>
              <a:off x="3960" y="3419"/>
              <a:ext cx="3600" cy="3420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</a:rPr>
                <a:t>Остров</a:t>
              </a:r>
            </a:p>
            <a:p>
              <a:pPr algn="ctr"/>
              <a:r>
                <a:rPr lang="ru-RU" sz="1100" b="1">
                  <a:solidFill>
                    <a:srgbClr val="000080"/>
                  </a:solidFill>
                  <a:latin typeface="Times New Roman" pitchFamily="18" charset="0"/>
                </a:rPr>
                <a:t> </a:t>
              </a:r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«Ученик  Кл.руков.  </a:t>
              </a: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родитель»</a:t>
              </a:r>
            </a:p>
            <a:p>
              <a:pPr algn="ctr"/>
              <a:endParaRPr lang="ru-RU" sz="2000">
                <a:latin typeface="Times New Roman" pitchFamily="18" charset="0"/>
              </a:endParaRPr>
            </a:p>
            <a:p>
              <a:pPr algn="ctr"/>
              <a:endParaRPr lang="ru-RU" sz="2000"/>
            </a:p>
          </p:txBody>
        </p:sp>
        <p:sp>
          <p:nvSpPr>
            <p:cNvPr id="13318" name="Oval 33"/>
            <p:cNvSpPr>
              <a:spLocks noChangeArrowheads="1"/>
            </p:cNvSpPr>
            <p:nvPr/>
          </p:nvSpPr>
          <p:spPr bwMode="auto">
            <a:xfrm>
              <a:off x="2944" y="6299"/>
              <a:ext cx="2636" cy="19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000080"/>
                  </a:solidFill>
                  <a:latin typeface="Times New Roman" pitchFamily="18" charset="0"/>
                </a:rPr>
                <a:t>Классное собрание учащихся</a:t>
              </a:r>
              <a:endParaRPr lang="ru-RU" sz="2400"/>
            </a:p>
          </p:txBody>
        </p:sp>
        <p:sp>
          <p:nvSpPr>
            <p:cNvPr id="13319" name="AutoShape 34"/>
            <p:cNvSpPr>
              <a:spLocks noChangeArrowheads="1"/>
            </p:cNvSpPr>
            <p:nvPr/>
          </p:nvSpPr>
          <p:spPr bwMode="auto">
            <a:xfrm rot="-900000">
              <a:off x="360" y="1079"/>
              <a:ext cx="4737" cy="6548"/>
            </a:xfrm>
            <a:prstGeom prst="irregularSeal2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_s1140"/>
            <p:cNvSpPr>
              <a:spLocks noChangeArrowheads="1"/>
            </p:cNvSpPr>
            <p:nvPr/>
          </p:nvSpPr>
          <p:spPr bwMode="auto">
            <a:xfrm>
              <a:off x="4320" y="1799"/>
              <a:ext cx="3060" cy="1838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Times New Roman" pitchFamily="18" charset="0"/>
                </a:rPr>
                <a:t>Высший орган самоуправления</a:t>
              </a:r>
              <a:endParaRPr lang="ru-RU">
                <a:latin typeface="Times New Roman" pitchFamily="18" charset="0"/>
              </a:endParaRPr>
            </a:p>
            <a:p>
              <a:pPr algn="ctr"/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СО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вет </a:t>
              </a:r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В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ождей </a:t>
              </a:r>
              <a:r>
                <a:rPr lang="ru-RU" b="1">
                  <a:solidFill>
                    <a:srgbClr val="FFFF00"/>
                  </a:solidFill>
                  <a:latin typeface="Times New Roman" pitchFamily="18" charset="0"/>
                </a:rPr>
                <a:t>А</a:t>
              </a:r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рхипелага</a:t>
              </a:r>
            </a:p>
            <a:p>
              <a:pPr algn="ctr"/>
              <a:r>
                <a:rPr lang="ru-RU" sz="2000" b="1">
                  <a:solidFill>
                    <a:srgbClr val="FFFF00"/>
                  </a:solidFill>
                  <a:latin typeface="Times New Roman" pitchFamily="18" charset="0"/>
                </a:rPr>
                <a:t>СОВА</a:t>
              </a:r>
              <a:endParaRPr lang="ru-RU" sz="2000" b="1"/>
            </a:p>
          </p:txBody>
        </p:sp>
        <p:grpSp>
          <p:nvGrpSpPr>
            <p:cNvPr id="13321" name="Group 36"/>
            <p:cNvGrpSpPr>
              <a:grpSpLocks/>
            </p:cNvGrpSpPr>
            <p:nvPr/>
          </p:nvGrpSpPr>
          <p:grpSpPr bwMode="auto">
            <a:xfrm>
              <a:off x="1260" y="3779"/>
              <a:ext cx="2983" cy="2757"/>
              <a:chOff x="1620" y="6493"/>
              <a:chExt cx="2160" cy="4139"/>
            </a:xfrm>
          </p:grpSpPr>
          <p:sp>
            <p:nvSpPr>
              <p:cNvPr id="13326" name="Rectangle 37"/>
              <p:cNvSpPr>
                <a:spLocks noChangeArrowheads="1"/>
              </p:cNvSpPr>
              <p:nvPr/>
            </p:nvSpPr>
            <p:spPr bwMode="auto">
              <a:xfrm>
                <a:off x="1620" y="9372"/>
                <a:ext cx="2160" cy="540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печати</a:t>
                </a:r>
                <a:endParaRPr lang="ru-RU"/>
              </a:p>
            </p:txBody>
          </p:sp>
          <p:sp>
            <p:nvSpPr>
              <p:cNvPr id="13327" name="Rectangle 38"/>
              <p:cNvSpPr>
                <a:spLocks noChangeArrowheads="1"/>
              </p:cNvSpPr>
              <p:nvPr/>
            </p:nvSpPr>
            <p:spPr bwMode="auto">
              <a:xfrm>
                <a:off x="1620" y="8652"/>
                <a:ext cx="2160" cy="54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культуры</a:t>
                </a:r>
              </a:p>
              <a:p>
                <a:endParaRPr lang="ru-RU"/>
              </a:p>
            </p:txBody>
          </p:sp>
          <p:sp>
            <p:nvSpPr>
              <p:cNvPr id="13328" name="Rectangle 39"/>
              <p:cNvSpPr>
                <a:spLocks noChangeArrowheads="1"/>
              </p:cNvSpPr>
              <p:nvPr/>
            </p:nvSpPr>
            <p:spPr bwMode="auto">
              <a:xfrm>
                <a:off x="1620" y="7932"/>
                <a:ext cx="2160" cy="5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 спорта</a:t>
                </a:r>
              </a:p>
              <a:p>
                <a:endParaRPr lang="ru-RU"/>
              </a:p>
            </p:txBody>
          </p:sp>
          <p:sp>
            <p:nvSpPr>
              <p:cNvPr id="13329" name="Rectangle 40"/>
              <p:cNvSpPr>
                <a:spLocks noChangeArrowheads="1"/>
              </p:cNvSpPr>
              <p:nvPr/>
            </p:nvSpPr>
            <p:spPr bwMode="auto">
              <a:xfrm>
                <a:off x="1620" y="7212"/>
                <a:ext cx="2160" cy="54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труда</a:t>
                </a:r>
              </a:p>
              <a:p>
                <a:endParaRPr lang="ru-RU"/>
              </a:p>
            </p:txBody>
          </p:sp>
          <p:sp>
            <p:nvSpPr>
              <p:cNvPr id="13330" name="Rectangle 41"/>
              <p:cNvSpPr>
                <a:spLocks noChangeArrowheads="1"/>
              </p:cNvSpPr>
              <p:nvPr/>
            </p:nvSpPr>
            <p:spPr bwMode="auto">
              <a:xfrm>
                <a:off x="1620" y="6493"/>
                <a:ext cx="2160" cy="54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образования</a:t>
                </a:r>
                <a:endParaRPr lang="ru-RU"/>
              </a:p>
            </p:txBody>
          </p:sp>
          <p:sp>
            <p:nvSpPr>
              <p:cNvPr id="13331" name="Rectangle 42"/>
              <p:cNvSpPr>
                <a:spLocks noChangeArrowheads="1"/>
              </p:cNvSpPr>
              <p:nvPr/>
            </p:nvSpPr>
            <p:spPr bwMode="auto">
              <a:xfrm>
                <a:off x="1620" y="10092"/>
                <a:ext cx="2160" cy="54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000" tIns="10800" rIns="54000" bIns="10800"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Times New Roman" pitchFamily="18" charset="0"/>
                  </a:rPr>
                  <a:t>Совет шефской помощи</a:t>
                </a:r>
              </a:p>
              <a:p>
                <a:endParaRPr lang="ru-RU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ru-RU"/>
              </a:p>
            </p:txBody>
          </p:sp>
        </p:grpSp>
        <p:sp>
          <p:nvSpPr>
            <p:cNvPr id="75819" name="_s1198"/>
            <p:cNvSpPr>
              <a:spLocks noChangeArrowheads="1"/>
            </p:cNvSpPr>
            <p:nvPr/>
          </p:nvSpPr>
          <p:spPr bwMode="auto">
            <a:xfrm>
              <a:off x="5220" y="6299"/>
              <a:ext cx="2520" cy="1980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2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Кл. руководитель</a:t>
              </a:r>
              <a:endParaRPr lang="ru-RU" sz="2000"/>
            </a:p>
          </p:txBody>
        </p:sp>
        <p:sp>
          <p:nvSpPr>
            <p:cNvPr id="13323" name="_s1273"/>
            <p:cNvSpPr>
              <a:spLocks noChangeArrowheads="1"/>
            </p:cNvSpPr>
            <p:nvPr/>
          </p:nvSpPr>
          <p:spPr bwMode="auto">
            <a:xfrm>
              <a:off x="7380" y="3959"/>
              <a:ext cx="2472" cy="2340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endParaRPr lang="ru-RU" sz="1200" b="1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400" b="1">
                  <a:solidFill>
                    <a:srgbClr val="000080"/>
                  </a:solidFill>
                  <a:latin typeface="Times New Roman" pitchFamily="18" charset="0"/>
                </a:rPr>
                <a:t>Родители</a:t>
              </a:r>
              <a:endParaRPr lang="ru-RU" sz="2400"/>
            </a:p>
          </p:txBody>
        </p:sp>
        <p:sp>
          <p:nvSpPr>
            <p:cNvPr id="13324" name="Oval 45"/>
            <p:cNvSpPr>
              <a:spLocks noChangeArrowheads="1"/>
            </p:cNvSpPr>
            <p:nvPr/>
          </p:nvSpPr>
          <p:spPr bwMode="auto">
            <a:xfrm>
              <a:off x="7560" y="6299"/>
              <a:ext cx="2520" cy="185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1400" b="1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Родительское</a:t>
              </a:r>
              <a:endParaRPr lang="ru-RU" sz="200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2000" b="1">
                  <a:solidFill>
                    <a:srgbClr val="000080"/>
                  </a:solidFill>
                  <a:latin typeface="Times New Roman" pitchFamily="18" charset="0"/>
                </a:rPr>
                <a:t>собрание</a:t>
              </a:r>
              <a:endParaRPr lang="ru-RU" sz="2000">
                <a:solidFill>
                  <a:srgbClr val="000000"/>
                </a:solidFill>
              </a:endParaRPr>
            </a:p>
            <a:p>
              <a:endParaRPr lang="ru-RU" sz="2000"/>
            </a:p>
          </p:txBody>
        </p:sp>
        <p:sp>
          <p:nvSpPr>
            <p:cNvPr id="13325" name="_s1117"/>
            <p:cNvSpPr>
              <a:spLocks noChangeArrowheads="1"/>
            </p:cNvSpPr>
            <p:nvPr/>
          </p:nvSpPr>
          <p:spPr bwMode="auto">
            <a:xfrm>
              <a:off x="2160" y="2159"/>
              <a:ext cx="2340" cy="1637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b="1">
                  <a:solidFill>
                    <a:srgbClr val="000080"/>
                  </a:solidFill>
                  <a:latin typeface="Times New Roman" pitchFamily="18" charset="0"/>
                </a:rPr>
                <a:t>Совет класса возглавляет вождь</a:t>
              </a:r>
            </a:p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50"/>
            <a:ext cx="8820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476250"/>
            <a:ext cx="87344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990099"/>
                </a:solidFill>
              </a:rPr>
              <a:t>Ученическое самоуправление</a:t>
            </a:r>
            <a:r>
              <a:rPr lang="ru-RU" sz="3600"/>
              <a:t> – </a:t>
            </a:r>
            <a:r>
              <a:rPr lang="ru-RU" sz="3600">
                <a:solidFill>
                  <a:srgbClr val="CC3300"/>
                </a:solidFill>
              </a:rPr>
              <a:t>демократическая форма организация ученического коллектива, обеспечивающая </a:t>
            </a:r>
            <a:r>
              <a:rPr lang="ru-RU" sz="3600">
                <a:solidFill>
                  <a:srgbClr val="990099"/>
                </a:solidFill>
              </a:rPr>
              <a:t>развитие самостоятельности учащихся</a:t>
            </a:r>
            <a:r>
              <a:rPr lang="ru-RU" sz="3600"/>
              <a:t> </a:t>
            </a:r>
            <a:r>
              <a:rPr lang="ru-RU" sz="3600">
                <a:solidFill>
                  <a:srgbClr val="CC3300"/>
                </a:solidFill>
              </a:rPr>
              <a:t>в принятии и реализации решений  для достижения общественно значимых целей</a:t>
            </a:r>
            <a:r>
              <a:rPr lang="ru-RU" sz="3600"/>
              <a:t> </a:t>
            </a:r>
            <a:r>
              <a:rPr lang="ru-RU" sz="3600">
                <a:solidFill>
                  <a:srgbClr val="990099"/>
                </a:solidFill>
              </a:rPr>
              <a:t>и формирование умений работать в коллективе, учитывая мнение друг друга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6" name="Picture 16" descr="IMG_0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-315913"/>
            <a:ext cx="5718175" cy="7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827088" y="785813"/>
            <a:ext cx="79930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Самоуправление</a:t>
            </a:r>
            <a:r>
              <a:rPr lang="ru-RU" sz="4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принцип автономного управления малыми сообществами, общественными организациями и объединениями в гражданском обществе</a:t>
            </a:r>
            <a:r>
              <a:rPr lang="ru-RU" sz="48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IMG_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87338"/>
            <a:ext cx="8605837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77612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Ученическое самоуправление это-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060575"/>
            <a:ext cx="7834312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smtClean="0"/>
              <a:t>   </a:t>
            </a: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форма организации жизнедеятельности коллектива, обеспечивающая развитие самостоятельности учащихся в принятии и реализации решений для достижения общественно значимых целей.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IMG_0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470525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Нормативно- правовая база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692150"/>
            <a:ext cx="8785225" cy="5905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Всеобщая декларация прав человека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Принята  резолюцией 217 А (III) Генеральной Ассамблеи от 10 декабря 1948 года.</a:t>
            </a: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19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, 20, 21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Принята резолюцией 44/25 Генеральной Ассамблеи от 20 ноября 1989 года. Вступила в силу 2 сентября 1990 года.</a:t>
            </a: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13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 , 15, 29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17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, 21, 29, 30, 31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Закон РФ "Об образовании».</a:t>
            </a:r>
            <a:r>
              <a:rPr lang="ru-RU" sz="2800" b="1" smtClean="0">
                <a:latin typeface="Times New Roman" pitchFamily="18" charset="0"/>
              </a:rPr>
              <a:t> Статья 2, 4, 13, 14, 32,35, 47, 50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Типовое положение об общеобразовательном учреждении.</a:t>
            </a:r>
            <a:r>
              <a:rPr lang="ru-RU" sz="2800" b="1" smtClean="0">
                <a:latin typeface="Times New Roman" pitchFamily="18" charset="0"/>
              </a:rPr>
              <a:t> </a:t>
            </a:r>
            <a:r>
              <a:rPr lang="ru-RU" sz="2800" b="1" i="1" smtClean="0">
                <a:latin typeface="Times New Roman" pitchFamily="18" charset="0"/>
              </a:rPr>
              <a:t>Утверждено Правительством РФ от 19.03.2001 №196,</a:t>
            </a:r>
            <a:r>
              <a:rPr lang="ru-RU" sz="2800" b="1" smtClean="0">
                <a:latin typeface="Times New Roman" pitchFamily="18" charset="0"/>
              </a:rPr>
              <a:t> Статья 50 ,  68, 69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ru-RU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9332" name="Picture 4" descr="kodex copy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99333" name="Picture 5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63"/>
            <a:ext cx="9144000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9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IMG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8964613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8313" y="303213"/>
            <a:ext cx="80645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Задачи:</a:t>
            </a:r>
          </a:p>
          <a:p>
            <a:pPr>
              <a:buFontTx/>
              <a:buChar char="•"/>
            </a:pPr>
            <a:r>
              <a:rPr lang="ru-RU" sz="3600"/>
              <a:t>реализации модели воспитания направленной на формирование активной гражданственности</a:t>
            </a:r>
          </a:p>
          <a:p>
            <a:pPr>
              <a:buFontTx/>
              <a:buChar char="•"/>
            </a:pPr>
            <a:r>
              <a:rPr lang="ru-RU" sz="3600"/>
              <a:t>приобретение опыта управленческой деятельности,  самоуправления;</a:t>
            </a:r>
          </a:p>
          <a:p>
            <a:pPr>
              <a:buFontTx/>
              <a:buChar char="•"/>
            </a:pPr>
            <a:r>
              <a:rPr lang="ru-RU" sz="3600"/>
              <a:t> раскрытие и реализация организаторских и творческих способностей учащихся;</a:t>
            </a:r>
          </a:p>
          <a:p>
            <a:pPr>
              <a:buFontTx/>
              <a:buChar char="•"/>
            </a:pPr>
            <a:r>
              <a:rPr lang="ru-RU" sz="3600"/>
              <a:t>  воспитание культуры общения.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DSCI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450"/>
            <a:ext cx="8747125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55650" y="1052513"/>
            <a:ext cx="756126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/>
            </a:r>
            <a:br>
              <a:rPr lang="ru-RU" sz="3600"/>
            </a:br>
            <a:r>
              <a:rPr lang="ru-RU" sz="3600"/>
              <a:t>- </a:t>
            </a:r>
            <a:r>
              <a:rPr lang="ru-RU" sz="3600" b="1" i="1"/>
              <a:t>равноправие</a:t>
            </a:r>
          </a:p>
          <a:p>
            <a:pPr>
              <a:buFontTx/>
              <a:buChar char="-"/>
            </a:pPr>
            <a:r>
              <a:rPr lang="ru-RU" sz="3600" b="1" i="1"/>
              <a:t> выборность</a:t>
            </a:r>
            <a:r>
              <a:rPr lang="ru-RU" sz="3600" b="1"/>
              <a:t> </a:t>
            </a:r>
          </a:p>
          <a:p>
            <a:pPr>
              <a:buFontTx/>
              <a:buChar char="-"/>
            </a:pPr>
            <a:r>
              <a:rPr lang="ru-RU" sz="3600" b="1"/>
              <a:t> </a:t>
            </a:r>
            <a:r>
              <a:rPr lang="ru-RU" sz="3600" b="1" i="1"/>
              <a:t>открытость и гласность</a:t>
            </a:r>
            <a:r>
              <a:rPr lang="ru-RU" sz="3600" b="1"/>
              <a:t> </a:t>
            </a:r>
            <a:br>
              <a:rPr lang="ru-RU" sz="3600" b="1"/>
            </a:br>
            <a:r>
              <a:rPr lang="ru-RU" sz="3600" b="1" i="1"/>
              <a:t>- законность</a:t>
            </a:r>
            <a:r>
              <a:rPr lang="ru-RU" sz="3600" b="1"/>
              <a:t> </a:t>
            </a:r>
          </a:p>
          <a:p>
            <a:pPr>
              <a:buFontTx/>
              <a:buChar char="-"/>
            </a:pPr>
            <a:r>
              <a:rPr lang="ru-RU" sz="3600" b="1" i="1"/>
              <a:t> целесообразность</a:t>
            </a:r>
          </a:p>
          <a:p>
            <a:pPr>
              <a:buFontTx/>
              <a:buChar char="-"/>
            </a:pPr>
            <a:r>
              <a:rPr lang="ru-RU" sz="3600" b="1"/>
              <a:t> </a:t>
            </a:r>
            <a:r>
              <a:rPr lang="ru-RU" sz="3600" b="1" i="1"/>
              <a:t>гуманность</a:t>
            </a:r>
            <a:r>
              <a:rPr lang="ru-RU" sz="3600" b="1"/>
              <a:t> </a:t>
            </a:r>
            <a:br>
              <a:rPr lang="ru-RU" sz="3600" b="1"/>
            </a:br>
            <a:r>
              <a:rPr lang="ru-RU" sz="3600" b="1" i="1"/>
              <a:t>- самодеятельность</a:t>
            </a:r>
            <a:r>
              <a:rPr lang="ru-RU" sz="3600" b="1"/>
              <a:t> </a:t>
            </a:r>
            <a:br>
              <a:rPr lang="ru-RU" sz="3600" b="1"/>
            </a:br>
            <a:r>
              <a:rPr lang="ru-RU" sz="3600" b="1"/>
              <a:t>- </a:t>
            </a:r>
            <a:r>
              <a:rPr lang="ru-RU" sz="3600" b="1" i="1"/>
              <a:t>ответственность</a:t>
            </a:r>
            <a:r>
              <a:rPr lang="ru-RU" sz="3600"/>
              <a:t> 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39750" y="260350"/>
            <a:ext cx="833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</a:rPr>
              <a:t>Принципы ученического самоуправления</a:t>
            </a:r>
            <a:r>
              <a:rPr lang="ru-RU" sz="4000">
                <a:solidFill>
                  <a:srgbClr val="333399"/>
                </a:solidFill>
              </a:rPr>
              <a:t>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331913" y="2636838"/>
            <a:ext cx="1319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Флаг, сова</a:t>
            </a:r>
          </a:p>
        </p:txBody>
      </p:sp>
      <p:pic>
        <p:nvPicPr>
          <p:cNvPr id="9219" name="Picture 6" descr="сов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7016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ФЛАГ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6340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DSCI0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20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042988" y="-71438"/>
            <a:ext cx="4179887" cy="25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55"/>
                    </a:outerShdw>
                  </a:cont>
                  <a:cont type="tree" name="">
                    <a:effect ref="fillLine"/>
                    <a:outerShdw dist="38100" dir="2700000" algn="tl">
                      <a:srgbClr val="999800"/>
                    </a:outerShdw>
                  </a:cont>
                  <a:effect ref="fillLine"/>
                </a:effectDag>
              </a:rPr>
              <a:t>СОвет </a:t>
            </a:r>
          </a:p>
          <a:p>
            <a:pPr>
              <a:defRPr/>
            </a:pPr>
            <a:r>
              <a:rPr lang="ru-RU" sz="5400" b="1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55"/>
                    </a:outerShdw>
                  </a:cont>
                  <a:cont type="tree" name="">
                    <a:effect ref="fillLine"/>
                    <a:outerShdw dist="38100" dir="2700000" algn="tl">
                      <a:srgbClr val="999800"/>
                    </a:outerShdw>
                  </a:cont>
                  <a:effect ref="fillLine"/>
                </a:effectDag>
              </a:rPr>
              <a:t>Вождей </a:t>
            </a:r>
          </a:p>
          <a:p>
            <a:pPr>
              <a:defRPr/>
            </a:pPr>
            <a:r>
              <a:rPr lang="ru-RU" sz="5400" b="1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55"/>
                    </a:outerShdw>
                  </a:cont>
                  <a:cont type="tree" name="">
                    <a:effect ref="fillLine"/>
                    <a:outerShdw dist="38100" dir="2700000" algn="tl">
                      <a:srgbClr val="999800"/>
                    </a:outerShdw>
                  </a:cont>
                  <a:effect ref="fillLine"/>
                </a:effectDag>
              </a:rPr>
              <a:t>Архипелага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09" name="Picture 16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03605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740650" cy="8366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99FF"/>
                </a:solidFill>
                <a:effectDag name="">
                  <a:cont type="tree" name="">
                    <a:effect ref="fillLine"/>
                    <a:outerShdw dist="38100" dir="13500000" algn="br">
                      <a:srgbClr val="BBBBFF"/>
                    </a:outerShdw>
                  </a:cont>
                  <a:cont type="tree" name="">
                    <a:effect ref="fillLine"/>
                    <a:outerShdw dist="38100" dir="2700000" algn="tl">
                      <a:srgbClr val="5B5B99"/>
                    </a:outerShdw>
                  </a:cont>
                  <a:effect ref="fillLine"/>
                </a:effectDag>
              </a:rPr>
              <a:t>СОВА</a:t>
            </a:r>
          </a:p>
        </p:txBody>
      </p:sp>
      <p:sp>
        <p:nvSpPr>
          <p:cNvPr id="57492" name="AutoShape 148"/>
          <p:cNvSpPr>
            <a:spLocks noChangeArrowheads="1"/>
          </p:cNvSpPr>
          <p:nvPr/>
        </p:nvSpPr>
        <p:spPr bwMode="auto">
          <a:xfrm>
            <a:off x="2124075" y="981075"/>
            <a:ext cx="4968875" cy="34559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Верховный</a:t>
            </a:r>
          </a:p>
          <a:p>
            <a:pPr algn="ctr"/>
            <a:r>
              <a:rPr lang="ru-RU" sz="3200"/>
              <a:t> вождь</a:t>
            </a:r>
          </a:p>
        </p:txBody>
      </p:sp>
      <p:sp>
        <p:nvSpPr>
          <p:cNvPr id="10245" name="Text Box 151"/>
          <p:cNvSpPr txBox="1">
            <a:spLocks noChangeArrowheads="1"/>
          </p:cNvSpPr>
          <p:nvPr/>
        </p:nvSpPr>
        <p:spPr bwMode="auto">
          <a:xfrm>
            <a:off x="1692275" y="21224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" name="Group 166"/>
          <p:cNvGrpSpPr>
            <a:grpSpLocks/>
          </p:cNvGrpSpPr>
          <p:nvPr/>
        </p:nvGrpSpPr>
        <p:grpSpPr bwMode="auto">
          <a:xfrm>
            <a:off x="250825" y="2133600"/>
            <a:ext cx="8426450" cy="4441825"/>
            <a:chOff x="158" y="1344"/>
            <a:chExt cx="5308" cy="2798"/>
          </a:xfrm>
        </p:grpSpPr>
        <p:sp>
          <p:nvSpPr>
            <p:cNvPr id="10248" name="AutoShape 143"/>
            <p:cNvSpPr>
              <a:spLocks noChangeArrowheads="1"/>
            </p:cNvSpPr>
            <p:nvPr/>
          </p:nvSpPr>
          <p:spPr bwMode="auto">
            <a:xfrm>
              <a:off x="158" y="1344"/>
              <a:ext cx="1407" cy="1044"/>
            </a:xfrm>
            <a:prstGeom prst="smileyFace">
              <a:avLst>
                <a:gd name="adj" fmla="val 46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/>
                <a:t>Творчество</a:t>
              </a:r>
              <a:r>
                <a:rPr lang="ru-RU"/>
                <a:t> </a:t>
              </a:r>
            </a:p>
          </p:txBody>
        </p:sp>
        <p:sp>
          <p:nvSpPr>
            <p:cNvPr id="10249" name="AutoShape 144"/>
            <p:cNvSpPr>
              <a:spLocks noChangeArrowheads="1"/>
            </p:cNvSpPr>
            <p:nvPr/>
          </p:nvSpPr>
          <p:spPr bwMode="auto">
            <a:xfrm>
              <a:off x="4241" y="1525"/>
              <a:ext cx="1225" cy="1134"/>
            </a:xfrm>
            <a:prstGeom prst="smileyFace">
              <a:avLst>
                <a:gd name="adj" fmla="val 4653"/>
              </a:avLst>
            </a:prstGeom>
            <a:solidFill>
              <a:srgbClr val="DAA09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  <a:p>
              <a:pPr algn="ctr"/>
              <a:r>
                <a:rPr lang="ru-RU" sz="3200"/>
                <a:t>Совенок</a:t>
              </a:r>
            </a:p>
            <a:p>
              <a:pPr algn="ctr"/>
              <a:endParaRPr lang="ru-RU" sz="3200"/>
            </a:p>
          </p:txBody>
        </p:sp>
        <p:sp>
          <p:nvSpPr>
            <p:cNvPr id="10250" name="AutoShape 145"/>
            <p:cNvSpPr>
              <a:spLocks noChangeArrowheads="1"/>
            </p:cNvSpPr>
            <p:nvPr/>
          </p:nvSpPr>
          <p:spPr bwMode="auto">
            <a:xfrm>
              <a:off x="295" y="2251"/>
              <a:ext cx="1497" cy="1133"/>
            </a:xfrm>
            <a:prstGeom prst="smileyFace">
              <a:avLst>
                <a:gd name="adj" fmla="val 4653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/>
                <a:t>Информация</a:t>
              </a:r>
            </a:p>
          </p:txBody>
        </p:sp>
        <p:sp>
          <p:nvSpPr>
            <p:cNvPr id="10251" name="AutoShape 146"/>
            <p:cNvSpPr>
              <a:spLocks noChangeArrowheads="1"/>
            </p:cNvSpPr>
            <p:nvPr/>
          </p:nvSpPr>
          <p:spPr bwMode="auto">
            <a:xfrm>
              <a:off x="2880" y="2795"/>
              <a:ext cx="1179" cy="1347"/>
            </a:xfrm>
            <a:prstGeom prst="smileyFace">
              <a:avLst>
                <a:gd name="adj" fmla="val 4653"/>
              </a:avLst>
            </a:prstGeom>
            <a:solidFill>
              <a:srgbClr val="9CFA9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  <a:p>
              <a:pPr algn="ctr"/>
              <a:r>
                <a:rPr lang="ru-RU" sz="3200"/>
                <a:t>Труд</a:t>
              </a:r>
            </a:p>
            <a:p>
              <a:pPr algn="ctr"/>
              <a:endParaRPr lang="ru-RU" sz="3200"/>
            </a:p>
          </p:txBody>
        </p:sp>
        <p:sp>
          <p:nvSpPr>
            <p:cNvPr id="10252" name="AutoShape 147"/>
            <p:cNvSpPr>
              <a:spLocks noChangeArrowheads="1"/>
            </p:cNvSpPr>
            <p:nvPr/>
          </p:nvSpPr>
          <p:spPr bwMode="auto">
            <a:xfrm>
              <a:off x="3923" y="2568"/>
              <a:ext cx="1361" cy="1089"/>
            </a:xfrm>
            <a:prstGeom prst="smileyFace">
              <a:avLst>
                <a:gd name="adj" fmla="val 4653"/>
              </a:avLst>
            </a:prstGeom>
            <a:solidFill>
              <a:srgbClr val="D9DAA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  <a:p>
              <a:pPr algn="ctr"/>
              <a:r>
                <a:rPr lang="ru-RU" sz="3200"/>
                <a:t>«Ариадна»</a:t>
              </a:r>
            </a:p>
            <a:p>
              <a:pPr algn="ctr"/>
              <a:endParaRPr lang="ru-RU"/>
            </a:p>
          </p:txBody>
        </p:sp>
        <p:sp>
          <p:nvSpPr>
            <p:cNvPr id="10253" name="AutoShape 157"/>
            <p:cNvSpPr>
              <a:spLocks noChangeArrowheads="1"/>
            </p:cNvSpPr>
            <p:nvPr/>
          </p:nvSpPr>
          <p:spPr bwMode="auto">
            <a:xfrm>
              <a:off x="1292" y="2976"/>
              <a:ext cx="1723" cy="1075"/>
            </a:xfrm>
            <a:prstGeom prst="smileyFace">
              <a:avLst>
                <a:gd name="adj" fmla="val 465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/>
                <a:t>Главный </a:t>
              </a:r>
            </a:p>
            <a:p>
              <a:pPr algn="ctr"/>
              <a:r>
                <a:rPr lang="ru-RU" sz="3200"/>
                <a:t>дежурный</a:t>
              </a:r>
            </a:p>
          </p:txBody>
        </p:sp>
      </p:grpSp>
      <p:sp>
        <p:nvSpPr>
          <p:cNvPr id="10247" name="Text Box 163"/>
          <p:cNvSpPr txBox="1">
            <a:spLocks noChangeArrowheads="1"/>
          </p:cNvSpPr>
          <p:nvPr/>
        </p:nvSpPr>
        <p:spPr bwMode="auto">
          <a:xfrm>
            <a:off x="900113" y="1341438"/>
            <a:ext cx="21717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1200"/>
          </a:p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9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430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Ученическое самоуправление это-</vt:lpstr>
      <vt:lpstr>Нормативно- правовая база</vt:lpstr>
      <vt:lpstr>Слайд 5</vt:lpstr>
      <vt:lpstr>Слайд 6</vt:lpstr>
      <vt:lpstr>Слайд 7</vt:lpstr>
      <vt:lpstr>Слайд 8</vt:lpstr>
      <vt:lpstr>СОВА</vt:lpstr>
      <vt:lpstr>Слайд 10</vt:lpstr>
      <vt:lpstr> Классное ученическое собрание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вместе»</dc:title>
  <dc:creator>asmoday</dc:creator>
  <cp:lastModifiedBy>лб</cp:lastModifiedBy>
  <cp:revision>115</cp:revision>
  <dcterms:created xsi:type="dcterms:W3CDTF">2004-09-25T11:53:43Z</dcterms:created>
  <dcterms:modified xsi:type="dcterms:W3CDTF">2012-11-16T13:00:09Z</dcterms:modified>
</cp:coreProperties>
</file>